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8" r:id="rId2"/>
    <p:sldId id="257" r:id="rId3"/>
    <p:sldId id="269" r:id="rId4"/>
    <p:sldId id="285" r:id="rId5"/>
    <p:sldId id="270" r:id="rId6"/>
    <p:sldId id="273" r:id="rId7"/>
    <p:sldId id="308" r:id="rId8"/>
    <p:sldId id="259" r:id="rId9"/>
    <p:sldId id="275" r:id="rId10"/>
    <p:sldId id="287" r:id="rId11"/>
    <p:sldId id="283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0" autoAdjust="0"/>
    <p:restoredTop sz="95289" autoAdjust="0"/>
  </p:normalViewPr>
  <p:slideViewPr>
    <p:cSldViewPr>
      <p:cViewPr varScale="1">
        <p:scale>
          <a:sx n="101" d="100"/>
          <a:sy n="101" d="100"/>
        </p:scale>
        <p:origin x="132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6000300B-4435-4FD4-81DC-5B157B3082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46730B9-7D57-4B5B-AE39-DCF8FB8337D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87DC315-8A47-41F0-8A11-FF60F5E180C2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4AB6FC20-09BF-4F41-92E2-819831C85B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8E969395-69B0-466D-923B-B2E476C3E0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D6BFA35-AF5C-4F4E-8CB8-A9E23F1A9A4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AFE1A01-34BC-4A87-A735-D1C894269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28CAE63-8083-4F5F-9A39-ABE6BF42AC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42054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>
            <a:extLst>
              <a:ext uri="{FF2B5EF4-FFF2-40B4-BE49-F238E27FC236}">
                <a16:creationId xmlns:a16="http://schemas.microsoft.com/office/drawing/2014/main" xmlns="" id="{09FF84BB-2764-4893-B9CC-695D5E1943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>
            <a:extLst>
              <a:ext uri="{FF2B5EF4-FFF2-40B4-BE49-F238E27FC236}">
                <a16:creationId xmlns:a16="http://schemas.microsoft.com/office/drawing/2014/main" xmlns="" id="{A77718A8-F15F-4BE7-BA59-4BC83CB43E8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7412" name="Номер слайда 3">
            <a:extLst>
              <a:ext uri="{FF2B5EF4-FFF2-40B4-BE49-F238E27FC236}">
                <a16:creationId xmlns:a16="http://schemas.microsoft.com/office/drawing/2014/main" xmlns="" id="{2D0379E6-F1C3-4F10-B7F8-AE608B6C78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fld id="{48CEFCC3-641C-460D-A2FA-A9961BDFFE57}" type="slidenum">
              <a:rPr lang="ru-RU" altLang="ru-RU" smtClean="0">
                <a:latin typeface="Calibri" panose="020F0502020204030204" pitchFamily="34" charset="0"/>
              </a:rPr>
              <a:pPr/>
              <a:t>8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535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12">
            <a:extLst>
              <a:ext uri="{FF2B5EF4-FFF2-40B4-BE49-F238E27FC236}">
                <a16:creationId xmlns:a16="http://schemas.microsoft.com/office/drawing/2014/main" xmlns="" id="{ADC7C430-60A1-497E-9307-45BB59756CE3}"/>
              </a:ext>
            </a:extLst>
          </p:cNvPr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13">
            <a:extLst>
              <a:ext uri="{FF2B5EF4-FFF2-40B4-BE49-F238E27FC236}">
                <a16:creationId xmlns:a16="http://schemas.microsoft.com/office/drawing/2014/main" xmlns="" id="{ABD59B06-B1D5-4483-9F13-3D429DC2A2E4}"/>
              </a:ext>
            </a:extLst>
          </p:cNvPr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Дата 6">
            <a:extLst>
              <a:ext uri="{FF2B5EF4-FFF2-40B4-BE49-F238E27FC236}">
                <a16:creationId xmlns:a16="http://schemas.microsoft.com/office/drawing/2014/main" xmlns="" id="{C8CE5541-B966-49B1-B312-13651F4CF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B7D1B6-9631-4AE3-A82A-E184C3C6262D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7" name="Нижний колонтитул 19">
            <a:extLst>
              <a:ext uri="{FF2B5EF4-FFF2-40B4-BE49-F238E27FC236}">
                <a16:creationId xmlns:a16="http://schemas.microsoft.com/office/drawing/2014/main" xmlns="" id="{A3180EB2-16C8-426C-96AC-4CEDA0910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>
            <a:extLst>
              <a:ext uri="{FF2B5EF4-FFF2-40B4-BE49-F238E27FC236}">
                <a16:creationId xmlns:a16="http://schemas.microsoft.com/office/drawing/2014/main" xmlns="" id="{3F460713-4436-4FFB-AC01-7917DB8E5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4A86C-59AA-4A27-BE28-C80E513594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2135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>
            <a:extLst>
              <a:ext uri="{FF2B5EF4-FFF2-40B4-BE49-F238E27FC236}">
                <a16:creationId xmlns:a16="http://schemas.microsoft.com/office/drawing/2014/main" xmlns="" id="{897B7A04-E350-40D0-88EC-BE8C949C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5ACD5-DF97-45C7-A34C-F5557421DC91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9">
            <a:extLst>
              <a:ext uri="{FF2B5EF4-FFF2-40B4-BE49-F238E27FC236}">
                <a16:creationId xmlns:a16="http://schemas.microsoft.com/office/drawing/2014/main" xmlns="" id="{C87744C8-10E7-4E36-8EA9-15591740A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>
            <a:extLst>
              <a:ext uri="{FF2B5EF4-FFF2-40B4-BE49-F238E27FC236}">
                <a16:creationId xmlns:a16="http://schemas.microsoft.com/office/drawing/2014/main" xmlns="" id="{6629499F-91EF-46D6-8745-C77EB6C6F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A7A99-2A6D-4199-80C6-569F953EFF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7536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>
            <a:extLst>
              <a:ext uri="{FF2B5EF4-FFF2-40B4-BE49-F238E27FC236}">
                <a16:creationId xmlns:a16="http://schemas.microsoft.com/office/drawing/2014/main" xmlns="" id="{913DB897-8556-400E-B058-EACC69E4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9D041-000F-46F6-ADAD-494CFC5795B3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9">
            <a:extLst>
              <a:ext uri="{FF2B5EF4-FFF2-40B4-BE49-F238E27FC236}">
                <a16:creationId xmlns:a16="http://schemas.microsoft.com/office/drawing/2014/main" xmlns="" id="{459155DB-18B5-4E41-9BBC-9E9F7154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>
            <a:extLst>
              <a:ext uri="{FF2B5EF4-FFF2-40B4-BE49-F238E27FC236}">
                <a16:creationId xmlns:a16="http://schemas.microsoft.com/office/drawing/2014/main" xmlns="" id="{B8528EFE-87BA-44DB-A243-0231C65FC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4F88B-D62E-4421-96DE-001B20C1D1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727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>
            <a:extLst>
              <a:ext uri="{FF2B5EF4-FFF2-40B4-BE49-F238E27FC236}">
                <a16:creationId xmlns:a16="http://schemas.microsoft.com/office/drawing/2014/main" xmlns="" id="{36DDBB3A-D454-463B-AAFD-AAB4C7293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16425-76D2-4B89-9BD3-3E3532107AF0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9">
            <a:extLst>
              <a:ext uri="{FF2B5EF4-FFF2-40B4-BE49-F238E27FC236}">
                <a16:creationId xmlns:a16="http://schemas.microsoft.com/office/drawing/2014/main" xmlns="" id="{C60BEF92-AB65-4E87-B766-699C5D928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>
            <a:extLst>
              <a:ext uri="{FF2B5EF4-FFF2-40B4-BE49-F238E27FC236}">
                <a16:creationId xmlns:a16="http://schemas.microsoft.com/office/drawing/2014/main" xmlns="" id="{739E6F7A-8DA1-42CC-AB5D-4AE114796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E2977-7C41-46A9-9E4B-765B4C1F9A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2424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2">
            <a:extLst>
              <a:ext uri="{FF2B5EF4-FFF2-40B4-BE49-F238E27FC236}">
                <a16:creationId xmlns:a16="http://schemas.microsoft.com/office/drawing/2014/main" xmlns="" id="{DBAA2D50-E1BB-490C-A70E-E00A5175A308}"/>
              </a:ext>
            </a:extLst>
          </p:cNvPr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3">
            <a:extLst>
              <a:ext uri="{FF2B5EF4-FFF2-40B4-BE49-F238E27FC236}">
                <a16:creationId xmlns:a16="http://schemas.microsoft.com/office/drawing/2014/main" xmlns="" id="{E2B477A0-9748-45FE-94CE-C6B562362A38}"/>
              </a:ext>
            </a:extLst>
          </p:cNvPr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15">
            <a:extLst>
              <a:ext uri="{FF2B5EF4-FFF2-40B4-BE49-F238E27FC236}">
                <a16:creationId xmlns:a16="http://schemas.microsoft.com/office/drawing/2014/main" xmlns="" id="{90CE2D24-7D1D-4601-9704-F6F71F050F13}"/>
              </a:ext>
            </a:extLst>
          </p:cNvPr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16">
            <a:extLst>
              <a:ext uri="{FF2B5EF4-FFF2-40B4-BE49-F238E27FC236}">
                <a16:creationId xmlns:a16="http://schemas.microsoft.com/office/drawing/2014/main" xmlns="" id="{008606A5-1AE6-4005-91E6-8DCB6774460A}"/>
              </a:ext>
            </a:extLst>
          </p:cNvPr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3">
            <a:extLst>
              <a:ext uri="{FF2B5EF4-FFF2-40B4-BE49-F238E27FC236}">
                <a16:creationId xmlns:a16="http://schemas.microsoft.com/office/drawing/2014/main" xmlns="" id="{E39DF82D-E205-414D-939A-0CC3BAFA1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ECC891-C8BB-4048-BECD-2DD497C82687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9" name="Нижний колонтитул 4">
            <a:extLst>
              <a:ext uri="{FF2B5EF4-FFF2-40B4-BE49-F238E27FC236}">
                <a16:creationId xmlns:a16="http://schemas.microsoft.com/office/drawing/2014/main" xmlns="" id="{0E1B712F-7A0D-4A8F-AEDB-A723DA7DB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xmlns="" id="{5EA9AEE4-6485-4DC3-A608-AF09652F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A85A0-165D-48CC-A0DD-6DE3FAF501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5637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3">
            <a:extLst>
              <a:ext uri="{FF2B5EF4-FFF2-40B4-BE49-F238E27FC236}">
                <a16:creationId xmlns:a16="http://schemas.microsoft.com/office/drawing/2014/main" xmlns="" id="{2B53186F-3E09-4064-A964-FD45AAD68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4363-6C36-4315-BFAA-70C85985802F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9">
            <a:extLst>
              <a:ext uri="{FF2B5EF4-FFF2-40B4-BE49-F238E27FC236}">
                <a16:creationId xmlns:a16="http://schemas.microsoft.com/office/drawing/2014/main" xmlns="" id="{B09BBB3F-A2FB-439C-8370-A2DD86CD4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>
            <a:extLst>
              <a:ext uri="{FF2B5EF4-FFF2-40B4-BE49-F238E27FC236}">
                <a16:creationId xmlns:a16="http://schemas.microsoft.com/office/drawing/2014/main" xmlns="" id="{158C8D60-C193-4C61-BF68-FB34527B0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0C19-022A-4A3B-9D23-08435330D8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849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42C7E5D-5D0D-4A38-B613-08BEA98B5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11EAFD-0EB0-47C5-A4A0-37C695CDB51A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9EF50D2-D756-4B26-857E-B8BD7B499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D353746-1B67-4CF8-BD79-ED591D78A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21E3B-B11E-47C3-8917-933FF67016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739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3">
            <a:extLst>
              <a:ext uri="{FF2B5EF4-FFF2-40B4-BE49-F238E27FC236}">
                <a16:creationId xmlns:a16="http://schemas.microsoft.com/office/drawing/2014/main" xmlns="" id="{EBE58D5E-3F7D-4420-BF5A-AE9DDFBA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B1C88-DA9F-45DF-A824-D46B685A2093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4" name="Нижний колонтитул 9">
            <a:extLst>
              <a:ext uri="{FF2B5EF4-FFF2-40B4-BE49-F238E27FC236}">
                <a16:creationId xmlns:a16="http://schemas.microsoft.com/office/drawing/2014/main" xmlns="" id="{0CFB0751-E53F-49D3-B3A0-5A968E63E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>
            <a:extLst>
              <a:ext uri="{FF2B5EF4-FFF2-40B4-BE49-F238E27FC236}">
                <a16:creationId xmlns:a16="http://schemas.microsoft.com/office/drawing/2014/main" xmlns="" id="{21B7D449-E687-4644-AFF7-966889641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00A40-899E-48CB-B9DC-B321114C92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244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2">
            <a:extLst>
              <a:ext uri="{FF2B5EF4-FFF2-40B4-BE49-F238E27FC236}">
                <a16:creationId xmlns:a16="http://schemas.microsoft.com/office/drawing/2014/main" xmlns="" id="{52B77931-F028-40FD-B5DB-B01A8485AB71}"/>
              </a:ext>
            </a:extLst>
          </p:cNvPr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13">
            <a:extLst>
              <a:ext uri="{FF2B5EF4-FFF2-40B4-BE49-F238E27FC236}">
                <a16:creationId xmlns:a16="http://schemas.microsoft.com/office/drawing/2014/main" xmlns="" id="{260678CE-0EA8-4A2D-B457-9F74F5147DE6}"/>
              </a:ext>
            </a:extLst>
          </p:cNvPr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>
            <a:extLst>
              <a:ext uri="{FF2B5EF4-FFF2-40B4-BE49-F238E27FC236}">
                <a16:creationId xmlns:a16="http://schemas.microsoft.com/office/drawing/2014/main" xmlns="" id="{7C365278-5A5A-451F-99CF-FC566E803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8CF43F-21D2-4D49-AB9B-2459575F61BE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xmlns="" id="{F5AAC7F0-B378-487E-9895-E0189487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xmlns="" id="{DB304C72-272A-41BB-BF77-339EEFF52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6348B-27BC-44DB-B720-BB01BD0695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712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07A5D05-9AE3-4EB2-9995-ADA4958E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FF1C17-D08E-47E4-98D2-8548709203C1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138FE05-C96C-4899-A346-352EFE0E9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CB039D6-F494-4AD3-A30F-14DFF7D36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DF1D8-766A-4F16-B6EA-D04BC237DA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771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2">
            <a:extLst>
              <a:ext uri="{FF2B5EF4-FFF2-40B4-BE49-F238E27FC236}">
                <a16:creationId xmlns:a16="http://schemas.microsoft.com/office/drawing/2014/main" xmlns="" id="{6CFE7A68-CED8-42B9-BA9D-2CDC4FCD5033}"/>
              </a:ext>
            </a:extLst>
          </p:cNvPr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eaLnBrk="1" fontAlgn="auto" hangingPunct="1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13">
            <a:extLst>
              <a:ext uri="{FF2B5EF4-FFF2-40B4-BE49-F238E27FC236}">
                <a16:creationId xmlns:a16="http://schemas.microsoft.com/office/drawing/2014/main" xmlns="" id="{A6AFDB1C-789C-4AB3-A741-214A2FBDD586}"/>
              </a:ext>
            </a:extLst>
          </p:cNvPr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15">
            <a:extLst>
              <a:ext uri="{FF2B5EF4-FFF2-40B4-BE49-F238E27FC236}">
                <a16:creationId xmlns:a16="http://schemas.microsoft.com/office/drawing/2014/main" xmlns="" id="{074C10AF-280D-4E54-9BEA-4B410C2DD80B}"/>
              </a:ext>
            </a:extLst>
          </p:cNvPr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4">
            <a:extLst>
              <a:ext uri="{FF2B5EF4-FFF2-40B4-BE49-F238E27FC236}">
                <a16:creationId xmlns:a16="http://schemas.microsoft.com/office/drawing/2014/main" xmlns="" id="{E03B0446-F21B-4F5C-AAAB-21FC65473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79BE9C-90A8-4F02-AD92-2726FDB13F92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9" name="Нижний колонтитул 5">
            <a:extLst>
              <a:ext uri="{FF2B5EF4-FFF2-40B4-BE49-F238E27FC236}">
                <a16:creationId xmlns:a16="http://schemas.microsoft.com/office/drawing/2014/main" xmlns="" id="{CE193FA5-7E05-4642-9EFB-000636E28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>
            <a:extLst>
              <a:ext uri="{FF2B5EF4-FFF2-40B4-BE49-F238E27FC236}">
                <a16:creationId xmlns:a16="http://schemas.microsoft.com/office/drawing/2014/main" xmlns="" id="{A91E3C75-E132-4EEC-92B2-373E8DA54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D5DB3-A9E7-4983-811D-736B7CFBE9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5146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>
            <a:extLst>
              <a:ext uri="{FF2B5EF4-FFF2-40B4-BE49-F238E27FC236}">
                <a16:creationId xmlns:a16="http://schemas.microsoft.com/office/drawing/2014/main" xmlns="" id="{BDD8E673-C397-4B1F-95B8-A539D4E7BDBE}"/>
              </a:ext>
            </a:extLst>
          </p:cNvPr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685A07F6-4C3E-4830-92DB-EFC0B3D406BC}"/>
              </a:ext>
            </a:extLst>
          </p:cNvPr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>
            <a:extLst>
              <a:ext uri="{FF2B5EF4-FFF2-40B4-BE49-F238E27FC236}">
                <a16:creationId xmlns:a16="http://schemas.microsoft.com/office/drawing/2014/main" xmlns="" id="{9E3BEB47-21A2-4179-AB68-5E61E4D82031}"/>
              </a:ext>
            </a:extLst>
          </p:cNvPr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45CECC8A-1D9E-4E29-97D7-972D02B64308}"/>
              </a:ext>
            </a:extLst>
          </p:cNvPr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406ACD45-F7C2-4047-89B3-F28265561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3" name="Текст 8">
            <a:extLst>
              <a:ext uri="{FF2B5EF4-FFF2-40B4-BE49-F238E27FC236}">
                <a16:creationId xmlns:a16="http://schemas.microsoft.com/office/drawing/2014/main" xmlns="" id="{66954C3A-32CA-458A-AB5A-4BAEB69105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24" name="Дата 23">
            <a:extLst>
              <a:ext uri="{FF2B5EF4-FFF2-40B4-BE49-F238E27FC236}">
                <a16:creationId xmlns:a16="http://schemas.microsoft.com/office/drawing/2014/main" xmlns="" id="{19240377-CCF7-42E8-89AE-732E1BA4C7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DBCEA10-FAFB-434E-81DB-470ADDBBDB67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10" name="Нижний колонтитул 9">
            <a:extLst>
              <a:ext uri="{FF2B5EF4-FFF2-40B4-BE49-F238E27FC236}">
                <a16:creationId xmlns:a16="http://schemas.microsoft.com/office/drawing/2014/main" xmlns="" id="{A64F1612-BA51-48B9-AA2A-B8258646A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>
            <a:extLst>
              <a:ext uri="{FF2B5EF4-FFF2-40B4-BE49-F238E27FC236}">
                <a16:creationId xmlns:a16="http://schemas.microsoft.com/office/drawing/2014/main" xmlns="" id="{027C9CED-5479-433F-BFA8-AC9C32E276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B5A788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897CAC57-935A-4032-B51E-705316FDCE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EE5E8B19-2C5C-4E4F-8402-E5EE2AE9DF4D}"/>
              </a:ext>
            </a:extLst>
          </p:cNvPr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48" r:id="rId2"/>
    <p:sldLayoutId id="2147483854" r:id="rId3"/>
    <p:sldLayoutId id="2147483849" r:id="rId4"/>
    <p:sldLayoutId id="2147483855" r:id="rId5"/>
    <p:sldLayoutId id="2147483850" r:id="rId6"/>
    <p:sldLayoutId id="2147483856" r:id="rId7"/>
    <p:sldLayoutId id="2147483857" r:id="rId8"/>
    <p:sldLayoutId id="2147483858" r:id="rId9"/>
    <p:sldLayoutId id="2147483851" r:id="rId10"/>
    <p:sldLayoutId id="21474838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FDB93DAD-AA71-41F4-B516-992C38E13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6338"/>
            <a:ext cx="3603625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CB9903C1-C23C-45BC-97B5-6E7CB12F9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438" y="274638"/>
            <a:ext cx="7720012" cy="1143000"/>
          </a:xfrm>
        </p:spPr>
        <p:txBody>
          <a:bodyPr>
            <a:normAutofit fontScale="90000"/>
          </a:bodyPr>
          <a:lstStyle/>
          <a:p>
            <a:pPr marL="80963" algn="ctr" eaLnBrk="1" hangingPunct="1">
              <a:buFont typeface="Wingdings 2" panose="05020102010507070707" pitchFamily="18" charset="2"/>
              <a:buNone/>
              <a:defRPr/>
            </a:pPr>
            <a:r>
              <a:rPr lang="ru-RU" altLang="ru-RU" sz="4000" b="1" i="1" dirty="0">
                <a:solidFill>
                  <a:schemeClr val="tx2"/>
                </a:solidFill>
                <a:latin typeface="Georgia" panose="02040502050405020303" pitchFamily="18" charset="0"/>
              </a:rPr>
              <a:t>Репортаж и очерк                           как жанры публицистики</a:t>
            </a:r>
          </a:p>
        </p:txBody>
      </p:sp>
      <p:sp>
        <p:nvSpPr>
          <p:cNvPr id="9220" name="Объект 3">
            <a:extLst>
              <a:ext uri="{FF2B5EF4-FFF2-40B4-BE49-F238E27FC236}">
                <a16:creationId xmlns:a16="http://schemas.microsoft.com/office/drawing/2014/main" xmlns="" id="{EF328AD9-FA85-41AE-B918-8DC44D6F7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4438" y="1447800"/>
            <a:ext cx="7720012" cy="5124450"/>
          </a:xfrm>
        </p:spPr>
        <p:txBody>
          <a:bodyPr/>
          <a:lstStyle/>
          <a:p>
            <a:pPr>
              <a:defRPr/>
            </a:pPr>
            <a:endParaRPr lang="ru-RU" altLang="ru-RU" dirty="0"/>
          </a:p>
          <a:p>
            <a:pPr marL="0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endParaRPr lang="ru-RU" altLang="ru-RU" sz="2400" dirty="0"/>
          </a:p>
          <a:p>
            <a:pPr marL="0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endParaRPr lang="ru-RU" alt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2E646B-3ECC-4965-9497-19172E060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9A73C33B-783E-4761-B8D6-E5F11143C10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-458788"/>
          <a:ext cx="9324975" cy="7316788"/>
        </p:xfrm>
        <a:graphic>
          <a:graphicData uri="http://schemas.openxmlformats.org/drawingml/2006/table">
            <a:tbl>
              <a:tblPr/>
              <a:tblGrid>
                <a:gridCol w="28645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58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015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29116">
                <a:tc>
                  <a:txBody>
                    <a:bodyPr/>
                    <a:lstStyle>
                      <a:lvl1pPr marL="68263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8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Лексические особенности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66675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8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66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Синтаксические особенности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68263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8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Средства языковой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anose="020B0503020204020204" pitchFamily="34" charset="0"/>
                      </a:endParaRP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ts val="15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выразительности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87672">
                <a:tc>
                  <a:txBody>
                    <a:bodyPr/>
                    <a:lstStyle>
                      <a:lvl1pPr marL="68263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8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Общественно- политическая лексика,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слова,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обозначающие понятия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морали, этики, культуры,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слова	из области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психологии, обозначающие внутреннее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состояние, переживания человека.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66675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8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66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Использование однородных</a:t>
                      </a:r>
                    </a:p>
                    <a:p>
                      <a:pPr marL="66675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членов, вводных слов,</a:t>
                      </a:r>
                    </a:p>
                    <a:p>
                      <a:pPr marL="66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предложений	с причастными	и деепричастными оборотами,</a:t>
                      </a:r>
                    </a:p>
                    <a:p>
                      <a:pPr marL="66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6675" marR="0" lvl="0" indent="0" algn="l" defTabSz="914400" rtl="0" eaLnBrk="1" fontAlgn="base" latinLnBrk="0" hangingPunct="1">
                        <a:lnSpc>
                          <a:spcPts val="16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сложных</a:t>
                      </a:r>
                    </a:p>
                    <a:p>
                      <a:pPr marL="66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синтаксических конструкций,</a:t>
                      </a:r>
                    </a:p>
                    <a:p>
                      <a:pPr marL="66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6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вопросительных и</a:t>
                      </a:r>
                    </a:p>
                    <a:p>
                      <a:pPr marL="66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восклицательных предложений.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68263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8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Оценочная лексика: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междометия,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градация,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ряды однородных членов,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риторические вопросы	и восклицания;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тропы: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 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метафоры,</a:t>
                      </a:r>
                    </a:p>
                    <a:p>
                      <a:pPr marL="68263" marR="0" lvl="0" indent="0" algn="l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anose="020B0503020204020204" pitchFamily="34" charset="0"/>
                        </a:rPr>
                        <a:t>олицетворения, сравнения и др.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28936B-0115-49EA-8AA1-9CA373455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>
                <a:latin typeface="Georgia" pitchFamily="18" charset="0"/>
              </a:rPr>
              <a:t>Первое выступление драмкружка</a:t>
            </a:r>
          </a:p>
        </p:txBody>
      </p:sp>
      <p:sp>
        <p:nvSpPr>
          <p:cNvPr id="20483" name="Прямоугольник 3">
            <a:extLst>
              <a:ext uri="{FF2B5EF4-FFF2-40B4-BE49-F238E27FC236}">
                <a16:creationId xmlns:a16="http://schemas.microsoft.com/office/drawing/2014/main" xmlns="" id="{19DDF1DE-9372-4F00-89E5-210228DE2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1444625"/>
            <a:ext cx="720090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algn="just" eaLnBrk="1" hangingPunct="1"/>
            <a:r>
              <a:rPr lang="ru-RU" altLang="ru-RU"/>
              <a:t>	</a:t>
            </a:r>
            <a:r>
              <a:rPr lang="ru-RU" altLang="ru-RU" sz="2400" b="1">
                <a:latin typeface="Georgia" panose="02040502050405020303" pitchFamily="18" charset="0"/>
              </a:rPr>
              <a:t>Ровно в шесть часов зазвучала музыка, занавес открылся. Одна сцена сменяется другой, юные артисты выступают уверенно, профессионально. Зато как волнуются родители! В их глазах и восторг, и страх, и слёзы умиления. Спектакль проходит на одном дыхании. И вот уже звучат последние аккорды музыкального сопровождения, опускается занавес, в зале тишина, которая вдруг сменяется громом аплодисментов, криками «браво», улыбками мам, пап, учителей.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6EB8DB-3E52-4DDD-962E-6BEED8DAB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ПАМЯТКА</a:t>
            </a:r>
            <a:br>
              <a:rPr lang="ru-RU" sz="32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</a:br>
            <a:r>
              <a:rPr lang="ru-RU" sz="32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 «Как создается репортаж»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A9406CE-2680-40E8-9A1A-851C093EB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>
                <a:latin typeface="Georgia" pitchFamily="18" charset="0"/>
              </a:rPr>
              <a:t>Повествование в репортаже ведётся так, чтобы читатель наглядно представил событие в его движении и развитии.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>
                <a:latin typeface="Georgia" pitchFamily="18" charset="0"/>
              </a:rPr>
              <a:t>В репортаже обычно даётся оценка события, содержится публицистическое сообщение, авторское раздумье.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>
                <a:latin typeface="Georgia" pitchFamily="18" charset="0"/>
              </a:rPr>
              <a:t>Присутствие автора может выражаться отчётливо через использование местоимений «я», «мы», а может быть и скрытым. Используется «эффект присутствия».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>
                <a:latin typeface="Georgia" pitchFamily="18" charset="0"/>
              </a:rPr>
              <a:t>Обычно последовательность рассказа соответствует последовательности событий. Но иногда, с целью повышения интереса читателя к событию, автор может начать повествование с конца, с какого-либо разговора о событии, включая диалоги.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898825-CFA3-4A8E-9D23-16C04164A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600" b="1" dirty="0">
                <a:latin typeface="Georgia" panose="02040502050405020303" pitchFamily="18" charset="0"/>
              </a:rPr>
              <a:t>Пользуясь памяткой</a:t>
            </a:r>
            <a:r>
              <a:rPr lang="ru-RU" sz="3600" b="1" dirty="0" smtClean="0">
                <a:latin typeface="Georgia" panose="02040502050405020303" pitchFamily="18" charset="0"/>
              </a:rPr>
              <a:t>, напишите </a:t>
            </a:r>
            <a:r>
              <a:rPr lang="ru-RU" sz="3600" b="1" dirty="0">
                <a:latin typeface="Georgia" panose="02040502050405020303" pitchFamily="18" charset="0"/>
              </a:rPr>
              <a:t>свой репортаж</a:t>
            </a:r>
          </a:p>
        </p:txBody>
      </p:sp>
      <p:sp>
        <p:nvSpPr>
          <p:cNvPr id="22531" name="Объект 4">
            <a:extLst>
              <a:ext uri="{FF2B5EF4-FFF2-40B4-BE49-F238E27FC236}">
                <a16:creationId xmlns:a16="http://schemas.microsoft.com/office/drawing/2014/main" xmlns="" id="{793BE0FC-5D15-4D7A-84CA-AD48494F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>
                <a:latin typeface="Georgia" panose="02040502050405020303" pitchFamily="18" charset="0"/>
              </a:rPr>
              <a:t>1 группа    о   празднике  «День  знаний» 1 сентября  в   какой-либо  из  школ  нашего  города</a:t>
            </a:r>
          </a:p>
          <a:p>
            <a:r>
              <a:rPr lang="ru-RU" altLang="ru-RU" dirty="0">
                <a:latin typeface="Georgia" panose="02040502050405020303" pitchFamily="18" charset="0"/>
              </a:rPr>
              <a:t>2  группа    о  Спартакиаде  ГТО  для  дошкольников</a:t>
            </a:r>
          </a:p>
          <a:p>
            <a:r>
              <a:rPr lang="ru-RU" altLang="ru-RU" dirty="0">
                <a:latin typeface="Georgia" panose="02040502050405020303" pitchFamily="18" charset="0"/>
              </a:rPr>
              <a:t>3  группа       репортаж  с   события  </a:t>
            </a:r>
            <a:r>
              <a:rPr lang="ru-RU" altLang="ru-RU" dirty="0" smtClean="0">
                <a:latin typeface="Georgia" panose="02040502050405020303" pitchFamily="18" charset="0"/>
              </a:rPr>
              <a:t>26.09.20 </a:t>
            </a:r>
            <a:r>
              <a:rPr lang="ru-RU" altLang="ru-RU" dirty="0">
                <a:latin typeface="Georgia" panose="02040502050405020303" pitchFamily="18" charset="0"/>
              </a:rPr>
              <a:t>«Презентационная  площадка: реализация  концепции  развития математического  образования в  дошкольных  ОО.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0323FD-A6DF-43DB-86DE-7767B0DD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600" b="1" dirty="0">
                <a:latin typeface="Georgia" panose="02040502050405020303" pitchFamily="18" charset="0"/>
              </a:rPr>
              <a:t>Очерк  как  жанр  публицистики</a:t>
            </a:r>
          </a:p>
        </p:txBody>
      </p:sp>
      <p:sp>
        <p:nvSpPr>
          <p:cNvPr id="4" name="Rectangle 30">
            <a:extLst>
              <a:ext uri="{FF2B5EF4-FFF2-40B4-BE49-F238E27FC236}">
                <a16:creationId xmlns:a16="http://schemas.microsoft.com/office/drawing/2014/main" xmlns="" id="{90FBF7E7-E454-4AE7-8373-999F9E56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013" y="1125538"/>
            <a:ext cx="749935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2800" b="1" i="1"/>
          </a:p>
          <a:p>
            <a:pPr eaLnBrk="1" hangingPunct="1">
              <a:lnSpc>
                <a:spcPct val="90000"/>
              </a:lnSpc>
            </a:pPr>
            <a:r>
              <a:rPr lang="ru-RU" altLang="ru-RU" sz="2800" b="1" i="1"/>
              <a:t>Очерк называют «королем» художественных жанров журналистики. Это, пожалуй, один из самых трудных жанров. Он требует от журналиста настоящего мастерства. В очерке сочетаются аналитическое и образное начало. Иными словами, поднимая какую-то проблему или создавая портрет какого-то человека, журналист, работающий в этом жанре, должен опираться не только на фактический материал, но и использовать художественные методы выразительности.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655FD8CD-973E-49B7-B40D-412527A8DD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altLang="ru-RU" sz="3600" b="1" dirty="0">
                <a:latin typeface="Georgia" panose="02040502050405020303" pitchFamily="18" charset="0"/>
              </a:rPr>
              <a:t>Существуют разные виды очерка: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2CDAEFDC-4A97-4D1A-95D1-1A227CEE8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550" y="1916113"/>
            <a:ext cx="7499350" cy="6583362"/>
          </a:xfrm>
        </p:spPr>
        <p:txBody>
          <a:bodyPr/>
          <a:lstStyle/>
          <a:p>
            <a:pPr eaLnBrk="1" hangingPunct="1"/>
            <a:endParaRPr lang="ru-RU" altLang="ru-RU" sz="4000"/>
          </a:p>
          <a:p>
            <a:pPr eaLnBrk="1" hangingPunct="1"/>
            <a:r>
              <a:rPr lang="ru-RU" altLang="ru-RU" sz="4000"/>
              <a:t>портретный</a:t>
            </a:r>
          </a:p>
          <a:p>
            <a:pPr eaLnBrk="1" hangingPunct="1"/>
            <a:r>
              <a:rPr lang="ru-RU" altLang="ru-RU" sz="4000"/>
              <a:t>проблемный</a:t>
            </a:r>
          </a:p>
          <a:p>
            <a:pPr eaLnBrk="1" hangingPunct="1"/>
            <a:r>
              <a:rPr lang="ru-RU" altLang="ru-RU" sz="4000"/>
              <a:t>путевой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E752E3D3-5003-466F-B65E-77F1A26A72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dirty="0">
                <a:latin typeface="Georgia" panose="02040502050405020303" pitchFamily="18" charset="0"/>
              </a:rPr>
              <a:t>Портретный очерк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1864D1E-C597-4EE8-B96E-7CD4053CB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/>
              <a:t>Это журналистское произведение, где        с помощью слов и словесных образов создается портрет человека. При этом рисуется духовный мир человека, особенности его характера, каких-либо биографических черт. Потому он и называется очерком, что очерчивает жизнь человека. Сегодня это самый распространенный вид очерка.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91817B96-9040-4DFB-BEE4-6B315E627D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dirty="0">
                <a:latin typeface="Georgia" panose="02040502050405020303" pitchFamily="18" charset="0"/>
              </a:rPr>
              <a:t>Проблемный очерк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E78D004E-2CDD-4CAE-A4CB-B326AD71C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3600" b="1"/>
              <a:t>Это публицистическое осмысление какой-то серьезной проблемы. С помощью публицистических средств журналист в проблемном очерке исследует конфликтную ситуацию.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DC4B2AC1-2EDD-4D80-8971-AC4032DB14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600" b="1" dirty="0">
                <a:latin typeface="Georgia" panose="02040502050405020303" pitchFamily="18" charset="0"/>
              </a:rPr>
              <a:t>Путевой очерк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5478DA3B-CF9D-40C9-A108-7D2850A04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100" y="1196975"/>
            <a:ext cx="7499350" cy="50514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b="1"/>
              <a:t>Это журналистский рассказ о поездках, встречах, путешествиях, это увиденные автором бытовые, социальные, природные сцены и явления, которое пропущены сквозь сито авторского «я», обработанные в его духовно-нравственном представлении.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/>
              <a:t>В центре путевого очерка люди, с которыми ты встречаешься на своем пути. Ты наблюдаешь за их характерами, а характер человека раскрывается в общественно значимых делах, конкретных поступках, напряженных, подчас конфликтных ситуациях, в эпизодах биографии, в мыслях, речи, внешнем портрете героя.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004D83-3E26-4D33-B1D0-4C4E212F5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>
                <a:latin typeface="Georgia" panose="02040502050405020303" pitchFamily="18" charset="0"/>
              </a:rPr>
              <a:t>Композиция  очерка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58EACD7-FCD6-4BEC-AB4D-089CEA2DEDA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dirty="0"/>
              <a:t>Композиция очерка сложная. Она может включать в себя:</a:t>
            </a:r>
          </a:p>
          <a:p>
            <a:pPr eaLnBrk="1" hangingPunct="1">
              <a:defRPr/>
            </a:pPr>
            <a:r>
              <a:rPr lang="ru-RU" altLang="ru-RU" b="1" dirty="0"/>
              <a:t> воспоминания человека о прошлом, его прямую речь</a:t>
            </a:r>
          </a:p>
          <a:p>
            <a:pPr eaLnBrk="1" hangingPunct="1">
              <a:defRPr/>
            </a:pPr>
            <a:r>
              <a:rPr lang="ru-RU" altLang="ru-RU" b="1" dirty="0"/>
              <a:t>исторические факты, оценки экспертов</a:t>
            </a:r>
          </a:p>
          <a:p>
            <a:pPr marL="82550" indent="0" eaLnBrk="1" hangingPunct="1">
              <a:buFont typeface="Wingdings 2" panose="05020102010507070707" pitchFamily="18" charset="2"/>
              <a:buNone/>
              <a:defRPr/>
            </a:pPr>
            <a:r>
              <a:rPr lang="ru-RU" altLang="ru-RU" b="1" dirty="0"/>
              <a:t>   а     также    оценки друзей и коллег героя, которые  удалось собрать при подготовке к написанию материала.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88DFFF-E477-4728-A546-00FF516BA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875" y="360363"/>
            <a:ext cx="7553325" cy="14716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Жанры </a:t>
            </a:r>
            <a:b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публицистического стиля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9298014B-B720-4B46-9F70-6DF588AB2940}"/>
              </a:ext>
            </a:extLst>
          </p:cNvPr>
          <p:cNvSpPr/>
          <p:nvPr/>
        </p:nvSpPr>
        <p:spPr>
          <a:xfrm>
            <a:off x="900113" y="2492375"/>
            <a:ext cx="3455987" cy="13684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Georgia" pitchFamily="18" charset="0"/>
              </a:rPr>
              <a:t>очерк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3DD76B1A-8C1B-4742-B64D-2506EDB832A7}"/>
              </a:ext>
            </a:extLst>
          </p:cNvPr>
          <p:cNvSpPr/>
          <p:nvPr/>
        </p:nvSpPr>
        <p:spPr>
          <a:xfrm>
            <a:off x="2051050" y="4338638"/>
            <a:ext cx="4249738" cy="1511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Georgia" pitchFamily="18" charset="0"/>
              </a:rPr>
              <a:t>интервью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69AA4017-7E61-43E3-8A3A-E4511DFBE9A1}"/>
              </a:ext>
            </a:extLst>
          </p:cNvPr>
          <p:cNvSpPr/>
          <p:nvPr/>
        </p:nvSpPr>
        <p:spPr>
          <a:xfrm>
            <a:off x="4932363" y="2924175"/>
            <a:ext cx="4103687" cy="12255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Georgia" pitchFamily="18" charset="0"/>
              </a:rPr>
              <a:t>репортаж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xmlns="" id="{D9BD739D-ABA2-4774-81C1-83DF82E91F45}"/>
              </a:ext>
            </a:extLst>
          </p:cNvPr>
          <p:cNvCxnSpPr/>
          <p:nvPr/>
        </p:nvCxnSpPr>
        <p:spPr>
          <a:xfrm flipH="1">
            <a:off x="3492500" y="1700213"/>
            <a:ext cx="684213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xmlns="" id="{5DCAE550-E330-42E5-97D4-50B16E9EE8F1}"/>
              </a:ext>
            </a:extLst>
          </p:cNvPr>
          <p:cNvCxnSpPr/>
          <p:nvPr/>
        </p:nvCxnSpPr>
        <p:spPr>
          <a:xfrm flipH="1">
            <a:off x="4643438" y="1700213"/>
            <a:ext cx="73025" cy="2520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xmlns="" id="{49DE0528-CDFE-41FF-9069-A211A1612EB8}"/>
              </a:ext>
            </a:extLst>
          </p:cNvPr>
          <p:cNvCxnSpPr/>
          <p:nvPr/>
        </p:nvCxnSpPr>
        <p:spPr>
          <a:xfrm>
            <a:off x="5508625" y="1700213"/>
            <a:ext cx="1223963" cy="1152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E0D3DB-8B97-4674-B28E-37CB562A1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>
                <a:latin typeface="Georgia" panose="02040502050405020303" pitchFamily="18" charset="0"/>
              </a:rPr>
              <a:t>Определите, к  какому  виду  очерка  относится  данный  текст:</a:t>
            </a:r>
          </a:p>
        </p:txBody>
      </p:sp>
      <p:sp>
        <p:nvSpPr>
          <p:cNvPr id="29699" name="Объект 2">
            <a:extLst>
              <a:ext uri="{FF2B5EF4-FFF2-40B4-BE49-F238E27FC236}">
                <a16:creationId xmlns:a16="http://schemas.microsoft.com/office/drawing/2014/main" xmlns="" id="{222BA187-DC02-4015-B798-F30DEEECF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782763"/>
            <a:ext cx="8934450" cy="4800600"/>
          </a:xfrm>
        </p:spPr>
        <p:txBody>
          <a:bodyPr/>
          <a:lstStyle/>
          <a:p>
            <a:r>
              <a:rPr lang="ru-RU" altLang="ru-RU" sz="2800" b="1"/>
              <a:t>Когда мне было чуть больше, чем сейчас моей до­чери, меня не приняли в Мос­ковский аэроклуб, — говорит Светлана Омельченко, един­ственная женщина — претен­дент на полет в космос в ка­честве журналиста. Несколь­ко месяцев назад решением Главной Медицинской комис­сии она приступила к специ­альным тренировкам в Цент­ре подготовки космонавтов. В космос собираются также пятеро журналистов — муж­чин. Светлана вот уже десять лет работает корреспондентом газеты «Воздушный транс­порт».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>
            <a:extLst>
              <a:ext uri="{FF2B5EF4-FFF2-40B4-BE49-F238E27FC236}">
                <a16:creationId xmlns:a16="http://schemas.microsoft.com/office/drawing/2014/main" xmlns="" id="{13717678-CB48-458D-8E95-DCC861CE8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325" y="150813"/>
            <a:ext cx="8261350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r>
              <a:rPr lang="ru-RU" altLang="ru-RU" sz="2800"/>
              <a:t>Я всегда была неравно­душна к авиации, — говорит она. — Еще в школе в тради­ционных сочинениях типа «Кем быть?» писала: только летчиком. Увы, из-за неболь­шой близорукости не приня­ли даже в аэроклуб.</a:t>
            </a:r>
          </a:p>
          <a:p>
            <a:r>
              <a:rPr lang="ru-RU" altLang="ru-RU" sz="2800"/>
              <a:t>Но была еще одна надеж­да — журналистика: ее отец ра­ботал в редакции, и после его смерти редакция долгое вре­мя опекала дочь.</a:t>
            </a:r>
          </a:p>
          <a:p>
            <a:r>
              <a:rPr lang="ru-RU" altLang="ru-RU" sz="2800"/>
              <a:t>Жизнь ее сложилась не­просто. Опека опекой, а доро­гу пришлось пробивать самой. Сначала многотиражка аэро­порта «Внуково», затем секре­тарь в только что создавшейся газете «Воздушный транс­порт». Пришлось вновь доказы­вать, что владеет пером. Как же ей удалось стать претенденткой на полет в космос?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F0445B-CCFF-49A0-9255-F5164C066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Ответ</a:t>
            </a:r>
          </a:p>
        </p:txBody>
      </p:sp>
      <p:sp>
        <p:nvSpPr>
          <p:cNvPr id="31747" name="Объект 2">
            <a:extLst>
              <a:ext uri="{FF2B5EF4-FFF2-40B4-BE49-F238E27FC236}">
                <a16:creationId xmlns:a16="http://schemas.microsoft.com/office/drawing/2014/main" xmlns="" id="{041DBC06-2ADC-40A4-B02B-3253D207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600"/>
              <a:t>Портретный   очерк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0C3262-3186-43D9-91BE-0173D1E1D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Текст 2</a:t>
            </a:r>
          </a:p>
        </p:txBody>
      </p:sp>
      <p:sp>
        <p:nvSpPr>
          <p:cNvPr id="32771" name="Объект 2">
            <a:extLst>
              <a:ext uri="{FF2B5EF4-FFF2-40B4-BE49-F238E27FC236}">
                <a16:creationId xmlns:a16="http://schemas.microsoft.com/office/drawing/2014/main" xmlns="" id="{B750F9FE-1C94-4EBC-AA18-C2AF14450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447800"/>
            <a:ext cx="8178800" cy="4800600"/>
          </a:xfrm>
        </p:spPr>
        <p:txBody>
          <a:bodyPr/>
          <a:lstStyle/>
          <a:p>
            <a:r>
              <a:rPr lang="ru-RU" altLang="ru-RU">
                <a:latin typeface="Georgia" panose="02040502050405020303" pitchFamily="18" charset="0"/>
              </a:rPr>
              <a:t>Петербург, День города, из окон офиса социальной сети "В контакте" на Невском проспекте ее основатель Павел Дуров и вице-президент Илья Перекопский бросают пятитысячные купюры. Люди под окнами толкаются, дерутся из-за этих денег, топ-менеджеры снимают это на видео, а потом Павел Дуров в своем Twitter пояснит, что акцию пришлось прекратить, поскольку "народ начал звереть".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>
            <a:extLst>
              <a:ext uri="{FF2B5EF4-FFF2-40B4-BE49-F238E27FC236}">
                <a16:creationId xmlns:a16="http://schemas.microsoft.com/office/drawing/2014/main" xmlns="" id="{A5A66DD1-128F-41F6-B8F0-3872587E2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713" y="-136525"/>
            <a:ext cx="8351837" cy="698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altLang="ru-RU" sz="2800" b="1">
                <a:solidFill>
                  <a:srgbClr val="333333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Я пересказываю сейчас эту историю и чувствую себя каким-то обозревателем отдела морали комсомольской газеты семидесятых годов, пишущим о воспитании советских подростков. "Почему так случилось? Давайте разберемся". Дальше должны следовать какие-нибудь слова о размытых представлениях о добре и зле, об эрозии воспитания  и еще какая-нибудь цитата типа "сынки чикагских миллионеров убивают детей из любопытства". Посмотрите хоть в Twitter, хоть в "Живом журнале", хоть  "В контакте"-- ровно в таких выражениях о поступке Дурова сейчас и спорят.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>
            <a:extLst>
              <a:ext uri="{FF2B5EF4-FFF2-40B4-BE49-F238E27FC236}">
                <a16:creationId xmlns:a16="http://schemas.microsoft.com/office/drawing/2014/main" xmlns="" id="{D1F95D7E-5D87-4E93-9D4F-EFFE012A1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-20638"/>
            <a:ext cx="6678612" cy="647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altLang="ru-RU" sz="2800" b="1">
                <a:solidFill>
                  <a:srgbClr val="333333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А на самом деле ведь все проще. Знаете, почему Дуров бросал деньги из окна и смеялся над людьми, которые суетились на тротуаре? Потому что ни сто, ни тем более семьдесят или сорок лет назад не было у нас такого Дурова, который провел бы этот неприличный эксперимент и закрыл бы тему раз и навсегда.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8AB069-C00F-4440-8868-055357942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ответ</a:t>
            </a:r>
          </a:p>
        </p:txBody>
      </p:sp>
      <p:sp>
        <p:nvSpPr>
          <p:cNvPr id="35843" name="Объект 2">
            <a:extLst>
              <a:ext uri="{FF2B5EF4-FFF2-40B4-BE49-F238E27FC236}">
                <a16:creationId xmlns:a16="http://schemas.microsoft.com/office/drawing/2014/main" xmlns="" id="{50E69DD3-222C-4064-B810-30059B401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600" b="1"/>
              <a:t>Проблемный  очерк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FC5AF6-D1AE-4FB6-AFCC-5B11B5A98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Текст 3</a:t>
            </a:r>
          </a:p>
        </p:txBody>
      </p:sp>
      <p:sp>
        <p:nvSpPr>
          <p:cNvPr id="36867" name="Объект 2">
            <a:extLst>
              <a:ext uri="{FF2B5EF4-FFF2-40B4-BE49-F238E27FC236}">
                <a16:creationId xmlns:a16="http://schemas.microsoft.com/office/drawing/2014/main" xmlns="" id="{518EA3B6-1FC9-4F27-81F2-EA6124CF7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8888" y="1268413"/>
            <a:ext cx="7499350" cy="4800600"/>
          </a:xfrm>
        </p:spPr>
        <p:txBody>
          <a:bodyPr/>
          <a:lstStyle/>
          <a:p>
            <a:r>
              <a:rPr lang="ru-RU" altLang="ru-RU" sz="2000"/>
              <a:t/>
            </a:r>
            <a:br>
              <a:rPr lang="ru-RU" altLang="ru-RU" sz="2000"/>
            </a:br>
            <a:r>
              <a:rPr lang="ru-RU" altLang="ru-RU" sz="2400" b="1"/>
              <a:t>Отель «Дарио» построен в «колониальном стиле» и расположен идеально, фасадом выходя на Кальсаду. В гостиничном ресторане пусто; одинокий официант уныло смотрит на праздник жизни, бурлящий прямо у порога отеля. Постояльцы заходят в ресторан редко, предпочитая испытать судьбу за столиком одного из дюжины кафе, которые сделали Кальсаду центром вечерней туристской жизни Гранады. Сегодня вечер особенный – по Гранаде толпами ходят географы: в городе проходит «Латиноамериканский конгресс географов».</a:t>
            </a:r>
          </a:p>
          <a:p>
            <a:endParaRPr lang="ru-RU" altLang="ru-RU" sz="2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0A9CBD-2B46-418B-9371-606D3D28A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ответ</a:t>
            </a:r>
          </a:p>
        </p:txBody>
      </p:sp>
      <p:sp>
        <p:nvSpPr>
          <p:cNvPr id="37891" name="Объект 2">
            <a:extLst>
              <a:ext uri="{FF2B5EF4-FFF2-40B4-BE49-F238E27FC236}">
                <a16:creationId xmlns:a16="http://schemas.microsoft.com/office/drawing/2014/main" xmlns="" id="{33E40584-1699-434C-826E-515404A2C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600" b="1"/>
              <a:t>Путевой  очерк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ъект 2">
            <a:extLst>
              <a:ext uri="{FF2B5EF4-FFF2-40B4-BE49-F238E27FC236}">
                <a16:creationId xmlns:a16="http://schemas.microsoft.com/office/drawing/2014/main" xmlns="" id="{8063F3DF-309B-4FD1-ACC5-832AE1EBB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3709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b="1"/>
              <a:t>В удачном портретном очерке характер героя дается, как правило, в необычной ситуации. Поэтому для  автора очень важно найти такой «участок» на жизненном пути героя, который содержит какие-то трудности, драматические эпизоды, которые ему пришлось преодолевать.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A370C788-2E13-45E8-8112-2538E95E53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4000" b="1" dirty="0">
                <a:latin typeface="Georgia" panose="02040502050405020303" pitchFamily="18" charset="0"/>
              </a:rPr>
              <a:t>Как написать настоящий очерк?</a:t>
            </a:r>
          </a:p>
        </p:txBody>
      </p:sp>
      <p:sp>
        <p:nvSpPr>
          <p:cNvPr id="38916" name="Объект 2">
            <a:extLst>
              <a:ext uri="{FF2B5EF4-FFF2-40B4-BE49-F238E27FC236}">
                <a16:creationId xmlns:a16="http://schemas.microsoft.com/office/drawing/2014/main" xmlns="" id="{DE4C908A-115E-4A06-A72A-E80719EF989E}"/>
              </a:ext>
            </a:extLst>
          </p:cNvPr>
          <p:cNvSpPr txBox="1">
            <a:spLocks/>
          </p:cNvSpPr>
          <p:nvPr/>
        </p:nvSpPr>
        <p:spPr bwMode="auto">
          <a:xfrm>
            <a:off x="1435100" y="36449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82575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3200">
                <a:latin typeface="Corbel" panose="020B0503020204020204" pitchFamily="34" charset="0"/>
              </a:rPr>
              <a:t>Ищите яркие слова, яркие образы,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</a:pPr>
            <a:r>
              <a:rPr lang="ru-RU" altLang="ru-RU" sz="3200">
                <a:latin typeface="Corbel" panose="020B0503020204020204" pitchFamily="34" charset="0"/>
              </a:rPr>
              <a:t>Боритесь со штампами. Для очерка – это злой враг. Говорите простым, но литературным языком. Перечитывайте предложения, переставляй слова, пока не услышишь музыку русского языка.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066971-CEB9-46E7-B397-7771FCB72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42875"/>
            <a:ext cx="7858125" cy="1143000"/>
          </a:xfr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Что такое репортаж?</a:t>
            </a:r>
          </a:p>
        </p:txBody>
      </p:sp>
      <p:sp>
        <p:nvSpPr>
          <p:cNvPr id="11267" name="Объект 2">
            <a:extLst>
              <a:ext uri="{FF2B5EF4-FFF2-40B4-BE49-F238E27FC236}">
                <a16:creationId xmlns:a16="http://schemas.microsoft.com/office/drawing/2014/main" xmlns="" id="{EC5D69AC-F88A-4B32-8CEE-3FF1A237C0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1285875"/>
            <a:ext cx="3657600" cy="4664075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/>
              <a:t>Если  мы  обратимся                  к  этимологии  слова,  то  узнаем,  что  слово  «репортаж» – это  русское  написание  французского  слова  </a:t>
            </a:r>
            <a:r>
              <a:rPr lang="en-US" altLang="ru-RU" b="1"/>
              <a:t>reportage</a:t>
            </a:r>
            <a:r>
              <a:rPr lang="ru-RU" altLang="ru-RU"/>
              <a:t>,</a:t>
            </a:r>
            <a:r>
              <a:rPr lang="ru-RU" altLang="ru-RU" b="1"/>
              <a:t>                   </a:t>
            </a:r>
            <a:r>
              <a:rPr lang="ru-RU" altLang="ru-RU"/>
              <a:t>которое  в  свою  очередь  произошло  от  английского  </a:t>
            </a:r>
            <a:r>
              <a:rPr lang="en-US" altLang="ru-RU" b="1"/>
              <a:t>report</a:t>
            </a:r>
            <a:r>
              <a:rPr lang="ru-RU" altLang="ru-RU" b="1"/>
              <a:t> </a:t>
            </a:r>
            <a:r>
              <a:rPr lang="ru-RU" altLang="ru-RU"/>
              <a:t>– сообщать,  докладывать.</a:t>
            </a:r>
          </a:p>
        </p:txBody>
      </p:sp>
      <p:sp>
        <p:nvSpPr>
          <p:cNvPr id="11268" name="Объект 6">
            <a:extLst>
              <a:ext uri="{FF2B5EF4-FFF2-40B4-BE49-F238E27FC236}">
                <a16:creationId xmlns:a16="http://schemas.microsoft.com/office/drawing/2014/main" xmlns="" id="{A05C4CBD-A7CB-44F1-A496-ECCE6B447C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00625" y="1500188"/>
            <a:ext cx="3657600" cy="4664075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  <a:defRPr/>
            </a:pPr>
            <a:r>
              <a:rPr lang="ru-RU" altLang="ru-RU" b="1" i="1" dirty="0"/>
              <a:t>«Репортаж –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altLang="ru-RU" b="1" i="1" dirty="0"/>
              <a:t>это глаза и уши </a:t>
            </a: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ru-RU" altLang="ru-RU" b="1" i="1" dirty="0"/>
              <a:t>читателя»</a:t>
            </a:r>
            <a:r>
              <a:rPr lang="ru-RU" altLang="ru-RU" i="1" dirty="0"/>
              <a:t>.</a:t>
            </a:r>
            <a:endParaRPr lang="ru-RU" altLang="ru-RU" b="1" i="1" dirty="0"/>
          </a:p>
          <a:p>
            <a:pPr algn="r">
              <a:buFont typeface="Wingdings 2" panose="05020102010507070707" pitchFamily="18" charset="2"/>
              <a:buNone/>
              <a:defRPr/>
            </a:pPr>
            <a:r>
              <a:rPr lang="ru-RU" altLang="ru-RU" i="1" dirty="0"/>
              <a:t>(Г.Я. </a:t>
            </a:r>
            <a:r>
              <a:rPr lang="ru-RU" altLang="ru-RU" i="1" dirty="0" err="1"/>
              <a:t>Солганик</a:t>
            </a:r>
            <a:r>
              <a:rPr lang="ru-RU" altLang="ru-RU" i="1" dirty="0"/>
              <a:t>)</a:t>
            </a:r>
          </a:p>
          <a:p>
            <a:pPr>
              <a:defRPr/>
            </a:pPr>
            <a:endParaRPr lang="ru-RU" altLang="ru-RU" b="1" i="1" dirty="0"/>
          </a:p>
          <a:p>
            <a:pPr marL="0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endParaRPr lang="ru-RU" altLang="ru-RU" b="1" dirty="0"/>
          </a:p>
          <a:p>
            <a:pPr marL="0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ru-RU" altLang="ru-RU" b="1" dirty="0"/>
              <a:t>Исходя из этого, попробуйте определить задачу автора репортажа</a:t>
            </a:r>
            <a:r>
              <a:rPr lang="ru-RU" altLang="ru-RU" b="1" i="1" dirty="0"/>
              <a:t>.</a:t>
            </a:r>
            <a:endParaRPr lang="ru-RU" alt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C8BC19-AF98-4061-BB31-530AAE139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Благодарю  </a:t>
            </a:r>
            <a:r>
              <a:rPr lang="ru-RU"/>
              <a:t>за  работу!</a:t>
            </a:r>
          </a:p>
        </p:txBody>
      </p:sp>
      <p:pic>
        <p:nvPicPr>
          <p:cNvPr id="39939" name="Picture 2">
            <a:extLst>
              <a:ext uri="{FF2B5EF4-FFF2-40B4-BE49-F238E27FC236}">
                <a16:creationId xmlns:a16="http://schemas.microsoft.com/office/drawing/2014/main" xmlns="" id="{64411198-A98D-41CC-89D6-D466954AC1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78213" y="2589213"/>
            <a:ext cx="4333875" cy="3503612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1F5D92-A25E-4BBB-8099-90B861BF7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438" y="274638"/>
            <a:ext cx="7720012" cy="1143000"/>
          </a:xfr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Задачи автора репортажа</a:t>
            </a:r>
          </a:p>
        </p:txBody>
      </p:sp>
      <p:sp>
        <p:nvSpPr>
          <p:cNvPr id="12291" name="Объект 2">
            <a:extLst>
              <a:ext uri="{FF2B5EF4-FFF2-40B4-BE49-F238E27FC236}">
                <a16:creationId xmlns:a16="http://schemas.microsoft.com/office/drawing/2014/main" xmlns="" id="{B8A916E3-AFC7-4BE6-A8FF-5CCD3F2E3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4438" y="1751013"/>
            <a:ext cx="7715250" cy="4800600"/>
          </a:xfrm>
        </p:spPr>
        <p:txBody>
          <a:bodyPr/>
          <a:lstStyle/>
          <a:p>
            <a:r>
              <a:rPr lang="ru-RU" altLang="ru-RU" sz="2800" b="1"/>
              <a:t>Рассказать о событии так, чтобы слушатели или читатели как бы увидели его своими глазами.</a:t>
            </a:r>
          </a:p>
          <a:p>
            <a:endParaRPr lang="ru-RU" altLang="ru-RU" sz="2800" b="1"/>
          </a:p>
          <a:p>
            <a:r>
              <a:rPr lang="ru-RU" altLang="ru-RU" sz="2800" b="1"/>
              <a:t>Изобразить событие как процесс.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2BC7D4E-236A-4711-8F23-9E7CCF9E7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42875"/>
            <a:ext cx="7858125" cy="6357938"/>
          </a:xfrm>
        </p:spPr>
        <p:txBody>
          <a:bodyPr>
            <a:normAutofit fontScale="550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5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«Словарь»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sz="700" b="1" dirty="0">
              <a:latin typeface="Georgia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b="1" dirty="0">
                <a:solidFill>
                  <a:schemeClr val="tx1"/>
                </a:solidFill>
              </a:rPr>
              <a:t>Репортаж </a:t>
            </a:r>
            <a:r>
              <a:rPr lang="ru-RU" altLang="ru-RU" sz="5100" dirty="0">
                <a:solidFill>
                  <a:schemeClr val="tx1"/>
                </a:solidFill>
              </a:rPr>
              <a:t>– сообщение о событиях дня, оперативная информация.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i="1" dirty="0">
                <a:solidFill>
                  <a:schemeClr val="tx1"/>
                </a:solidFill>
              </a:rPr>
              <a:t>                          (Словарь иностранных слов)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b="1" dirty="0">
                <a:solidFill>
                  <a:schemeClr val="tx1"/>
                </a:solidFill>
              </a:rPr>
              <a:t>Репортаж </a:t>
            </a:r>
            <a:r>
              <a:rPr lang="ru-RU" altLang="ru-RU" sz="5100" dirty="0">
                <a:solidFill>
                  <a:schemeClr val="tx1"/>
                </a:solidFill>
              </a:rPr>
              <a:t>– сообщение о местных событиях,                 о событиях дня, информация. 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i="1" dirty="0">
                <a:solidFill>
                  <a:schemeClr val="tx1"/>
                </a:solidFill>
              </a:rPr>
              <a:t>                                        (Толковый словарь)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altLang="ru-RU" sz="220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b="1" dirty="0">
                <a:solidFill>
                  <a:schemeClr val="tx1"/>
                </a:solidFill>
              </a:rPr>
              <a:t>Репортаж </a:t>
            </a:r>
            <a:r>
              <a:rPr lang="ru-RU" altLang="ru-RU" sz="5100" dirty="0">
                <a:solidFill>
                  <a:schemeClr val="tx1"/>
                </a:solidFill>
              </a:rPr>
              <a:t>– жанр журналистики, оперативно сообщающий для печати, радио, телевидения           о каком-либо событии, очевидцем или участником которого является корреспондент.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i="1" dirty="0">
                <a:solidFill>
                  <a:schemeClr val="tx1"/>
                </a:solidFill>
              </a:rPr>
              <a:t>(Советский энциклопедический словарь)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altLang="ru-RU" sz="330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sz="5100" b="1" dirty="0">
                <a:solidFill>
                  <a:schemeClr val="tx1"/>
                </a:solidFill>
              </a:rPr>
              <a:t>Посмотрите видеорепортаж и определите,                 к какому виду относится этот репортаж.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6ECB89-C774-4776-AF8E-89A1C6733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4438" y="285750"/>
            <a:ext cx="7678737" cy="7286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Виды   репортажей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6A0E4100-8760-484A-92C4-1C66197847BF}"/>
              </a:ext>
            </a:extLst>
          </p:cNvPr>
          <p:cNvSpPr/>
          <p:nvPr/>
        </p:nvSpPr>
        <p:spPr>
          <a:xfrm>
            <a:off x="287338" y="1411288"/>
            <a:ext cx="4826000" cy="30257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tx1"/>
                </a:solidFill>
              </a:rPr>
              <a:t>Событийный репортаж </a:t>
            </a:r>
            <a:r>
              <a:rPr lang="ru-RU" altLang="ru-RU" sz="2800" dirty="0">
                <a:solidFill>
                  <a:schemeClr val="tx1"/>
                </a:solidFill>
              </a:rPr>
              <a:t>(оперативность </a:t>
            </a:r>
          </a:p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dirty="0">
                <a:solidFill>
                  <a:schemeClr val="tx1"/>
                </a:solidFill>
              </a:rPr>
              <a:t>и актуальность, «эффект присутствия»)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C1C9A8E7-0FE8-401B-923A-293150BD4CDF}"/>
              </a:ext>
            </a:extLst>
          </p:cNvPr>
          <p:cNvSpPr/>
          <p:nvPr/>
        </p:nvSpPr>
        <p:spPr>
          <a:xfrm>
            <a:off x="357188" y="4300538"/>
            <a:ext cx="5500687" cy="23685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tx1"/>
                </a:solidFill>
              </a:rPr>
              <a:t>Познавательно-тематический репортаж </a:t>
            </a:r>
            <a:r>
              <a:rPr lang="ru-RU" altLang="ru-RU" sz="2800" dirty="0">
                <a:solidFill>
                  <a:schemeClr val="tx1"/>
                </a:solidFill>
              </a:rPr>
              <a:t>(специальный                            и </a:t>
            </a:r>
            <a:r>
              <a:rPr lang="ru-RU" altLang="ru-RU" sz="2800" dirty="0" err="1">
                <a:solidFill>
                  <a:schemeClr val="tx1"/>
                </a:solidFill>
              </a:rPr>
              <a:t>расследовательский</a:t>
            </a:r>
            <a:r>
              <a:rPr lang="ru-RU" altLang="ru-RU" sz="2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FA98EF8F-003A-4116-8927-763E8EEB8D97}"/>
              </a:ext>
            </a:extLst>
          </p:cNvPr>
          <p:cNvSpPr/>
          <p:nvPr/>
        </p:nvSpPr>
        <p:spPr>
          <a:xfrm>
            <a:off x="4068763" y="1298575"/>
            <a:ext cx="4787900" cy="25844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tx1"/>
                </a:solidFill>
              </a:rPr>
              <a:t>Аналитический (проблемный) репортаж </a:t>
            </a:r>
            <a:r>
              <a:rPr lang="ru-RU" altLang="ru-RU" sz="2800" dirty="0">
                <a:solidFill>
                  <a:schemeClr val="tx1"/>
                </a:solidFill>
              </a:rPr>
              <a:t>(показывает причины возникновения события)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xmlns="" id="{C59612D6-49DF-4C17-89FD-668991C5EB4F}"/>
              </a:ext>
            </a:extLst>
          </p:cNvPr>
          <p:cNvCxnSpPr>
            <a:cxnSpLocks/>
          </p:cNvCxnSpPr>
          <p:nvPr/>
        </p:nvCxnSpPr>
        <p:spPr>
          <a:xfrm flipH="1">
            <a:off x="3851275" y="1700213"/>
            <a:ext cx="325438" cy="103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xmlns="" id="{E50617BA-F5C2-4372-91A7-D051F9BD40C8}"/>
              </a:ext>
            </a:extLst>
          </p:cNvPr>
          <p:cNvCxnSpPr/>
          <p:nvPr/>
        </p:nvCxnSpPr>
        <p:spPr>
          <a:xfrm flipH="1">
            <a:off x="4643438" y="1700213"/>
            <a:ext cx="73025" cy="2520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xmlns="" id="{8560E16A-5040-48CE-9CE8-C898FE79A3D6}"/>
              </a:ext>
            </a:extLst>
          </p:cNvPr>
          <p:cNvCxnSpPr/>
          <p:nvPr/>
        </p:nvCxnSpPr>
        <p:spPr>
          <a:xfrm>
            <a:off x="5508625" y="1700213"/>
            <a:ext cx="1223963" cy="1152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3AC290F6-5F39-48B6-A9A4-04BF3F936854}"/>
              </a:ext>
            </a:extLst>
          </p:cNvPr>
          <p:cNvSpPr/>
          <p:nvPr/>
        </p:nvSpPr>
        <p:spPr>
          <a:xfrm>
            <a:off x="4789488" y="3995738"/>
            <a:ext cx="4354512" cy="2673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tx1"/>
                </a:solidFill>
              </a:rPr>
              <a:t>Репортаж-комментарий</a:t>
            </a:r>
            <a:r>
              <a:rPr lang="ru-RU" altLang="ru-RU" sz="2800" dirty="0">
                <a:solidFill>
                  <a:schemeClr val="tx1"/>
                </a:solidFill>
              </a:rPr>
              <a:t>                 (не подробное освещение события, а его  комментарий)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84EC8F-C6B5-4D52-AE3F-9A389D9CE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Жанровые особенности репортажа</a:t>
            </a:r>
          </a:p>
        </p:txBody>
      </p:sp>
      <p:sp>
        <p:nvSpPr>
          <p:cNvPr id="5" name="Содержимое 4">
            <a:extLst>
              <a:ext uri="{FF2B5EF4-FFF2-40B4-BE49-F238E27FC236}">
                <a16:creationId xmlns:a16="http://schemas.microsoft.com/office/drawing/2014/main" xmlns="" id="{6486D310-E202-4AC3-8830-E2790EF37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50" y="1714500"/>
            <a:ext cx="7429500" cy="48006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altLang="ru-RU" sz="2800" b="1" dirty="0"/>
              <a:t> Сообщает о каком-либо общественно важном событии.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defRPr/>
            </a:pPr>
            <a:endParaRPr lang="ru-RU" altLang="ru-RU" sz="800" b="1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altLang="ru-RU" sz="2800" b="1" dirty="0"/>
              <a:t> Изображает событие как совершающийся процесс.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defRPr/>
            </a:pPr>
            <a:endParaRPr lang="ru-RU" altLang="ru-RU" sz="800" b="1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altLang="ru-RU" sz="2800" b="1" dirty="0"/>
              <a:t> Позиция автора четко выражена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 2" panose="05020102010507070707" pitchFamily="18" charset="2"/>
              <a:buNone/>
              <a:defRPr/>
            </a:pPr>
            <a:r>
              <a:rPr lang="ru-RU" altLang="ru-RU" sz="2800" dirty="0"/>
              <a:t>(личность автора всегда присутствует, отношение к событию всегда проявляется).</a:t>
            </a:r>
          </a:p>
          <a:p>
            <a:pPr>
              <a:defRPr/>
            </a:pPr>
            <a:endParaRPr lang="ru-RU" b="1" dirty="0">
              <a:latin typeface="Georgia" pitchFamily="18" charset="0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BFB162-7CD6-47BC-B503-0C9B3AECE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88913"/>
            <a:ext cx="7786688" cy="1008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satMod val="130000"/>
                  </a:schemeClr>
                </a:solidFill>
                <a:latin typeface="Georgia" pitchFamily="18" charset="0"/>
              </a:rPr>
              <a:t>Строение и языковые особенности репортажа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83933BA5-1739-48A5-A732-0A1A1C422FE4}"/>
              </a:ext>
            </a:extLst>
          </p:cNvPr>
          <p:cNvGraphicFramePr>
            <a:graphicFrameLocks noGrp="1"/>
          </p:cNvGraphicFramePr>
          <p:nvPr/>
        </p:nvGraphicFramePr>
        <p:xfrm>
          <a:off x="1071563" y="1214438"/>
          <a:ext cx="7858125" cy="5292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405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173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71865"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Элемент композиции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Особенности строения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Языковые особенности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62960">
                <a:tc>
                  <a:txBody>
                    <a:bodyPr/>
                    <a:lstStyle/>
                    <a:p>
                      <a:r>
                        <a:rPr lang="ru-RU" alt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Зачин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места действия, описание состояния окружающей среды и др. должно быть динамичным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Различные односоставные предложения, безглагольные конструкции. Может начинаться с прямого обращения                       к читателю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37268">
                <a:tc>
                  <a:txBody>
                    <a:bodyPr/>
                    <a:lstStyle/>
                    <a:p>
                      <a:r>
                        <a:rPr lang="ru-RU" altLang="ru-RU" sz="18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Централь-ная</a:t>
                      </a:r>
                      <a:r>
                        <a:rPr lang="ru-RU" alt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часть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Повествование о событии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Глаголы в форме настоящего времени, а также формы прошедшего времени совершенного вида, краткие страдательные причастия прошедшего времени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20632">
                <a:tc>
                  <a:txBody>
                    <a:bodyPr/>
                    <a:lstStyle/>
                    <a:p>
                      <a:r>
                        <a:rPr lang="ru-RU" alt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Концовка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Оценка события, краткий вывод, к которому приходит автор и подводит читателя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Восклицательные </a:t>
                      </a:r>
                    </a:p>
                    <a:p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или цепь вопросительных предложений,</a:t>
                      </a:r>
                      <a:r>
                        <a:rPr lang="ru-RU" altLang="ru-RU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обращения, вводные слова и предложения</a:t>
                      </a:r>
                    </a:p>
                  </a:txBody>
                  <a:tcPr marL="91449" marR="91449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BC16BE-DF9E-4A42-A225-FC392A61E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438" y="0"/>
            <a:ext cx="7642225" cy="1143000"/>
          </a:xfrm>
        </p:spPr>
        <p:txBody>
          <a:bodyPr/>
          <a:lstStyle/>
          <a:p>
            <a:pPr>
              <a:defRPr/>
            </a:pPr>
            <a:r>
              <a:rPr lang="ru-RU" alt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Найдите перечисленные особенности                            в данном тексте.</a:t>
            </a:r>
          </a:p>
        </p:txBody>
      </p:sp>
      <p:sp>
        <p:nvSpPr>
          <p:cNvPr id="18435" name="Объект 2">
            <a:extLst>
              <a:ext uri="{FF2B5EF4-FFF2-40B4-BE49-F238E27FC236}">
                <a16:creationId xmlns:a16="http://schemas.microsoft.com/office/drawing/2014/main" xmlns="" id="{876E8708-CA5F-40BC-B44B-21EA4A0680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8436" name="Рисунок 4">
            <a:extLst>
              <a:ext uri="{FF2B5EF4-FFF2-40B4-BE49-F238E27FC236}">
                <a16:creationId xmlns:a16="http://schemas.microsoft.com/office/drawing/2014/main" xmlns="" id="{C0659D42-78CF-43F2-AF24-1032D7F18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1030288"/>
            <a:ext cx="750570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Прямоугольник 5">
            <a:extLst>
              <a:ext uri="{FF2B5EF4-FFF2-40B4-BE49-F238E27FC236}">
                <a16:creationId xmlns:a16="http://schemas.microsoft.com/office/drawing/2014/main" xmlns="" id="{DA9EF2D6-9BA5-4457-AE8C-058563672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" y="1071563"/>
            <a:ext cx="8143875" cy="593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613"/>
              </a:lnSpc>
              <a:spcBef>
                <a:spcPts val="0"/>
              </a:spcBef>
              <a:defRPr/>
            </a:pPr>
            <a:endParaRPr lang="ru-RU" altLang="ru-RU" sz="2800" b="1" dirty="0">
              <a:latin typeface="+mn-lt"/>
            </a:endParaRPr>
          </a:p>
          <a:p>
            <a:pPr algn="ctr">
              <a:lnSpc>
                <a:spcPts val="1613"/>
              </a:lnSpc>
              <a:spcBef>
                <a:spcPts val="0"/>
              </a:spcBef>
              <a:defRPr/>
            </a:pPr>
            <a:r>
              <a:rPr lang="ru-RU" altLang="ru-RU" sz="2800" b="1" dirty="0">
                <a:latin typeface="+mn-lt"/>
              </a:rPr>
              <a:t>Удачное приземление.</a:t>
            </a:r>
          </a:p>
          <a:p>
            <a:pPr indent="270000" algn="just">
              <a:lnSpc>
                <a:spcPct val="90000"/>
              </a:lnSpc>
              <a:spcBef>
                <a:spcPts val="0"/>
              </a:spcBef>
              <a:defRPr/>
            </a:pPr>
            <a:r>
              <a:rPr lang="ru-RU" altLang="ru-RU" sz="2800" dirty="0">
                <a:latin typeface="+mn-lt"/>
              </a:rPr>
              <a:t>25 февраля. 22 часа московского времени.                     Мы находимся в 40 километрах от Джезказгана. Здесь сейчас должен приземлиться спускаемый аппарат.</a:t>
            </a:r>
          </a:p>
          <a:p>
            <a:pPr indent="270000" algn="just">
              <a:lnSpc>
                <a:spcPct val="90000"/>
              </a:lnSpc>
              <a:spcBef>
                <a:spcPts val="0"/>
              </a:spcBef>
              <a:defRPr/>
            </a:pPr>
            <a:r>
              <a:rPr lang="ru-RU" altLang="ru-RU" sz="2800" dirty="0">
                <a:latin typeface="+mn-lt"/>
              </a:rPr>
              <a:t>Со скоростью, близкой ко второй космической, мчится он домой. Его уже ждут. Вот </a:t>
            </a:r>
            <a:r>
              <a:rPr lang="ru-RU" altLang="ru-RU" sz="2800">
                <a:latin typeface="+mn-lt"/>
              </a:rPr>
              <a:t>шар                                  с </a:t>
            </a:r>
            <a:r>
              <a:rPr lang="ru-RU" altLang="ru-RU" sz="2800" dirty="0">
                <a:latin typeface="+mn-lt"/>
              </a:rPr>
              <a:t>драгоценной ношей врезается в плотные слои атмосферы, рвётся к Земле сквозь бушующее пламя. Где-то в поднебесье повисает на парашюте и окунается в снежную круговерть.</a:t>
            </a:r>
          </a:p>
          <a:p>
            <a:pPr indent="270000" algn="just">
              <a:lnSpc>
                <a:spcPct val="90000"/>
              </a:lnSpc>
              <a:spcBef>
                <a:spcPts val="0"/>
              </a:spcBef>
              <a:defRPr/>
            </a:pPr>
            <a:r>
              <a:rPr lang="ru-RU" altLang="ru-RU" sz="2800" dirty="0">
                <a:latin typeface="+mn-lt"/>
              </a:rPr>
              <a:t>В 22 часа 12 минут возвращаемый аппарат совершил мягкую посадку в заданном районе. Исключительная, поистине снайперская точность!</a:t>
            </a:r>
          </a:p>
          <a:p>
            <a:pPr indent="270000" algn="r">
              <a:lnSpc>
                <a:spcPct val="90000"/>
              </a:lnSpc>
              <a:spcBef>
                <a:spcPts val="0"/>
              </a:spcBef>
              <a:defRPr/>
            </a:pPr>
            <a:r>
              <a:rPr lang="ru-RU" altLang="ru-RU" sz="2800" i="1" dirty="0">
                <a:latin typeface="+mn-lt"/>
              </a:rPr>
              <a:t>(Из газеты)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643</TotalTime>
  <Words>1407</Words>
  <Application>Microsoft Office PowerPoint</Application>
  <PresentationFormat>Экран (4:3)</PresentationFormat>
  <Paragraphs>155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9" baseType="lpstr">
      <vt:lpstr>Calibri</vt:lpstr>
      <vt:lpstr>Corbel</vt:lpstr>
      <vt:lpstr>Georgia</vt:lpstr>
      <vt:lpstr>Gill Sans MT</vt:lpstr>
      <vt:lpstr>Times New Roman</vt:lpstr>
      <vt:lpstr>Verdana</vt:lpstr>
      <vt:lpstr>Wingdings</vt:lpstr>
      <vt:lpstr>Wingdings 2</vt:lpstr>
      <vt:lpstr>Солнцестояние</vt:lpstr>
      <vt:lpstr>Репортаж и очерк                           как жанры публицистики</vt:lpstr>
      <vt:lpstr>Жанры  публицистического стиля</vt:lpstr>
      <vt:lpstr>Что такое репортаж?</vt:lpstr>
      <vt:lpstr>Задачи автора репортажа</vt:lpstr>
      <vt:lpstr>Презентация PowerPoint</vt:lpstr>
      <vt:lpstr>Виды   репортажей</vt:lpstr>
      <vt:lpstr>Жанровые особенности репортажа</vt:lpstr>
      <vt:lpstr>Строение и языковые особенности репортажа</vt:lpstr>
      <vt:lpstr>Найдите перечисленные особенности                            в данном тексте.</vt:lpstr>
      <vt:lpstr>Презентация PowerPoint</vt:lpstr>
      <vt:lpstr>Первое выступление драмкружка</vt:lpstr>
      <vt:lpstr>ПАМЯТКА  «Как создается репортаж»</vt:lpstr>
      <vt:lpstr>Пользуясь памяткой, напишите свой репортаж</vt:lpstr>
      <vt:lpstr>Очерк  как  жанр  публицистики</vt:lpstr>
      <vt:lpstr>Существуют разные виды очерка:</vt:lpstr>
      <vt:lpstr>Портретный очерк</vt:lpstr>
      <vt:lpstr>Проблемный очерк</vt:lpstr>
      <vt:lpstr>Путевой очерк</vt:lpstr>
      <vt:lpstr>Композиция  очерка</vt:lpstr>
      <vt:lpstr>Определите, к  какому  виду  очерка  относится  данный  текст:</vt:lpstr>
      <vt:lpstr>Презентация PowerPoint</vt:lpstr>
      <vt:lpstr>Ответ</vt:lpstr>
      <vt:lpstr>Текст 2</vt:lpstr>
      <vt:lpstr>Презентация PowerPoint</vt:lpstr>
      <vt:lpstr>Презентация PowerPoint</vt:lpstr>
      <vt:lpstr>ответ</vt:lpstr>
      <vt:lpstr>Текст 3</vt:lpstr>
      <vt:lpstr>ответ</vt:lpstr>
      <vt:lpstr>Как написать настоящий очерк?</vt:lpstr>
      <vt:lpstr>Благодарю  за  работу!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Восемнадцатое ноября. Классная работа.</dc:title>
  <dc:creator>Mich Ail</dc:creator>
  <cp:lastModifiedBy>zavuch</cp:lastModifiedBy>
  <cp:revision>52</cp:revision>
  <dcterms:modified xsi:type="dcterms:W3CDTF">2020-11-19T05:42:29Z</dcterms:modified>
</cp:coreProperties>
</file>