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6" r:id="rId3"/>
    <p:sldId id="264" r:id="rId4"/>
    <p:sldId id="265" r:id="rId5"/>
    <p:sldId id="267" r:id="rId6"/>
    <p:sldId id="268" r:id="rId7"/>
    <p:sldId id="269" r:id="rId8"/>
    <p:sldId id="272" r:id="rId9"/>
    <p:sldId id="270" r:id="rId10"/>
    <p:sldId id="271" r:id="rId11"/>
    <p:sldId id="274" r:id="rId12"/>
    <p:sldId id="278" r:id="rId13"/>
    <p:sldId id="276" r:id="rId14"/>
    <p:sldId id="277" r:id="rId15"/>
    <p:sldId id="279" r:id="rId16"/>
    <p:sldId id="281" r:id="rId17"/>
    <p:sldId id="26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64" d="100"/>
          <a:sy n="64" d="100"/>
        </p:scale>
        <p:origin x="-155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285852" y="1928802"/>
            <a:ext cx="7572428" cy="4044577"/>
            <a:chOff x="1115616" y="2955212"/>
            <a:chExt cx="8372537" cy="564428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14173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5380871" y="7740482"/>
              <a:ext cx="4107282" cy="8590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660066"/>
                  </a:solidFill>
                  <a:latin typeface="Arial" charset="0"/>
                  <a:cs typeface="Aharoni" pitchFamily="2" charset="-79"/>
                </a:rPr>
                <a:t>              </a:t>
              </a: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 smtClean="0">
                  <a:solidFill>
                    <a:schemeClr val="accent4">
                      <a:lumMod val="50000"/>
                    </a:schemeClr>
                  </a:solidFill>
                  <a:latin typeface="Arial" charset="0"/>
                  <a:cs typeface="Aharoni" pitchFamily="2" charset="-79"/>
                </a:rPr>
                <a:t>Составитель Андреева Л.А.</a:t>
              </a:r>
              <a:endParaRPr lang="ru-RU" sz="1600" dirty="0">
                <a:solidFill>
                  <a:schemeClr val="accent4">
                    <a:lumMod val="50000"/>
                  </a:schemeClr>
                </a:solidFill>
                <a:latin typeface="Arial" charset="0"/>
                <a:cs typeface="Aharoni" pitchFamily="2" charset="-79"/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1643042" y="142852"/>
            <a:ext cx="6786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haroni" pitchFamily="2" charset="-79"/>
              </a:rPr>
              <a:t>МБДОО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haroni" pitchFamily="2" charset="-79"/>
              </a:rPr>
              <a:t>Кизнерский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haroni" pitchFamily="2" charset="-79"/>
              </a:rPr>
              <a:t> детский сад №6 «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haroni" pitchFamily="2" charset="-79"/>
              </a:rPr>
              <a:t>Италмас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haroni" pitchFamily="2" charset="-79"/>
              </a:rPr>
              <a:t>»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Arial" charset="0"/>
              <a:cs typeface="Aharoni" pitchFamily="2" charset="-79"/>
            </a:endParaRPr>
          </a:p>
        </p:txBody>
      </p:sp>
      <p:sp>
        <p:nvSpPr>
          <p:cNvPr id="3076" name="AutoShape 4" descr="https://mbdou-38lykino.caduk.ru/images/apavy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mbdou-38lykino.caduk.ru/images/apavy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 descr="C:\Users\KOMP15\Desktop\apavyi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000240"/>
            <a:ext cx="5715040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1857356" y="571480"/>
            <a:ext cx="664373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cs typeface="Aharoni" pitchFamily="2" charset="-79"/>
              </a:rPr>
              <a:t>«</a:t>
            </a:r>
            <a:r>
              <a:rPr lang="ru-RU" sz="2800" b="1" dirty="0" err="1" smtClean="0">
                <a:solidFill>
                  <a:schemeClr val="accent4">
                    <a:lumMod val="50000"/>
                  </a:schemeClr>
                </a:solidFill>
                <a:cs typeface="Aharoni" pitchFamily="2" charset="-79"/>
              </a:rPr>
              <a:t>Секретики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cs typeface="Aharoni" pitchFamily="2" charset="-79"/>
              </a:rPr>
              <a:t>»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cs typeface="Aharoni" pitchFamily="2" charset="-79"/>
              </a:rPr>
              <a:t> для удержания внимания детей 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cs typeface="Aharoni" pitchFamily="2" charset="-79"/>
              </a:rPr>
              <a:t>в группе детского сада»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0"/>
            <a:ext cx="74295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Технология ведения и соблюдения правил: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*  правила вводятся постепенно, поэтапно;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* предпочтительно их введение с момента формирования группы, в начале учебного года;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*правила должны быть четкими, с объяснением, почему нужно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делать именно так;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*правила демонстрируются воспитателем или ребенком (проигрывание);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* правила периодически повторяются;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 *для иллюстраций правил используются плакаты с изображением соответствующих ситуаций, которые составляются вместе с детьми;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   если правила выполняются, плакаты убираются.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(как вариант) Книга правил создаётся совместно  с детьми.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2" name="Picture 4" descr="https://ds04.infourok.ru/uploads/ex/0a43/00104a6a-1844f447/hello_html_m55d90a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643314"/>
            <a:ext cx="5286412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0"/>
            <a:ext cx="81439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Советы педагогам  по закреплению правил в группе:</a:t>
            </a:r>
            <a:endParaRPr lang="ru-RU" sz="1600" dirty="0" smtClean="0">
              <a:solidFill>
                <a:srgbClr val="00206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1. Формулируйте требования конкретно.</a:t>
            </a:r>
            <a:endParaRPr lang="ru-RU" sz="1600" dirty="0" smtClean="0">
              <a:solidFill>
                <a:srgbClr val="002060"/>
              </a:solidFill>
            </a:endParaRP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-   В помещении группы ходи медленно.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-   Поиграл - убери на место.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-   Каждый имеет правило высказаться, но в свою очередь. 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Так легче запомнить правило и понять его суть.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2.   Любой запрет может быть выражен в позитивной форме. Без  «НЕ»</a:t>
            </a:r>
            <a:endParaRPr lang="ru-RU" sz="1600" dirty="0" smtClean="0">
              <a:solidFill>
                <a:srgbClr val="002060"/>
              </a:solidFill>
            </a:endParaRP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-   Не бегай! (Ходи медленно.)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-   Не дерись! (Ребята, давайте жить дружно.)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-   Не разрушай постройки! (Береги постройки.)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Обычно запрет притягивает .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3.Предлагайте детям альтернативные способы поведения,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 которые будут соответствовать правилам.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- Нельзя кричать в группе, но можно: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а) говорить спокойно;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б) кричать на открытой площадке, на футбольном матче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и т. д.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- Нельзя бегать, но можно: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а) ходить в помещении группы медленно;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б) бегать на открытой площадке;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в) бегать на занятиях по физкультуре;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г) бегать в специально отведенном месте.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4. Обсудите с детьми возможные последствия нарушения правила.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- В помещении группы ходи медленно!</a:t>
            </a:r>
          </a:p>
          <a:p>
            <a:pPr algn="ctr">
              <a:buFontTx/>
              <a:buChar char="-"/>
            </a:pPr>
            <a:r>
              <a:rPr lang="ru-RU" sz="1600" dirty="0" smtClean="0">
                <a:solidFill>
                  <a:srgbClr val="002060"/>
                </a:solidFill>
              </a:rPr>
              <a:t>Кукла бегает и разрушает постройки других кукол (ссора).</a:t>
            </a:r>
          </a:p>
          <a:p>
            <a:pPr algn="ctr">
              <a:buFontTx/>
              <a:buChar char="-"/>
            </a:pPr>
            <a:r>
              <a:rPr lang="ru-RU" sz="1600" dirty="0" smtClean="0">
                <a:solidFill>
                  <a:srgbClr val="002060"/>
                </a:solidFill>
              </a:rPr>
              <a:t> -- Кукла бегает и падает (травма).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357166"/>
            <a:ext cx="764386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Больше отдавать предпочтения играм, ритуалам, традициям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Например, в конце дня, когда на «итоговом круге» дети обсуждают события текущего дня, им предлагается оценить, как они выполняли правила все это время.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Воспитатель может задать вопросы, обращаясь то к одному, то к другому ребенку.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-  </a:t>
            </a:r>
            <a:r>
              <a:rPr lang="ru-RU" i="1" dirty="0" smtClean="0">
                <a:solidFill>
                  <a:srgbClr val="002060"/>
                </a:solidFill>
              </a:rPr>
              <a:t> А как тебе удалось выполнить все правила?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-   Ты затратил много усилий?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-   Как ты думаешь, почему у тебя сегодняшний день был не очень удачным?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-   </a:t>
            </a:r>
            <a:r>
              <a:rPr lang="ru-RU" i="1" dirty="0" smtClean="0">
                <a:solidFill>
                  <a:srgbClr val="002060"/>
                </a:solidFill>
              </a:rPr>
              <a:t>Что нужно для того, чтобы исправить положение</a:t>
            </a:r>
            <a:r>
              <a:rPr lang="ru-RU" dirty="0" smtClean="0">
                <a:solidFill>
                  <a:srgbClr val="002060"/>
                </a:solidFill>
              </a:rPr>
              <a:t>?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Нежелательно, чтобы самооценку ребенка исправлял воспи­татель. Пусть это сделают сами дети. Или игровой персонаж.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122" name="Picture 2" descr="https://ds04.infourok.ru/uploads/ex/12c4/000569f3-6b491670/img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964760"/>
            <a:ext cx="5286412" cy="2893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5.infourok.ru/uploads/ex/0a43/0007ab62-ed7b8c28/hello_html_5ec783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3357562"/>
            <a:ext cx="2857520" cy="350043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00100" y="0"/>
            <a:ext cx="81439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Приемы остановки негативных проявлений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При проявлениях нарушений дисциплины во время </a:t>
            </a:r>
            <a:r>
              <a:rPr lang="ru-RU" b="1" dirty="0" smtClean="0">
                <a:solidFill>
                  <a:srgbClr val="002060"/>
                </a:solidFill>
              </a:rPr>
              <a:t>важных режимных моментах</a:t>
            </a:r>
            <a:r>
              <a:rPr lang="ru-RU" dirty="0" smtClean="0">
                <a:solidFill>
                  <a:srgbClr val="002060"/>
                </a:solidFill>
              </a:rPr>
              <a:t> можно предпринять такие меры к «нарушителю спокойствия»: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*Игнорирование или минимальное внимание к нарушителю;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*Сфокусированный пристальный взгляд в глаза ребенку без злобы или осуждения, спокойно, но пристально как бы останавливаем взглядом;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*Обращение к ребенку, специально интонируемым голосом: каким-то особенным тоном говорим </a:t>
            </a:r>
            <a:r>
              <a:rPr lang="ru-RU" i="1" dirty="0" smtClean="0">
                <a:solidFill>
                  <a:srgbClr val="002060"/>
                </a:solidFill>
              </a:rPr>
              <a:t>типа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 «Посмотри на меня, пожалуйста»,</a:t>
            </a:r>
            <a:r>
              <a:rPr lang="ru-RU" dirty="0" smtClean="0">
                <a:solidFill>
                  <a:srgbClr val="002060"/>
                </a:solidFill>
              </a:rPr>
              <a:t> сниженным, измененным голосом;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*Резко останавливаем любую деятельность и говорим: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«Подождем, пока Петя сможет присоединиться к нам»</a:t>
            </a:r>
            <a:r>
              <a:rPr lang="ru-RU" dirty="0" smtClean="0">
                <a:solidFill>
                  <a:srgbClr val="002060"/>
                </a:solidFill>
              </a:rPr>
              <a:t>;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*Нестандартный вопрос или жест (ласковый), который отвлечет ребенка;</a:t>
            </a: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7620" y="3571876"/>
            <a:ext cx="492922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*Озвучивание его состояния: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 «Ты очень злишься на Петю, ты устал и злишься»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*Похвала часто останавливает</a:t>
            </a:r>
            <a:r>
              <a:rPr lang="ru-RU" i="1" dirty="0" smtClean="0">
                <a:solidFill>
                  <a:srgbClr val="002060"/>
                </a:solidFill>
              </a:rPr>
              <a:t>: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     «Ты так красиво ножками                   дрыгаешь, как это у тебя получается?», </a:t>
            </a:r>
            <a:r>
              <a:rPr lang="ru-RU" dirty="0" smtClean="0">
                <a:solidFill>
                  <a:srgbClr val="002060"/>
                </a:solidFill>
              </a:rPr>
              <a:t>но без издевки, дружелюбно, без смеха;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*Можно усадить на стул размышления,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но не в угол.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14290"/>
            <a:ext cx="78581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Для привлечения внимания и искоренения вспышек непослушания во время занятий</a:t>
            </a:r>
            <a:r>
              <a:rPr lang="ru-RU" dirty="0" smtClean="0">
                <a:solidFill>
                  <a:srgbClr val="002060"/>
                </a:solidFill>
              </a:rPr>
              <a:t>, есть такой прием: колокольчик, бубен, свисток, дудочка. Объявите, что будете проверять, кто самый внимательный и по сигналу свистка или бубна умолкнет и будет смотреть на воспитателя. Тренируйте постоянно, пока не выработается рефлекс. </a:t>
            </a:r>
          </a:p>
          <a:p>
            <a:pPr algn="just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1643050"/>
            <a:ext cx="80010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Основные «возмутители» спокойствия, для которых дисциплина в детском саду не указ — </a:t>
            </a:r>
            <a:r>
              <a:rPr lang="ru-RU" dirty="0" err="1" smtClean="0">
                <a:solidFill>
                  <a:srgbClr val="002060"/>
                </a:solidFill>
              </a:rPr>
              <a:t>гиперактивные</a:t>
            </a:r>
            <a:r>
              <a:rPr lang="ru-RU" dirty="0" smtClean="0">
                <a:solidFill>
                  <a:srgbClr val="002060"/>
                </a:solidFill>
              </a:rPr>
              <a:t> дети. Они просто не могут усидеть на месте и несколько минут. Как это ни странно, но такие дети отличаются хорошей памятью на рифмы и стихи. Воспользуйтесь этим. </a:t>
            </a:r>
            <a:r>
              <a:rPr lang="ru-RU" b="1" dirty="0" smtClean="0">
                <a:solidFill>
                  <a:srgbClr val="002060"/>
                </a:solidFill>
              </a:rPr>
              <a:t>Начните занятие с легкого стишка</a:t>
            </a:r>
            <a:r>
              <a:rPr lang="ru-RU" dirty="0" smtClean="0">
                <a:solidFill>
                  <a:srgbClr val="002060"/>
                </a:solidFill>
              </a:rPr>
              <a:t>, вроде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«</a:t>
            </a:r>
            <a:r>
              <a:rPr lang="ru-RU" i="1" dirty="0" smtClean="0">
                <a:solidFill>
                  <a:srgbClr val="002060"/>
                </a:solidFill>
              </a:rPr>
              <a:t>Нам не надо драться, нам надо заниматься», 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«</a:t>
            </a:r>
            <a:r>
              <a:rPr lang="ru-RU" i="1" dirty="0" err="1" smtClean="0">
                <a:solidFill>
                  <a:srgbClr val="002060"/>
                </a:solidFill>
              </a:rPr>
              <a:t>Один-два-три-четыре-пять</a:t>
            </a:r>
            <a:r>
              <a:rPr lang="ru-RU" i="1" dirty="0" smtClean="0">
                <a:solidFill>
                  <a:srgbClr val="002060"/>
                </a:solidFill>
              </a:rPr>
              <a:t>. Сейчас мы будем все читать!».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3643314"/>
            <a:ext cx="80724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Упражнение называется «Кто меня слышит»</a:t>
            </a:r>
            <a:r>
              <a:rPr lang="ru-RU" dirty="0" smtClean="0">
                <a:solidFill>
                  <a:srgbClr val="002060"/>
                </a:solidFill>
              </a:rPr>
              <a:t>. Воспитатель по мере проведения занятия обращается к детям с просьбами: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«Кто меня слышит, хлопни один раз/посмотри на дверь/изобрази кошку».</a:t>
            </a:r>
            <a:r>
              <a:rPr lang="ru-RU" dirty="0" smtClean="0">
                <a:solidFill>
                  <a:srgbClr val="002060"/>
                </a:solidFill>
              </a:rPr>
              <a:t> Каждый раз задания меняются.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Дети, будучи заинтригованы и находясь в ожидании следующего задания, слушают воспитателя более внимательно.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643314"/>
            <a:ext cx="4285614" cy="303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428604"/>
            <a:ext cx="7543824" cy="5697559"/>
          </a:xfrm>
        </p:spPr>
        <p:txBody>
          <a:bodyPr/>
          <a:lstStyle/>
          <a:p>
            <a:pPr algn="ctr"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Предлагайте детям игры и ситуации: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В которых необходимо сотрудничество и взаимопомощь (моделируйте их совместную деятельность, предлагайте игрушки и игры, в которые лучше играть нескольким детям, и т. п.). 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Объясняйте им, каким образом в той или иной ситуации лучше действовать вместе и помогать друг другу.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 Поощряйте их в проявлении этих качеств.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 Обращайте внимание на детей, которые сотрудничают, делятся игрушками и помогают друг другу, приводите их в пример.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Подчеркивайте моменты, в которые дошкольники высказываются в пользу кооперации и взаимопомощи.</a:t>
            </a:r>
            <a:endParaRPr lang="ru-RU" sz="1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43042" y="1285860"/>
            <a:ext cx="6923109" cy="928693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Воспитатель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Голос? </a:t>
            </a:r>
            <a:r>
              <a:rPr lang="ru-RU" dirty="0" smtClean="0">
                <a:solidFill>
                  <a:srgbClr val="002060"/>
                </a:solidFill>
              </a:rPr>
              <a:t> Принцип «</a:t>
            </a:r>
            <a:r>
              <a:rPr lang="ru-RU" dirty="0" err="1" smtClean="0">
                <a:solidFill>
                  <a:srgbClr val="002060"/>
                </a:solidFill>
              </a:rPr>
              <a:t>Тише-громче</a:t>
            </a:r>
            <a:r>
              <a:rPr lang="ru-RU" dirty="0" smtClean="0">
                <a:solidFill>
                  <a:srgbClr val="002060"/>
                </a:solidFill>
              </a:rPr>
              <a:t>» Выдержка пауз.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Мимика.Пантомимика</a:t>
            </a:r>
            <a:r>
              <a:rPr lang="ru-RU" dirty="0" smtClean="0">
                <a:solidFill>
                  <a:srgbClr val="002060"/>
                </a:solidFill>
              </a:rPr>
              <a:t>? Активная, живая. Жесты открытые ладошки.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Движение</a:t>
            </a:r>
            <a:r>
              <a:rPr lang="ru-RU" dirty="0" smtClean="0">
                <a:solidFill>
                  <a:srgbClr val="002060"/>
                </a:solidFill>
              </a:rPr>
              <a:t>?  Сплошное движение. Игры, хороводы, пение…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Всегда что-то новое. Удивлять. Частая смена деятельности.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s://im0-tub-ru.yandex.net/i?id=8dc64eb9178d1e48d0509c56bf98e9af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285992"/>
            <a:ext cx="6500858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500042"/>
            <a:ext cx="75724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002060"/>
                </a:solidFill>
              </a:rPr>
              <a:t>Заключение ВАЖНО ПОМНИТЬ</a:t>
            </a:r>
            <a:r>
              <a:rPr lang="ru-RU" sz="2400" b="1" dirty="0" smtClean="0">
                <a:solidFill>
                  <a:srgbClr val="002060"/>
                </a:solidFill>
              </a:rPr>
              <a:t>: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 Любое неадекватное поведение ребенка – это защита от нелюбви.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Энергетика ребенка слаба, она требует подпитки в виде внимания, признания, и, если этого не хватает, он </a:t>
            </a:r>
            <a:r>
              <a:rPr lang="ru-RU" sz="2400" i="1" dirty="0" smtClean="0">
                <a:solidFill>
                  <a:srgbClr val="002060"/>
                </a:solidFill>
              </a:rPr>
              <a:t>«добирает»</a:t>
            </a:r>
            <a:r>
              <a:rPr lang="ru-RU" sz="2400" dirty="0" smtClean="0">
                <a:solidFill>
                  <a:srgbClr val="002060"/>
                </a:solidFill>
              </a:rPr>
              <a:t> внимание к себе другими способами.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Ребёнку должно быть интересно!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СПАСИБО ЗА ВНИМАНИЕ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4098" name="Picture 2" descr="https://www.maam.ru/upload/blogs/detsad-1-14331373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500438"/>
            <a:ext cx="5643602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929618" cy="1357298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Погружаемся в проблему: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Назовите 5  проблемных ситуаций,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 связанных с организацией дисциплины 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в группе детского сада.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43050"/>
            <a:ext cx="7400948" cy="1571635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дети не хотят убирать игрушки;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ребенок кричит и бегает по группе;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дети играют, когда нужно начинать занятие…</a:t>
            </a:r>
          </a:p>
          <a:p>
            <a:endParaRPr lang="ru-RU" dirty="0"/>
          </a:p>
        </p:txBody>
      </p:sp>
      <p:pic>
        <p:nvPicPr>
          <p:cNvPr id="16386" name="Picture 2" descr="http://kobrin.edu.by/ru/sm.aspx?guid=2374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1" y="3429000"/>
            <a:ext cx="4000528" cy="3305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85728"/>
            <a:ext cx="75724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Дисциплина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- это система правил, ритуалов, традиций, отношений в коллективе, формирующая у ребенка чувство безопасности и принадлежности к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группе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и способствующая его гармоничному развитию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1357298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Дисциплина в детском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саду — это основа спокойствия и порядка </a:t>
            </a:r>
          </a:p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группе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2071678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Дисциплина нарушается тогда</a:t>
            </a:r>
            <a:r>
              <a:rPr lang="ru-RU" dirty="0" smtClean="0">
                <a:solidFill>
                  <a:srgbClr val="002060"/>
                </a:solidFill>
              </a:rPr>
              <a:t>, когда затрагиваются свободы другого ребенка или детей. Не поделили игрушку, не хотят выполнять задание, медленно одеваются на прогулку, отвлекаются во время еды — причин может быть масса.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3500438"/>
            <a:ext cx="7500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Дисциплина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проявляется в умении педагога привлечь к себе и удерживать внимание детей, в том числе и за счет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организации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их собственной деятельности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4572008"/>
            <a:ext cx="72866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Наличие </a:t>
            </a:r>
            <a:r>
              <a:rPr lang="ru-RU" b="1" dirty="0" smtClean="0">
                <a:solidFill>
                  <a:srgbClr val="002060"/>
                </a:solidFill>
              </a:rPr>
              <a:t>дисциплины</a:t>
            </a:r>
            <a:r>
              <a:rPr lang="ru-RU" dirty="0" smtClean="0">
                <a:solidFill>
                  <a:srgbClr val="002060"/>
                </a:solidFill>
              </a:rPr>
              <a:t> делает жизнь детей более понятной, предсказуемой и безопасной, а значит, достигнуть целей дошкольного образования становится легче.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214290"/>
            <a:ext cx="77153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Вопросы дисциплины не будут столь страшны,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если понимать причины такого возможного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 поведения детей.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А также, вооружившись настоящими "секретами" управления группой, эти страхи улетучатся сами собой.</a:t>
            </a:r>
            <a:endParaRPr lang="ru-RU" sz="2400" dirty="0"/>
          </a:p>
        </p:txBody>
      </p:sp>
      <p:pic>
        <p:nvPicPr>
          <p:cNvPr id="17410" name="Picture 2" descr="http://neochudo.isnet.ru/uploads/images/5036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357430"/>
            <a:ext cx="5572164" cy="4248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0"/>
            <a:ext cx="821533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Правильная организация развивающей предметно-пространственной среды, в которой находятся дети</a:t>
            </a:r>
            <a:r>
              <a:rPr lang="ru-RU" sz="2000" dirty="0" smtClean="0">
                <a:solidFill>
                  <a:srgbClr val="002060"/>
                </a:solidFill>
              </a:rPr>
              <a:t>. 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Подбор игрушек, разнообразных материалов, пособий и оборудования для труда, соответствующих возрасту детей, их интересам и содержанию накопленных знаний, умений и представлений об окружающем, удобная расстановка мебели, продуманный порядок размещения игрового материала, наличие игрушек, способствующих объединению детей в коллектив — все это создает условия для развертывания разнообразной деятельности, увлекает дошкольников, позволяет им играть, трудиться, находить занятия по интересам и тем самым предупреждает срывы в поведении</a:t>
            </a:r>
            <a:r>
              <a:rPr lang="ru-RU" sz="2000" b="1" dirty="0" smtClean="0">
                <a:solidFill>
                  <a:srgbClr val="002060"/>
                </a:solidFill>
              </a:rPr>
              <a:t>. Это воспитывает у детей стремление к постоянной занятости, организует их жизнь, положительно отражается на формировании у них дисциплины.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https://img1.labirint.ru/rcimg/6843b00e3f93364ffbc985c90f18c467/1920x1080/books59/585869/ph_1.jpg?15640003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929066"/>
            <a:ext cx="5286412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85728"/>
            <a:ext cx="77153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Четкий режим </a:t>
            </a:r>
            <a:r>
              <a:rPr lang="ru-RU" sz="2000" dirty="0" smtClean="0">
                <a:solidFill>
                  <a:srgbClr val="002060"/>
                </a:solidFill>
              </a:rPr>
              <a:t>позволяет формировать стереотип поведения.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 Дети постепенно усваивают последовательность и относительную продолжительность режимных отрезков,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организуют</a:t>
            </a:r>
            <a:r>
              <a:rPr lang="ru-RU" sz="2000" dirty="0" smtClean="0">
                <a:solidFill>
                  <a:srgbClr val="002060"/>
                </a:solidFill>
              </a:rPr>
              <a:t> самостоятельную деятельность, учитывая время,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 а также следующий режимный момент.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 Так, между занятиями </a:t>
            </a:r>
            <a:r>
              <a:rPr lang="ru-RU" sz="2000" b="1" dirty="0" smtClean="0">
                <a:solidFill>
                  <a:srgbClr val="002060"/>
                </a:solidFill>
              </a:rPr>
              <a:t>организуют подвижные игры</a:t>
            </a:r>
            <a:r>
              <a:rPr lang="ru-RU" sz="2000" dirty="0" smtClean="0">
                <a:solidFill>
                  <a:srgbClr val="002060"/>
                </a:solidFill>
              </a:rPr>
              <a:t>, а после дневного сна – продолжительные творческие коллективные игры, труд.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9458" name="Picture 2" descr="https://img2.freepng.ru/20181119/agz/kisspng-jigsaw-puzzles-kids-puzzle-educational-game-chil-our-mission-smartkidsacademey-5bf29bbb43c598.7448333315426262352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857496"/>
            <a:ext cx="5357850" cy="37988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14290"/>
            <a:ext cx="8001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Рекомендации для воспитателей </a:t>
            </a:r>
            <a:r>
              <a:rPr lang="ru-RU" b="1" dirty="0" smtClean="0">
                <a:solidFill>
                  <a:srgbClr val="002060"/>
                </a:solidFill>
              </a:rPr>
              <a:t>«Живем по правилам».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Для поддержания порядка в группе предлагается вводить правила поведения, которые формулируют совместно с детьми.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142984"/>
            <a:ext cx="80010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Когда дошкольники осознают необходимость придерживаться тех или иных норм, тогда и появляются собственно «правила» жизни в группе.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Они касаются разных ее аспектов:</a:t>
            </a:r>
          </a:p>
          <a:p>
            <a:pPr algn="ctr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</a:rPr>
              <a:t>коммуникативные</a:t>
            </a:r>
            <a:r>
              <a:rPr lang="ru-RU" dirty="0" smtClean="0">
                <a:solidFill>
                  <a:srgbClr val="002060"/>
                </a:solidFill>
              </a:rPr>
              <a:t> - регулируют взаимоотношения между детьми: 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если поссорился, надо помириться; 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помочь, если у друга что-то не получается;</a:t>
            </a:r>
          </a:p>
          <a:p>
            <a:pPr algn="ctr"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</a:rPr>
              <a:t>о</a:t>
            </a:r>
            <a:r>
              <a:rPr lang="ru-RU" b="1" dirty="0" smtClean="0">
                <a:solidFill>
                  <a:srgbClr val="002060"/>
                </a:solidFill>
              </a:rPr>
              <a:t>рганизационны</a:t>
            </a:r>
            <a:r>
              <a:rPr lang="ru-RU" dirty="0" smtClean="0">
                <a:solidFill>
                  <a:srgbClr val="002060"/>
                </a:solidFill>
              </a:rPr>
              <a:t>е </a:t>
            </a:r>
            <a:r>
              <a:rPr lang="ru-RU" i="1" dirty="0" smtClean="0">
                <a:solidFill>
                  <a:srgbClr val="002060"/>
                </a:solidFill>
              </a:rPr>
              <a:t>- нужно убрать за собой после игры;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 по лестнице надо идти друг за другом;</a:t>
            </a:r>
          </a:p>
          <a:p>
            <a:pPr algn="ctr">
              <a:buFont typeface="Wingdings" pitchFamily="2" charset="2"/>
              <a:buChar char="§"/>
            </a:pP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коммуникативно-организационные </a:t>
            </a:r>
            <a:r>
              <a:rPr lang="ru-RU" dirty="0" smtClean="0">
                <a:solidFill>
                  <a:srgbClr val="002060"/>
                </a:solidFill>
              </a:rPr>
              <a:t>- </a:t>
            </a:r>
            <a:r>
              <a:rPr lang="ru-RU" i="1" dirty="0" smtClean="0">
                <a:solidFill>
                  <a:srgbClr val="002060"/>
                </a:solidFill>
              </a:rPr>
              <a:t>«я здесь играю, не убирайте» - ребенок кладет на это место значок-ладошку со своим именем.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Эти правила изображают графически (картинкой) и для краткости выражаются одним словом: «Помирись», «Помоги» «Поиграл - убери» и т. п.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4338" name="Picture 2" descr="http://www.gbdou4.rprim.gov.spb.ru/public/users/996/396266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4643446"/>
            <a:ext cx="3714776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0"/>
            <a:ext cx="828677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Зачем нужны правила?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Детям</a:t>
            </a:r>
            <a:r>
              <a:rPr lang="ru-RU" dirty="0" smtClean="0">
                <a:solidFill>
                  <a:srgbClr val="002060"/>
                </a:solidFill>
              </a:rPr>
              <a:t> не только нужен порядок и правила, они хотят и ждут их!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Дети с удовольствием сочиняют правила и следят за их соблюдением</a:t>
            </a:r>
            <a:r>
              <a:rPr lang="ru-RU" dirty="0" smtClean="0"/>
              <a:t>.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Подобное многим взрослым может показаться неожиданным.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Но это делает их жизнь понятной и предсказуемой, создает чувство безопасности.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Дети </a:t>
            </a:r>
            <a:r>
              <a:rPr lang="ru-RU" dirty="0" smtClean="0">
                <a:solidFill>
                  <a:srgbClr val="002060"/>
                </a:solidFill>
              </a:rPr>
              <a:t>порой готовы поддерживать порядок больше, чем взрослые.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Правила (ограничения, требования, запреты) обязательно должны быть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в жизни каждого ребенка, так как они: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* помогают ребенку осознанно дисциплинировать самого себя,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*готовиться к жизни в обществе;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*помогают воспитателю экономить время, предвидеть и предотвратить ту или иную ситуацию в группе, предсказать поведение детей, обеспечивают безопасность ребенка;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*регулярно и гибко применяемые правила способствуют формированию здорового, комфортного климата.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Что делать, если правила нарушаются?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  *</a:t>
            </a:r>
            <a:r>
              <a:rPr lang="ru-RU" dirty="0" smtClean="0">
                <a:solidFill>
                  <a:srgbClr val="002060"/>
                </a:solidFill>
              </a:rPr>
              <a:t>Дать детям дополнительный шанс выполнить правило.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  *</a:t>
            </a:r>
            <a:r>
              <a:rPr lang="ru-RU" dirty="0" smtClean="0">
                <a:solidFill>
                  <a:srgbClr val="002060"/>
                </a:solidFill>
              </a:rPr>
              <a:t>Похвалить тех, кто выполнил правило.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 * </a:t>
            </a:r>
            <a:r>
              <a:rPr lang="ru-RU" dirty="0" smtClean="0">
                <a:solidFill>
                  <a:srgbClr val="002060"/>
                </a:solidFill>
              </a:rPr>
              <a:t>Оценивать поведение, а не личность.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  *Стараться не наказывать, дать детям возможность оценить последствия своего поведения.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Обязательно ознакомить родителей с правилами в группе.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Они лучшие помощники.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0"/>
            <a:ext cx="807246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Существуют определенные требования к правилу: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*Правило должно быть четким, разумным, соответствовать уровню развития ребенка (группы).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* При формулировании правил следует избегать частицы «не».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*Правило эффективно, если оно небольшое по объему и если сам воспитатель придерживается этого правила.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*Не должно быть много правил одновременно (не больше 3-5).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* Правила вырабатываются взрослыми совместно с детьми.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*Правила не должны вступать в противоречие с важнейшими потребностями ребенка: в движении, познании, упражнении. Запрещать подобные действия - все равно, что пытаться перегородить полноводную реку. Лучше направить ее течение в удобное и безопасное русло. Например, исследовать лужи можно только в высоких сапогах.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14612" y="3714752"/>
            <a:ext cx="62151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*Правила должны быть согласованы взрослыми между собой.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*Тон, в котором сообщаются требование или запрет,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должен быть скорее дружественно-разъяснительным,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чем повелительным. Тот, кто резок, допускает грубость,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не считается с детским самолюбием.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Дети сопротивляются воздействию такого воспитателя,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даже если он прав, ибо он просто невротичен для ни</a:t>
            </a:r>
            <a:r>
              <a:rPr lang="ru-RU" dirty="0" smtClean="0"/>
              <a:t>х.</a:t>
            </a:r>
            <a:endParaRPr lang="ru-RU" dirty="0"/>
          </a:p>
        </p:txBody>
      </p:sp>
      <p:pic>
        <p:nvPicPr>
          <p:cNvPr id="13314" name="Picture 2" descr="https://ds-1-prosvet.nubex.ru/_data/files.thumb/d/4/d4628171c235777_671.1b5b0c0072_g-midd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43314"/>
            <a:ext cx="3000364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0066"/>
      </a:hlink>
      <a:folHlink>
        <a:srgbClr val="66006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1295</Words>
  <Application>Microsoft Office PowerPoint</Application>
  <PresentationFormat>Экран (4:3)</PresentationFormat>
  <Paragraphs>152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1_Тема Office</vt:lpstr>
      <vt:lpstr>Слайд 1</vt:lpstr>
      <vt:lpstr>Погружаемся в проблему: Назовите 5  проблемных ситуаций,  связанных с организацией дисциплины  в группе детского сада.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Универсальные</dc:title>
  <dc:creator>Фокина Лидия Петровна</dc:creator>
  <cp:keywords>Шаблон презентации</cp:keywords>
  <cp:lastModifiedBy>Windows User</cp:lastModifiedBy>
  <cp:revision>91</cp:revision>
  <dcterms:created xsi:type="dcterms:W3CDTF">2014-07-06T18:18:01Z</dcterms:created>
  <dcterms:modified xsi:type="dcterms:W3CDTF">2020-11-19T14:02:35Z</dcterms:modified>
</cp:coreProperties>
</file>