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61" r:id="rId4"/>
    <p:sldId id="263" r:id="rId5"/>
    <p:sldId id="265" r:id="rId6"/>
    <p:sldId id="267" r:id="rId7"/>
    <p:sldId id="269" r:id="rId8"/>
    <p:sldId id="271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BA934E"/>
    <a:srgbClr val="E1D0B1"/>
    <a:srgbClr val="7A5100"/>
    <a:srgbClr val="8A5C00"/>
    <a:srgbClr val="996600"/>
    <a:srgbClr val="C2A06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4C2DB-1B34-4D30-8A07-74AFA0F48A84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A4F18-F5B4-4018-A5B2-B8DC31D40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4C2DB-1B34-4D30-8A07-74AFA0F48A84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A4F18-F5B4-4018-A5B2-B8DC31D409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spli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 (700x536, 117Kb)"/>
          <p:cNvPicPr>
            <a:picLocks noChangeAspect="1" noChangeArrowheads="1"/>
          </p:cNvPicPr>
          <p:nvPr/>
        </p:nvPicPr>
        <p:blipFill>
          <a:blip r:embed="rId2" cstate="print"/>
          <a:srcRect t="2204" b="21301"/>
          <a:stretch>
            <a:fillRect/>
          </a:stretch>
        </p:blipFill>
        <p:spPr bwMode="auto">
          <a:xfrm>
            <a:off x="109322" y="1507350"/>
            <a:ext cx="8891834" cy="52077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7"/>
            <a:ext cx="7915276" cy="1000131"/>
          </a:xfrm>
          <a:prstGeom prst="roundRect">
            <a:avLst/>
          </a:prstGeom>
          <a:solidFill>
            <a:srgbClr val="BA934E"/>
          </a:solidFill>
          <a:ln>
            <a:solidFill>
              <a:srgbClr val="996600"/>
            </a:solidFill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5400" b="1" dirty="0" smtClean="0">
                <a:ln>
                  <a:solidFill>
                    <a:srgbClr val="7A5100"/>
                  </a:solidFill>
                </a:ln>
                <a:solidFill>
                  <a:srgbClr val="FFFF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Шахматная школа</a:t>
            </a:r>
            <a:endParaRPr lang="ru-RU" sz="5400" b="1" dirty="0">
              <a:ln>
                <a:solidFill>
                  <a:srgbClr val="7A5100"/>
                </a:solidFill>
              </a:ln>
              <a:solidFill>
                <a:srgbClr val="FFFF0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innerShdw blurRad="63500" dist="50800" dir="13500000">
                  <a:prstClr val="black">
                    <a:alpha val="50000"/>
                  </a:prstClr>
                </a:innerShdw>
                <a:reflection blurRad="6350" stA="55000" endA="300" endPos="45500" dir="5400000" sy="-100000" algn="bl" rotWithShape="0"/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1428736"/>
            <a:ext cx="6400800" cy="714380"/>
          </a:xfrm>
        </p:spPr>
        <p:txBody>
          <a:bodyPr/>
          <a:lstStyle/>
          <a:p>
            <a:r>
              <a:rPr lang="ru-RU" b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Шахматные фигуры</a:t>
            </a:r>
            <a:endParaRPr lang="ru-RU" b="1" dirty="0">
              <a:solidFill>
                <a:srgbClr val="99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817"/>
            </a:avLst>
          </a:prstGeom>
          <a:solidFill>
            <a:srgbClr val="996600">
              <a:alpha val="8078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842337"/>
            <a:ext cx="8929718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ln>
                  <a:solidFill>
                    <a:srgbClr val="663300"/>
                  </a:solidFill>
                </a:ln>
                <a:solidFill>
                  <a:schemeClr val="bg1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charset="0"/>
              </a:rPr>
              <a:t>Автор презентации: </a:t>
            </a:r>
            <a:r>
              <a:rPr lang="ru-RU" sz="2000" b="1" dirty="0" smtClean="0">
                <a:ln>
                  <a:solidFill>
                    <a:srgbClr val="663300"/>
                  </a:solidFill>
                </a:ln>
                <a:solidFill>
                  <a:schemeClr val="bg1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charset="0"/>
              </a:rPr>
              <a:t>Сыромятникова ТИ.</a:t>
            </a:r>
            <a:r>
              <a:rPr lang="ru-RU" sz="2000" b="1" dirty="0" smtClean="0">
                <a:ln>
                  <a:solidFill>
                    <a:srgbClr val="663300"/>
                  </a:solidFill>
                </a:ln>
                <a:solidFill>
                  <a:schemeClr val="bg1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charset="0"/>
              </a:rPr>
              <a:t>, </a:t>
            </a:r>
            <a:r>
              <a:rPr lang="ru-RU" sz="2400" b="1" dirty="0" smtClean="0">
                <a:ln>
                  <a:solidFill>
                    <a:srgbClr val="663300"/>
                  </a:solidFill>
                </a:ln>
                <a:solidFill>
                  <a:schemeClr val="bg1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charset="0"/>
              </a:rPr>
              <a:t>учитель</a:t>
            </a:r>
            <a:r>
              <a:rPr lang="ru-RU" sz="2000" b="1" dirty="0" smtClean="0">
                <a:ln>
                  <a:solidFill>
                    <a:srgbClr val="663300"/>
                  </a:solidFill>
                </a:ln>
                <a:solidFill>
                  <a:schemeClr val="bg1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charset="0"/>
              </a:rPr>
              <a:t> начальных </a:t>
            </a:r>
            <a:r>
              <a:rPr lang="ru-RU" sz="2000" b="1" dirty="0" smtClean="0">
                <a:ln>
                  <a:solidFill>
                    <a:srgbClr val="663300"/>
                  </a:solidFill>
                </a:ln>
                <a:solidFill>
                  <a:schemeClr val="bg1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charset="0"/>
              </a:rPr>
              <a:t>классов МКОУ </a:t>
            </a:r>
            <a:r>
              <a:rPr lang="ru-RU" sz="2000" b="1" dirty="0" smtClean="0">
                <a:ln>
                  <a:solidFill>
                    <a:srgbClr val="663300"/>
                  </a:solidFill>
                </a:ln>
                <a:solidFill>
                  <a:schemeClr val="bg1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charset="0"/>
              </a:rPr>
              <a:t>СОШ </a:t>
            </a:r>
            <a:r>
              <a:rPr lang="ru-RU" sz="2000" b="1" dirty="0" smtClean="0">
                <a:ln>
                  <a:solidFill>
                    <a:srgbClr val="663300"/>
                  </a:solidFill>
                </a:ln>
                <a:solidFill>
                  <a:schemeClr val="bg1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charset="0"/>
              </a:rPr>
              <a:t>№7,  с.Преградного.</a:t>
            </a:r>
          </a:p>
          <a:p>
            <a:pPr algn="ctr">
              <a:defRPr/>
            </a:pPr>
            <a:r>
              <a:rPr lang="ru-RU" sz="2000" b="1" dirty="0" smtClean="0">
                <a:ln>
                  <a:solidFill>
                    <a:srgbClr val="663300"/>
                  </a:solidFill>
                </a:ln>
                <a:solidFill>
                  <a:schemeClr val="bg1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Arial" charset="0"/>
              </a:rPr>
              <a:t>Центр цифрового и гуманитарного профилей «Точка роста»</a:t>
            </a:r>
            <a:endParaRPr lang="ru-RU" sz="2000" b="1" dirty="0" smtClean="0">
              <a:ln>
                <a:solidFill>
                  <a:srgbClr val="663300"/>
                </a:solidFill>
              </a:ln>
              <a:solidFill>
                <a:schemeClr val="bg1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Arial" charset="0"/>
            </a:endParaRPr>
          </a:p>
          <a:p>
            <a:pPr algn="ctr">
              <a:defRPr/>
            </a:pPr>
            <a:endParaRPr lang="ru-RU" sz="2000" b="1" dirty="0" smtClean="0">
              <a:ln>
                <a:solidFill>
                  <a:srgbClr val="663300"/>
                </a:solidFill>
              </a:ln>
              <a:solidFill>
                <a:schemeClr val="bg1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Arial" charset="0"/>
            </a:endParaRPr>
          </a:p>
          <a:p>
            <a:pPr algn="ctr">
              <a:defRPr/>
            </a:pPr>
            <a:endParaRPr lang="ru-RU" sz="2000" b="1" dirty="0">
              <a:ln>
                <a:solidFill>
                  <a:srgbClr val="663300"/>
                </a:solidFill>
              </a:ln>
              <a:solidFill>
                <a:schemeClr val="bg1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Arial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unhome.ru/UsersGallery/122005/17131759.jpg"/>
          <p:cNvPicPr>
            <a:picLocks noChangeAspect="1" noChangeArrowheads="1"/>
          </p:cNvPicPr>
          <p:nvPr/>
        </p:nvPicPr>
        <p:blipFill>
          <a:blip r:embed="rId2" cstate="print"/>
          <a:srcRect l="6541" r="5669"/>
          <a:stretch>
            <a:fillRect/>
          </a:stretch>
        </p:blipFill>
        <p:spPr bwMode="auto">
          <a:xfrm>
            <a:off x="3635896" y="3501008"/>
            <a:ext cx="3777269" cy="20728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785817"/>
          </a:xfrm>
          <a:prstGeom prst="roundRect">
            <a:avLst/>
          </a:prstGeom>
          <a:gradFill flip="none" rotWithShape="1">
            <a:gsLst>
              <a:gs pos="0">
                <a:srgbClr val="C2A062"/>
              </a:gs>
              <a:gs pos="50000">
                <a:srgbClr val="BA934E">
                  <a:shade val="67500"/>
                  <a:satMod val="115000"/>
                </a:srgbClr>
              </a:gs>
              <a:gs pos="100000">
                <a:srgbClr val="BA934E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996600"/>
            </a:solidFill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b="1" dirty="0" smtClean="0">
                <a:ln>
                  <a:solidFill>
                    <a:srgbClr val="7A5100"/>
                  </a:solidFill>
                </a:ln>
                <a:solidFill>
                  <a:srgbClr val="FFFF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Шахматные</a:t>
            </a:r>
            <a:r>
              <a:rPr lang="ru-RU" b="1" dirty="0" smtClean="0">
                <a:ln>
                  <a:solidFill>
                    <a:srgbClr val="7A5100"/>
                  </a:solidFill>
                </a:ln>
                <a:solidFill>
                  <a:srgbClr val="FFFF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ru-RU" b="1" dirty="0" smtClean="0">
                <a:ln>
                  <a:solidFill>
                    <a:srgbClr val="7A5100"/>
                  </a:solidFill>
                </a:ln>
                <a:solidFill>
                  <a:srgbClr val="FFFF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фигуры</a:t>
            </a:r>
            <a:endParaRPr lang="ru-RU" b="1" dirty="0">
              <a:ln>
                <a:solidFill>
                  <a:srgbClr val="7A5100"/>
                </a:solidFill>
              </a:ln>
              <a:solidFill>
                <a:srgbClr val="FFFF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817"/>
            </a:avLst>
          </a:prstGeom>
          <a:solidFill>
            <a:srgbClr val="996600">
              <a:alpha val="8078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5362" name="Picture 2" descr="C:\Documents and Settings\Admin\Рабочий стол\Шахматы\Картинки\1501957ywkikh8gcb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8"/>
            <a:ext cx="1271490" cy="107157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1340768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>
                <a:solidFill>
                  <a:srgbClr val="663300"/>
                </a:solidFill>
              </a:rPr>
              <a:t>Вся в квадратах — белых, чёрных —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деревянная доска,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а ряды фигур точёных —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деревянные войска.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Люди их передвигают,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коротают вечера,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люди в шахматы играют —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интересная игра! 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Тут ферзи, слоны отважны,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мчатся поперёк и вдоль,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и, совсем как в сказке, важный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возвышается король.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Тут герои в каждом войске,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 и выходит рать на рать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 хитроумно и геройски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воевать и побеждать!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148478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663300"/>
                </a:solidFill>
              </a:rPr>
              <a:t>Вы узнаете об основных действующих лицах любой шахматной баталии. Естественно, это шахматные фигуры, насчитывающие шесть различных видов: </a:t>
            </a:r>
            <a:r>
              <a:rPr lang="ru-RU" b="1" dirty="0" smtClean="0">
                <a:solidFill>
                  <a:srgbClr val="663300"/>
                </a:solidFill>
              </a:rPr>
              <a:t>король, ферзь, ладья, слон, конь и пешка</a:t>
            </a:r>
            <a:r>
              <a:rPr lang="ru-RU" dirty="0" smtClean="0">
                <a:solidFill>
                  <a:srgbClr val="663300"/>
                </a:solidFill>
              </a:rPr>
              <a:t>. По два комплекта у каждого из соперников... Попробуйте догадаться, какие именно? Конечно, белые и черные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5517232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663300"/>
                </a:solidFill>
              </a:rPr>
              <a:t>В шахматы играют два соперника: один из них - белыми фигурами, второй - чёрными. </a:t>
            </a:r>
            <a:r>
              <a:rPr lang="ru-RU" b="1" dirty="0" smtClean="0">
                <a:solidFill>
                  <a:srgbClr val="663300"/>
                </a:solidFill>
              </a:rPr>
              <a:t>У каждого из противников по 16 фигур </a:t>
            </a:r>
            <a:r>
              <a:rPr lang="ru-RU" dirty="0" smtClean="0">
                <a:solidFill>
                  <a:srgbClr val="663300"/>
                </a:solidFill>
              </a:rPr>
              <a:t>- один король, один ферзь, по две ладьи, по два слона, по два коня да по восемь пешек.</a:t>
            </a:r>
            <a:endParaRPr lang="ru-RU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Admin\Рабочий стол\ко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365104"/>
            <a:ext cx="1419585" cy="203585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785817"/>
          </a:xfrm>
          <a:prstGeom prst="roundRect">
            <a:avLst/>
          </a:prstGeom>
          <a:gradFill flip="none" rotWithShape="1">
            <a:gsLst>
              <a:gs pos="0">
                <a:srgbClr val="C2A062"/>
              </a:gs>
              <a:gs pos="50000">
                <a:srgbClr val="BA934E">
                  <a:shade val="67500"/>
                  <a:satMod val="115000"/>
                </a:srgbClr>
              </a:gs>
              <a:gs pos="100000">
                <a:srgbClr val="BA934E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996600"/>
            </a:solidFill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b="1" dirty="0" smtClean="0">
                <a:ln>
                  <a:solidFill>
                    <a:srgbClr val="7A5100"/>
                  </a:solidFill>
                </a:ln>
                <a:solidFill>
                  <a:srgbClr val="FFFF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Король</a:t>
            </a:r>
            <a:endParaRPr lang="ru-RU" b="1" dirty="0">
              <a:ln>
                <a:solidFill>
                  <a:srgbClr val="7A5100"/>
                </a:solidFill>
              </a:ln>
              <a:solidFill>
                <a:srgbClr val="FFFF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817"/>
            </a:avLst>
          </a:prstGeom>
          <a:solidFill>
            <a:srgbClr val="996600">
              <a:alpha val="8078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5362" name="Picture 2" descr="C:\Documents and Settings\Admin\Рабочий стол\Шахматы\Картинки\1501957ywkikh8gcb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8"/>
            <a:ext cx="1271490" cy="1071570"/>
          </a:xfrm>
          <a:prstGeom prst="rect">
            <a:avLst/>
          </a:prstGeom>
          <a:noFill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196752"/>
            <a:ext cx="1549975" cy="1568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987824" y="1124744"/>
            <a:ext cx="586589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663300"/>
                </a:solidFill>
              </a:rPr>
              <a:t>Шахматный Король</a:t>
            </a:r>
            <a:r>
              <a:rPr lang="ru-RU" sz="1600" dirty="0" smtClean="0">
                <a:solidFill>
                  <a:srgbClr val="663300"/>
                </a:solidFill>
              </a:rPr>
              <a:t> – Его Величество, он в партии самый высокий и самый заметный, еще бы нет. На шахматной доске его фигура похожа на человечка с короной на голове в виде пики или креста. А вот ручек и ножек у него не хватает!</a:t>
            </a:r>
          </a:p>
          <a:p>
            <a:pPr algn="just"/>
            <a:r>
              <a:rPr lang="ru-RU" sz="1600" dirty="0" smtClean="0">
                <a:solidFill>
                  <a:srgbClr val="663300"/>
                </a:solidFill>
              </a:rPr>
              <a:t>На демонстрационной шахматной доске и на диаграммах в шахматных книгах, задачниках и тетрадях король выглядит немного иначе, обычно это изображение царской короны с крестом наверху. В каждом войске (шахматных наборах соперников) королей всего лишь по одному: чёрный и белый. В честь Шахматного Короля – Шаха игра и стала Шахматами называться.</a:t>
            </a:r>
            <a:endParaRPr lang="ru-RU" sz="1600" dirty="0">
              <a:solidFill>
                <a:srgbClr val="663300"/>
              </a:solidFill>
            </a:endParaRPr>
          </a:p>
        </p:txBody>
      </p:sp>
      <p:pic>
        <p:nvPicPr>
          <p:cNvPr id="12" name="Picture 4" descr="http://im6-tub-ru.yandex.net/i?id=65049193-55-73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1340768"/>
            <a:ext cx="1000132" cy="980522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23528" y="2924944"/>
            <a:ext cx="27180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663300"/>
                </a:solidFill>
              </a:rPr>
              <a:t>Король любит гладкий, расчищенный путь: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в любую он сторону может шагнуть,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однако легко ты заметишь, дружок,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что в силах он сделать не шаг, а шажок.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Всего одно поле — вот шага длина,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не очень проворен король-старина.</a:t>
            </a:r>
            <a:endParaRPr lang="ru-RU" dirty="0" smtClean="0">
              <a:solidFill>
                <a:srgbClr val="6633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716016" y="3789040"/>
            <a:ext cx="403244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663300"/>
                </a:solidFill>
              </a:rPr>
              <a:t>Зато начеку королевская рать </a:t>
            </a:r>
            <a:r>
              <a:rPr lang="ru-RU" dirty="0" smtClean="0">
                <a:solidFill>
                  <a:srgbClr val="663300"/>
                </a:solidFill>
              </a:rPr>
              <a:t>—должна </a:t>
            </a:r>
            <a:r>
              <a:rPr lang="ru-RU" dirty="0" smtClean="0">
                <a:solidFill>
                  <a:srgbClr val="663300"/>
                </a:solidFill>
              </a:rPr>
              <a:t>короля </a:t>
            </a:r>
            <a:r>
              <a:rPr lang="ru-RU" dirty="0" smtClean="0">
                <a:solidFill>
                  <a:srgbClr val="663300"/>
                </a:solidFill>
              </a:rPr>
              <a:t>она оберегать</a:t>
            </a:r>
            <a:r>
              <a:rPr lang="ru-RU" dirty="0" smtClean="0">
                <a:solidFill>
                  <a:srgbClr val="663300"/>
                </a:solidFill>
              </a:rPr>
              <a:t>.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Ведь если б король беззащитный погиб,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фигуры войну продолжать не </a:t>
            </a:r>
            <a:r>
              <a:rPr lang="ru-RU" dirty="0" smtClean="0">
                <a:solidFill>
                  <a:srgbClr val="663300"/>
                </a:solidFill>
              </a:rPr>
              <a:t>могли б</a:t>
            </a:r>
            <a:r>
              <a:rPr lang="ru-RU" dirty="0" smtClean="0">
                <a:solidFill>
                  <a:srgbClr val="663300"/>
                </a:solidFill>
              </a:rPr>
              <a:t>.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Запомни: король всех главней, всех важней,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нет в шахматном войске важнее вождей!</a:t>
            </a:r>
            <a:endParaRPr lang="ru-RU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9" descr="http://im3-tub-ru.yandex.net/i?id=7561302-31-73&amp;n=21"/>
          <p:cNvPicPr>
            <a:picLocks noChangeAspect="1" noChangeArrowheads="1"/>
          </p:cNvPicPr>
          <p:nvPr/>
        </p:nvPicPr>
        <p:blipFill>
          <a:blip r:embed="rId2" cstate="print"/>
          <a:srcRect l="26997" r="29696"/>
          <a:stretch>
            <a:fillRect/>
          </a:stretch>
        </p:blipFill>
        <p:spPr bwMode="auto">
          <a:xfrm>
            <a:off x="3131840" y="4869160"/>
            <a:ext cx="693003" cy="17145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785817"/>
          </a:xfrm>
          <a:prstGeom prst="roundRect">
            <a:avLst/>
          </a:prstGeom>
          <a:gradFill flip="none" rotWithShape="1">
            <a:gsLst>
              <a:gs pos="0">
                <a:srgbClr val="C2A062"/>
              </a:gs>
              <a:gs pos="50000">
                <a:srgbClr val="BA934E">
                  <a:shade val="67500"/>
                  <a:satMod val="115000"/>
                </a:srgbClr>
              </a:gs>
              <a:gs pos="100000">
                <a:srgbClr val="BA934E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996600"/>
            </a:solidFill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b="1" dirty="0" smtClean="0">
                <a:ln>
                  <a:solidFill>
                    <a:srgbClr val="7A5100"/>
                  </a:solidFill>
                </a:ln>
                <a:solidFill>
                  <a:srgbClr val="FFFF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Ферзь</a:t>
            </a:r>
            <a:endParaRPr lang="ru-RU" b="1" dirty="0">
              <a:ln>
                <a:solidFill>
                  <a:srgbClr val="7A5100"/>
                </a:solidFill>
              </a:ln>
              <a:solidFill>
                <a:srgbClr val="FFFF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817"/>
            </a:avLst>
          </a:prstGeom>
          <a:solidFill>
            <a:srgbClr val="996600">
              <a:alpha val="8078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5362" name="Picture 2" descr="C:\Documents and Settings\Admin\Рабочий стол\Шахматы\Картинки\1501957ywkikh8gcb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8"/>
            <a:ext cx="1271490" cy="107157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347864" y="1052736"/>
            <a:ext cx="550072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663300"/>
                </a:solidFill>
              </a:rPr>
              <a:t>Шахматный Ферзь</a:t>
            </a:r>
            <a:r>
              <a:rPr lang="ru-RU" sz="1600" dirty="0" smtClean="0">
                <a:solidFill>
                  <a:srgbClr val="663300"/>
                </a:solidFill>
              </a:rPr>
              <a:t> – фигура ростом вышла чуть меньше короля. А еще у него на голове есть небольшая круглая шапочка (корона). На демонстрационной шахматной доске у ферзя Вы увидите красивую корону с пятью остроконечными зубцами. </a:t>
            </a:r>
            <a:r>
              <a:rPr lang="ru-RU" sz="1600" dirty="0" smtClean="0">
                <a:solidFill>
                  <a:srgbClr val="663300"/>
                </a:solidFill>
              </a:rPr>
              <a:t>В </a:t>
            </a:r>
            <a:r>
              <a:rPr lang="ru-RU" sz="1600" dirty="0" smtClean="0">
                <a:solidFill>
                  <a:srgbClr val="663300"/>
                </a:solidFill>
              </a:rPr>
              <a:t>древние времена в Индии главного военачальника именовали визирем или ферязью. А в вот в странах Европы эта </a:t>
            </a:r>
            <a:r>
              <a:rPr lang="ru-RU" sz="1600" b="1" dirty="0" smtClean="0">
                <a:solidFill>
                  <a:srgbClr val="663300"/>
                </a:solidFill>
              </a:rPr>
              <a:t>шахматная фигура</a:t>
            </a:r>
            <a:r>
              <a:rPr lang="ru-RU" sz="1600" dirty="0" smtClean="0">
                <a:solidFill>
                  <a:srgbClr val="663300"/>
                </a:solidFill>
              </a:rPr>
              <a:t> приобрела имя шахматной королевы или дамы. В России же сохранилось первоначальное индийское название этой фигуры – ферзь. Нет, не привык русский народ, чтобы ими женщины управляли! Но всё же в стародавние времена к этой фигуре относились уважительно, как к женщине – Ферязь Всяческая. А прибавку к своему красивому названию ферзь получил из-за умения передвигаться по </a:t>
            </a:r>
            <a:r>
              <a:rPr lang="ru-RU" sz="1600" b="1" dirty="0" smtClean="0">
                <a:solidFill>
                  <a:srgbClr val="663300"/>
                </a:solidFill>
              </a:rPr>
              <a:t>шахматной доске</a:t>
            </a:r>
            <a:r>
              <a:rPr lang="ru-RU" sz="1600" dirty="0" smtClean="0">
                <a:solidFill>
                  <a:srgbClr val="663300"/>
                </a:solidFill>
              </a:rPr>
              <a:t> разными способами. В начале </a:t>
            </a:r>
            <a:r>
              <a:rPr lang="ru-RU" sz="1600" b="1" dirty="0" smtClean="0">
                <a:solidFill>
                  <a:srgbClr val="663300"/>
                </a:solidFill>
              </a:rPr>
              <a:t>шахматной партии</a:t>
            </a:r>
            <a:r>
              <a:rPr lang="ru-RU" sz="1600" dirty="0" smtClean="0">
                <a:solidFill>
                  <a:srgbClr val="663300"/>
                </a:solidFill>
              </a:rPr>
              <a:t> ферзей каждого соперника по одному</a:t>
            </a:r>
            <a:r>
              <a:rPr lang="ru-RU" sz="1400" dirty="0" smtClean="0">
                <a:solidFill>
                  <a:schemeClr val="bg1"/>
                </a:solidFill>
              </a:rPr>
              <a:t>.</a:t>
            </a:r>
            <a:endParaRPr lang="ru-RU" sz="1400" dirty="0">
              <a:solidFill>
                <a:schemeClr val="bg1"/>
              </a:solidFill>
            </a:endParaRPr>
          </a:p>
        </p:txBody>
      </p:sp>
      <p:pic>
        <p:nvPicPr>
          <p:cNvPr id="10" name="Picture 2" descr="C:\Documents and Settings\Admin\Рабочий стол\Шахматы\Картинки\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196752"/>
            <a:ext cx="1982024" cy="1569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7" descr="http://im0-tub-ru.yandex.net/i?id=193710222-51-73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1412776"/>
            <a:ext cx="1071560" cy="1071560"/>
          </a:xfrm>
          <a:prstGeom prst="rect">
            <a:avLst/>
          </a:prstGeom>
          <a:noFill/>
        </p:spPr>
      </p:pic>
      <p:pic>
        <p:nvPicPr>
          <p:cNvPr id="13" name="Picture 11" descr="http://im4-tub-ru.yandex.net/i?id=166401178-59-73&amp;n=21"/>
          <p:cNvPicPr>
            <a:picLocks noChangeAspect="1" noChangeArrowheads="1"/>
          </p:cNvPicPr>
          <p:nvPr/>
        </p:nvPicPr>
        <p:blipFill>
          <a:blip r:embed="rId6" cstate="print"/>
          <a:srcRect r="43948"/>
          <a:stretch>
            <a:fillRect/>
          </a:stretch>
        </p:blipFill>
        <p:spPr bwMode="auto">
          <a:xfrm>
            <a:off x="7740352" y="5085184"/>
            <a:ext cx="688716" cy="142875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23528" y="3645024"/>
            <a:ext cx="26460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663300"/>
                </a:solidFill>
              </a:rPr>
              <a:t>Ферзь выбирает свой собственный цвет —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белый на белом квадрате стоит,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чёрному чёрный удачу сулит.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Есть свой квадрат у любого ферзя,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путать ферзей с королями нельзя!</a:t>
            </a:r>
            <a:endParaRPr lang="ru-RU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785817"/>
          </a:xfrm>
          <a:prstGeom prst="roundRect">
            <a:avLst/>
          </a:prstGeom>
          <a:gradFill flip="none" rotWithShape="1">
            <a:gsLst>
              <a:gs pos="0">
                <a:srgbClr val="C2A062"/>
              </a:gs>
              <a:gs pos="50000">
                <a:srgbClr val="BA934E">
                  <a:shade val="67500"/>
                  <a:satMod val="115000"/>
                </a:srgbClr>
              </a:gs>
              <a:gs pos="100000">
                <a:srgbClr val="BA934E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996600"/>
            </a:solidFill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dirty="0" smtClean="0">
                <a:ln>
                  <a:solidFill>
                    <a:srgbClr val="7A5100"/>
                  </a:solidFill>
                </a:ln>
                <a:solidFill>
                  <a:srgbClr val="FFFF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Ладья</a:t>
            </a:r>
            <a:endParaRPr lang="ru-RU" dirty="0">
              <a:ln>
                <a:solidFill>
                  <a:srgbClr val="7A5100"/>
                </a:solidFill>
              </a:ln>
              <a:solidFill>
                <a:srgbClr val="FFFF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817"/>
            </a:avLst>
          </a:prstGeom>
          <a:solidFill>
            <a:srgbClr val="996600">
              <a:alpha val="8078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5362" name="Picture 2" descr="C:\Documents and Settings\Admin\Рабочий стол\Шахматы\Картинки\1501957ywkikh8gcb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1271490" cy="107157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699792" y="980728"/>
            <a:ext cx="61926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663300"/>
                </a:solidFill>
              </a:rPr>
              <a:t>Шахматная Ладья</a:t>
            </a:r>
            <a:r>
              <a:rPr lang="ru-RU" dirty="0" smtClean="0">
                <a:solidFill>
                  <a:srgbClr val="663300"/>
                </a:solidFill>
              </a:rPr>
              <a:t> на доске весьма напоминает крепостную неприступную башню. А во Франции и в других странах мира она так и называется – </a:t>
            </a:r>
            <a:r>
              <a:rPr lang="ru-RU" dirty="0" smtClean="0">
                <a:solidFill>
                  <a:srgbClr val="663300"/>
                </a:solidFill>
              </a:rPr>
              <a:t>Тура. </a:t>
            </a:r>
            <a:r>
              <a:rPr lang="ru-RU" dirty="0" smtClean="0">
                <a:solidFill>
                  <a:srgbClr val="663300"/>
                </a:solidFill>
              </a:rPr>
              <a:t>Кстати, подобные боевые крепости могли не только стоять на земле, но и передвигаться. </a:t>
            </a:r>
            <a:r>
              <a:rPr lang="ru-RU" dirty="0" smtClean="0">
                <a:solidFill>
                  <a:srgbClr val="663300"/>
                </a:solidFill>
              </a:rPr>
              <a:t>В </a:t>
            </a:r>
            <a:r>
              <a:rPr lang="ru-RU" dirty="0" smtClean="0">
                <a:solidFill>
                  <a:srgbClr val="663300"/>
                </a:solidFill>
              </a:rPr>
              <a:t>Россию шахматы из Индии так долго плыли на кораблях-лодках </a:t>
            </a:r>
            <a:r>
              <a:rPr lang="ru-RU" dirty="0" smtClean="0">
                <a:solidFill>
                  <a:srgbClr val="663300"/>
                </a:solidFill>
              </a:rPr>
              <a:t>, </a:t>
            </a:r>
            <a:r>
              <a:rPr lang="ru-RU" dirty="0" smtClean="0">
                <a:solidFill>
                  <a:srgbClr val="663300"/>
                </a:solidFill>
              </a:rPr>
              <a:t>что эта фигура в итоге и превратилась в ладью. Да и сами старинные шахматные ладьи в России были очень похожи на корабли. Но в шахматы сегодня играют во всём мире, и фигуры везде должны быть одинаковы. Вид фигуры в конечном результате изменился, она стала похожа на башню, название же осталось прежним. </a:t>
            </a:r>
            <a:r>
              <a:rPr lang="ru-RU" dirty="0" smtClean="0">
                <a:solidFill>
                  <a:srgbClr val="663300"/>
                </a:solidFill>
              </a:rPr>
              <a:t>      Ладей </a:t>
            </a:r>
            <a:r>
              <a:rPr lang="ru-RU" dirty="0" smtClean="0">
                <a:solidFill>
                  <a:srgbClr val="663300"/>
                </a:solidFill>
              </a:rPr>
              <a:t>в каждом войске по две.</a:t>
            </a:r>
            <a:endParaRPr lang="ru-RU" dirty="0">
              <a:solidFill>
                <a:srgbClr val="663300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 cstate="print"/>
          <a:srcRect t="5625"/>
          <a:stretch>
            <a:fillRect/>
          </a:stretch>
        </p:blipFill>
        <p:spPr bwMode="auto">
          <a:xfrm>
            <a:off x="395536" y="1412776"/>
            <a:ext cx="1550546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http://im8-tub-ru.yandex.net/i?id=65049241-31-73&amp;n=21"/>
          <p:cNvPicPr>
            <a:picLocks noChangeAspect="1" noChangeArrowheads="1"/>
          </p:cNvPicPr>
          <p:nvPr/>
        </p:nvPicPr>
        <p:blipFill>
          <a:blip r:embed="rId4" cstate="print"/>
          <a:srcRect l="15118" t="10079" r="17638" b="5039"/>
          <a:stretch>
            <a:fillRect/>
          </a:stretch>
        </p:blipFill>
        <p:spPr bwMode="auto">
          <a:xfrm>
            <a:off x="1979712" y="1556792"/>
            <a:ext cx="672518" cy="1030846"/>
          </a:xfrm>
          <a:prstGeom prst="rect">
            <a:avLst/>
          </a:prstGeom>
          <a:noFill/>
        </p:spPr>
      </p:pic>
      <p:pic>
        <p:nvPicPr>
          <p:cNvPr id="10" name="Picture 5" descr="http://im7-tub-ru.yandex.net/i?id=167772935-00-73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5085184"/>
            <a:ext cx="1785950" cy="1264311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79512" y="3789040"/>
            <a:ext cx="31500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663300"/>
                </a:solidFill>
              </a:rPr>
              <a:t>Видимо, ладья упряма,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если ходит только прямо,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не петляет — прыг да скок,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не шагнёт наискосок.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Так от края и до края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может двигаться она.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Эта башня боевая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неуклюжа, но сильна.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Шаг тяжёлый у ладьи,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в бой её скорей веди</a:t>
            </a:r>
            <a:endParaRPr lang="ru-RU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785817"/>
          </a:xfrm>
          <a:prstGeom prst="roundRect">
            <a:avLst/>
          </a:prstGeom>
          <a:gradFill flip="none" rotWithShape="1">
            <a:gsLst>
              <a:gs pos="0">
                <a:srgbClr val="C2A062"/>
              </a:gs>
              <a:gs pos="50000">
                <a:srgbClr val="BA934E">
                  <a:shade val="67500"/>
                  <a:satMod val="115000"/>
                </a:srgbClr>
              </a:gs>
              <a:gs pos="100000">
                <a:srgbClr val="BA934E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996600"/>
            </a:solidFill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b="1" dirty="0" smtClean="0">
                <a:ln>
                  <a:solidFill>
                    <a:srgbClr val="7A5100"/>
                  </a:solidFill>
                </a:ln>
                <a:solidFill>
                  <a:srgbClr val="FFFF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Слон</a:t>
            </a:r>
            <a:endParaRPr lang="ru-RU" b="1" dirty="0">
              <a:ln>
                <a:solidFill>
                  <a:srgbClr val="7A5100"/>
                </a:solidFill>
              </a:ln>
              <a:solidFill>
                <a:srgbClr val="FFFF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817"/>
            </a:avLst>
          </a:prstGeom>
          <a:solidFill>
            <a:srgbClr val="996600">
              <a:alpha val="8078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5362" name="Picture 2" descr="C:\Documents and Settings\Admin\Рабочий стол\Шахматы\Картинки\1501957ywkikh8gcb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1271490" cy="107157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03848" y="1052736"/>
            <a:ext cx="55721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663300"/>
                </a:solidFill>
              </a:rPr>
              <a:t>Шахматный Слон.</a:t>
            </a:r>
            <a:r>
              <a:rPr lang="ru-RU" dirty="0" smtClean="0">
                <a:solidFill>
                  <a:srgbClr val="663300"/>
                </a:solidFill>
              </a:rPr>
              <a:t> А фигура на слона совсем и не похожа. Правда, давным-давно шахматный слон был слоном – это подтверждают старинные шахматные наборы в Эрмитаже. Но в нашей холодной стране ведь слоны не везде водятся, да и, если упадёт шахматный слон со стола, то хобот и хвост могут отвалиться, больно хрупкая фигура. Поэтому со временем на </a:t>
            </a:r>
            <a:r>
              <a:rPr lang="ru-RU" b="1" dirty="0" smtClean="0">
                <a:solidFill>
                  <a:srgbClr val="663300"/>
                </a:solidFill>
              </a:rPr>
              <a:t>шахматной доске</a:t>
            </a:r>
            <a:r>
              <a:rPr lang="ru-RU" dirty="0" smtClean="0">
                <a:solidFill>
                  <a:srgbClr val="663300"/>
                </a:solidFill>
              </a:rPr>
              <a:t> и появилась фигура, похожая на человечка, который и управлял этим могучим животным. Кстати, слоны перевелись не только в России. Как только не называют эту фигуру в других странах: и офицером, и стрелком, и гонцом, и епископом, и даже... шутом! Слонов в каждой армии по два.</a:t>
            </a:r>
            <a:endParaRPr lang="ru-RU" dirty="0">
              <a:solidFill>
                <a:srgbClr val="663300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357299"/>
            <a:ext cx="1623124" cy="1639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http://im5-tub-ru.yandex.net/i?id=171159036-27-73&amp;n=21"/>
          <p:cNvPicPr>
            <a:picLocks noChangeAspect="1" noChangeArrowheads="1"/>
          </p:cNvPicPr>
          <p:nvPr/>
        </p:nvPicPr>
        <p:blipFill>
          <a:blip r:embed="rId4" cstate="print"/>
          <a:srcRect l="52708" t="2520" r="5142" b="10079"/>
          <a:stretch>
            <a:fillRect/>
          </a:stretch>
        </p:blipFill>
        <p:spPr bwMode="auto">
          <a:xfrm>
            <a:off x="2051720" y="1340768"/>
            <a:ext cx="1180359" cy="1248752"/>
          </a:xfrm>
          <a:prstGeom prst="rect">
            <a:avLst/>
          </a:prstGeom>
          <a:noFill/>
        </p:spPr>
      </p:pic>
      <p:pic>
        <p:nvPicPr>
          <p:cNvPr id="12" name="Picture 5" descr="http://www.chessgu.ru/wp-content/uploads/2011/09/slonnn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4797152"/>
            <a:ext cx="1500198" cy="1652393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51520" y="3717032"/>
            <a:ext cx="35101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663300"/>
                </a:solidFill>
              </a:rPr>
              <a:t>Если слон на белом поле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встал вначале (не забудь!),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он другой не хочет доли —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знает только белый путь.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А когда на поле чёрном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слон стоит, вступая в бой,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ходит, правилам покорный,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чёрной тропкой слон такой.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До конца игры слоны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цвету одному верны.</a:t>
            </a:r>
            <a:endParaRPr lang="ru-RU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785817"/>
          </a:xfrm>
          <a:prstGeom prst="roundRect">
            <a:avLst/>
          </a:prstGeom>
          <a:gradFill flip="none" rotWithShape="1">
            <a:gsLst>
              <a:gs pos="0">
                <a:srgbClr val="C2A062"/>
              </a:gs>
              <a:gs pos="50000">
                <a:srgbClr val="BA934E">
                  <a:shade val="67500"/>
                  <a:satMod val="115000"/>
                </a:srgbClr>
              </a:gs>
              <a:gs pos="100000">
                <a:srgbClr val="BA934E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996600"/>
            </a:solidFill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b="1" dirty="0" smtClean="0">
                <a:ln>
                  <a:solidFill>
                    <a:srgbClr val="7A5100"/>
                  </a:solidFill>
                </a:ln>
                <a:solidFill>
                  <a:srgbClr val="FFFF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Конь</a:t>
            </a:r>
            <a:endParaRPr lang="ru-RU" b="1" dirty="0">
              <a:ln>
                <a:solidFill>
                  <a:srgbClr val="7A5100"/>
                </a:solidFill>
              </a:ln>
              <a:solidFill>
                <a:srgbClr val="FFFF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817"/>
            </a:avLst>
          </a:prstGeom>
          <a:solidFill>
            <a:srgbClr val="996600">
              <a:alpha val="8078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5362" name="Picture 2" descr="C:\Documents and Settings\Admin\Рабочий стол\Шахматы\Картинки\1501957ywkikh8gcb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1271490" cy="107157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411760" y="1052736"/>
            <a:ext cx="644082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663300"/>
                </a:solidFill>
              </a:rPr>
              <a:t>Шахматный Конь</a:t>
            </a:r>
            <a:r>
              <a:rPr lang="ru-RU" dirty="0" smtClean="0">
                <a:solidFill>
                  <a:srgbClr val="663300"/>
                </a:solidFill>
              </a:rPr>
              <a:t>. Фигуру коня никогда ни с кем не перепутаешь. Какое-то время конь таскал своего наездника на себе. Теперь же об этом говорит лишь название шахматного коня в западных странах Европы. Там эту фигуру кличут и кавалером, и наездником, и рыцарем, и всадником.</a:t>
            </a:r>
            <a:br>
              <a:rPr lang="ru-RU" dirty="0" smtClean="0">
                <a:solidFill>
                  <a:srgbClr val="663300"/>
                </a:solidFill>
              </a:rPr>
            </a:br>
            <a:r>
              <a:rPr lang="ru-RU" dirty="0" smtClean="0">
                <a:solidFill>
                  <a:srgbClr val="663300"/>
                </a:solidFill>
              </a:rPr>
              <a:t>Прежде всего, гордый конь решил скинуть с себя своего седока – решил, что сам прекрасно справится. Да ещё за долгое время конь потерял длинные ноги и хвост. Осталась лишь лошадиная голова. Но очень лихая – прыгает! В славянских странах за свои прыжки его прозвали прыгуном и скакуном. Шахматных коней у противников по два.</a:t>
            </a:r>
            <a:endParaRPr lang="ru-RU" dirty="0">
              <a:solidFill>
                <a:srgbClr val="663300"/>
              </a:solidFill>
            </a:endParaRPr>
          </a:p>
        </p:txBody>
      </p:sp>
      <p:pic>
        <p:nvPicPr>
          <p:cNvPr id="8" name="Picture 2" descr="http://im2-tub-ru.yandex.net/i?id=183432166-49-73&amp;n=21"/>
          <p:cNvPicPr>
            <a:picLocks noChangeAspect="1" noChangeArrowheads="1"/>
          </p:cNvPicPr>
          <p:nvPr/>
        </p:nvPicPr>
        <p:blipFill>
          <a:blip r:embed="rId3" cstate="print"/>
          <a:srcRect l="56825" t="10079" r="7929" b="10079"/>
          <a:stretch>
            <a:fillRect/>
          </a:stretch>
        </p:blipFill>
        <p:spPr bwMode="auto">
          <a:xfrm>
            <a:off x="7308304" y="4869160"/>
            <a:ext cx="960126" cy="1140743"/>
          </a:xfrm>
          <a:prstGeom prst="rect">
            <a:avLst/>
          </a:prstGeom>
          <a:noFill/>
        </p:spPr>
      </p:pic>
      <p:pic>
        <p:nvPicPr>
          <p:cNvPr id="9" name="Picture 4" descr="http://opt-suvenir.ru/published/publicdata/MAGAZINSCENTER/attachments/SC/products_pictures/1447_shahmati_001128_03_big_enl.jpg"/>
          <p:cNvPicPr>
            <a:picLocks noChangeAspect="1" noChangeArrowheads="1"/>
          </p:cNvPicPr>
          <p:nvPr/>
        </p:nvPicPr>
        <p:blipFill>
          <a:blip r:embed="rId4" cstate="print"/>
          <a:srcRect l="756" t="15118" r="2268" b="3780"/>
          <a:stretch>
            <a:fillRect/>
          </a:stretch>
        </p:blipFill>
        <p:spPr bwMode="auto">
          <a:xfrm>
            <a:off x="467544" y="1268760"/>
            <a:ext cx="1728192" cy="129614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79512" y="3195459"/>
            <a:ext cx="338437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663300"/>
                </a:solidFill>
              </a:rPr>
              <a:t>Не мила коню неволя,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перед ним простор широк,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очень ловко на два поля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совершает конь прыжок,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замечательный прыжок: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поле — прямо, поле — вбок!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Ну, а если угрожает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окружения заслон,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через тех, кто окружает,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перепрыгивает он,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совершает конь прыжок: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поле — прямо, поле — вбок.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Замечательный прыжок: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поле — прямо, поле — вбок!</a:t>
            </a:r>
            <a:endParaRPr lang="ru-RU" sz="1600" dirty="0">
              <a:solidFill>
                <a:srgbClr val="66330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4077072"/>
            <a:ext cx="2571750" cy="2533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785817"/>
          </a:xfrm>
          <a:prstGeom prst="roundRect">
            <a:avLst/>
          </a:prstGeom>
          <a:gradFill flip="none" rotWithShape="1">
            <a:gsLst>
              <a:gs pos="0">
                <a:srgbClr val="C2A062"/>
              </a:gs>
              <a:gs pos="50000">
                <a:srgbClr val="BA934E">
                  <a:shade val="67500"/>
                  <a:satMod val="115000"/>
                </a:srgbClr>
              </a:gs>
              <a:gs pos="100000">
                <a:srgbClr val="BA934E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996600"/>
            </a:solidFill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b="1" dirty="0" smtClean="0">
                <a:ln>
                  <a:solidFill>
                    <a:srgbClr val="7A5100"/>
                  </a:solidFill>
                </a:ln>
                <a:solidFill>
                  <a:srgbClr val="FFFF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Пешка</a:t>
            </a:r>
            <a:endParaRPr lang="ru-RU" b="1" dirty="0">
              <a:ln>
                <a:solidFill>
                  <a:srgbClr val="7A5100"/>
                </a:solidFill>
              </a:ln>
              <a:solidFill>
                <a:srgbClr val="FFFF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817"/>
            </a:avLst>
          </a:prstGeom>
          <a:solidFill>
            <a:srgbClr val="996600">
              <a:alpha val="8078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5362" name="Picture 2" descr="C:\Documents and Settings\Admin\Рабочий стол\Шахматы\Картинки\1501957ywkikh8gcb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1271490" cy="1071570"/>
          </a:xfrm>
          <a:prstGeom prst="rect">
            <a:avLst/>
          </a:prstGeom>
          <a:noFill/>
        </p:spPr>
      </p:pic>
      <p:pic>
        <p:nvPicPr>
          <p:cNvPr id="7" name="Picture 4" descr="http://us.cdn3.123rf.com/168nwm/guarding123/guarding1231106/guarding123110600091/9702069-military-equipment-the-modern-tank-on-a-white-backgrou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268760"/>
            <a:ext cx="1193356" cy="1139588"/>
          </a:xfrm>
          <a:prstGeom prst="rect">
            <a:avLst/>
          </a:prstGeom>
          <a:noFill/>
        </p:spPr>
      </p:pic>
      <p:pic>
        <p:nvPicPr>
          <p:cNvPr id="8" name="Picture 6" descr="http://im5-tub-ru.yandex.net/i?id=56357606-30-73&amp;n=21"/>
          <p:cNvPicPr>
            <a:picLocks noChangeAspect="1" noChangeArrowheads="1"/>
          </p:cNvPicPr>
          <p:nvPr/>
        </p:nvPicPr>
        <p:blipFill>
          <a:blip r:embed="rId4" cstate="print"/>
          <a:srcRect l="61732"/>
          <a:stretch>
            <a:fillRect/>
          </a:stretch>
        </p:blipFill>
        <p:spPr bwMode="auto">
          <a:xfrm>
            <a:off x="755576" y="2420888"/>
            <a:ext cx="714381" cy="933427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691680" y="980728"/>
            <a:ext cx="715575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663300"/>
                </a:solidFill>
              </a:rPr>
              <a:t>Шахматная Пешка</a:t>
            </a:r>
            <a:r>
              <a:rPr lang="ru-RU" sz="1600" dirty="0" smtClean="0">
                <a:solidFill>
                  <a:srgbClr val="663300"/>
                </a:solidFill>
              </a:rPr>
              <a:t> – маленький человечек в круглом шлеме. Пехота, пехотинец, пешком – вот почему эта </a:t>
            </a:r>
            <a:r>
              <a:rPr lang="ru-RU" sz="1600" b="1" dirty="0" smtClean="0">
                <a:solidFill>
                  <a:srgbClr val="663300"/>
                </a:solidFill>
              </a:rPr>
              <a:t>шахматная фигура</a:t>
            </a:r>
            <a:r>
              <a:rPr lang="ru-RU" sz="1600" dirty="0" smtClean="0">
                <a:solidFill>
                  <a:srgbClr val="663300"/>
                </a:solidFill>
              </a:rPr>
              <a:t> так называется. Шахматные пешки ходят только вперёд. Их смело бросают в бой на врага и особо не жалеют. Но части пешек доверяют особую почётную роль – охрану Его Королевского Величества. Почти во всех странах пешки – это воины, солдаты. Но в совсем не мирной когда-то Германии, пешки стали мирными крестьянами. В некоторых странах они превратились в животных. Интересно посмотреть на экспонаты петербургской Кунсткамеры. В залах Якутии около юрт-ладей лежат пешки-тюлени, а в Монголии – стадо </a:t>
            </a:r>
            <a:r>
              <a:rPr lang="ru-RU" sz="1600" dirty="0" smtClean="0">
                <a:solidFill>
                  <a:srgbClr val="663300"/>
                </a:solidFill>
              </a:rPr>
              <a:t>пешек овечек собралось атаковать врага. Пешек </a:t>
            </a:r>
            <a:r>
              <a:rPr lang="ru-RU" sz="1600" dirty="0" smtClean="0">
                <a:solidFill>
                  <a:srgbClr val="663300"/>
                </a:solidFill>
              </a:rPr>
              <a:t>в каждой армии больше всего – по восемь.</a:t>
            </a:r>
            <a:endParaRPr lang="ru-RU" sz="1600" dirty="0">
              <a:solidFill>
                <a:srgbClr val="6633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3501008"/>
            <a:ext cx="367240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663300"/>
                </a:solidFill>
              </a:rPr>
              <a:t>Пешка, маленький солдат,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лишь команды ждёт,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чтоб с квадрата на квадрат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двинуться вперёд.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На войну, не на парад,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пешка держит путь,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ей нельзя пойти назад,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в сторону свернуть.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Чтоб в борьбу вступить скорей,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в рукопашный бой,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первым ходом можно ей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сделать шаг двойной.</a:t>
            </a:r>
            <a:endParaRPr lang="ru-RU" sz="1600" dirty="0" smtClean="0">
              <a:solidFill>
                <a:srgbClr val="663300"/>
              </a:solidFill>
            </a:endParaRPr>
          </a:p>
        </p:txBody>
      </p:sp>
      <p:pic>
        <p:nvPicPr>
          <p:cNvPr id="12" name="Picture 2" descr="C:\Documents and Settings\Admin\Рабочий стол\пешк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3933056"/>
            <a:ext cx="1857003" cy="2401069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5508104" y="3501008"/>
            <a:ext cx="336612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663300"/>
                </a:solidFill>
              </a:rPr>
              <a:t>А потом — вперёд, вперёд,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за шажком шажок.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Ну, а как же пешка бьёт?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Бьёт наискосок.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Всю доску пройти должна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пешка до конца –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превратится там она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в грозного бойца.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Кем ей стать – ферзем, ладьей?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Может быть, конем?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Как решить вопрос такой,</a:t>
            </a:r>
          </a:p>
          <a:p>
            <a:r>
              <a:rPr lang="ru-RU" sz="1600" dirty="0" smtClean="0">
                <a:solidFill>
                  <a:srgbClr val="663300"/>
                </a:solidFill>
              </a:rPr>
              <a:t>Мы потом поймем.</a:t>
            </a:r>
            <a:endParaRPr lang="ru-RU" sz="1600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01122" cy="785818"/>
          </a:xfrm>
          <a:prstGeom prst="roundRect">
            <a:avLst/>
          </a:prstGeom>
          <a:gradFill flip="none" rotWithShape="1">
            <a:gsLst>
              <a:gs pos="0">
                <a:srgbClr val="C2A062"/>
              </a:gs>
              <a:gs pos="50000">
                <a:srgbClr val="BA934E">
                  <a:shade val="67500"/>
                  <a:satMod val="115000"/>
                </a:srgbClr>
              </a:gs>
              <a:gs pos="100000">
                <a:srgbClr val="BA934E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996600"/>
            </a:solidFill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b="1" dirty="0" smtClean="0">
                <a:ln>
                  <a:solidFill>
                    <a:srgbClr val="7A5100"/>
                  </a:solidFill>
                </a:ln>
                <a:solidFill>
                  <a:srgbClr val="FFFF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     Шахматные фигуры</a:t>
            </a:r>
            <a:endParaRPr lang="ru-RU" b="1" dirty="0">
              <a:ln>
                <a:solidFill>
                  <a:srgbClr val="7A5100"/>
                </a:solidFill>
              </a:ln>
              <a:solidFill>
                <a:srgbClr val="FFFF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817"/>
            </a:avLst>
          </a:prstGeom>
          <a:solidFill>
            <a:srgbClr val="996600">
              <a:alpha val="8078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5362" name="Picture 2" descr="C:\Documents and Settings\Admin\Рабочий стол\Шахматы\Картинки\1501957ywkikh8gcb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1271490" cy="1071570"/>
          </a:xfrm>
          <a:prstGeom prst="rect">
            <a:avLst/>
          </a:prstGeom>
          <a:noFill/>
        </p:spPr>
      </p:pic>
      <p:pic>
        <p:nvPicPr>
          <p:cNvPr id="22530" name="Picture 2" descr="C:\Documents and Settings\Admin\Рабочий стол\шф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428736"/>
            <a:ext cx="6734175" cy="286702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00034" y="4500570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</a:rPr>
              <a:t>пешка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71670" y="4500570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</a:rPr>
              <a:t>ладья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992" y="4500570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</a:rPr>
              <a:t>конь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3438" y="4500570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</a:rPr>
              <a:t>слон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2198" y="4500570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</a:rPr>
              <a:t>ферзь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29520" y="4500570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</a:rPr>
              <a:t>король</a:t>
            </a:r>
            <a:endParaRPr lang="ru-RU" sz="28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хматы шаблон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Шахматы шаблон</Template>
  <TotalTime>114</TotalTime>
  <Words>669</Words>
  <Application>Microsoft Office PowerPoint</Application>
  <PresentationFormat>Экран (4:3)</PresentationFormat>
  <Paragraphs>117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Шахматы шаблон</vt:lpstr>
      <vt:lpstr>Шахматная школа</vt:lpstr>
      <vt:lpstr>Шахматные фигуры</vt:lpstr>
      <vt:lpstr>Король</vt:lpstr>
      <vt:lpstr>Ферзь</vt:lpstr>
      <vt:lpstr>Ладья</vt:lpstr>
      <vt:lpstr>Слон</vt:lpstr>
      <vt:lpstr>Конь</vt:lpstr>
      <vt:lpstr>Пешка</vt:lpstr>
      <vt:lpstr>       Шахматные фигуры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Шахматная школа</dc:title>
  <dc:subject>Шахматные фигуры</dc:subject>
  <dc:creator>Плотникова О.В.</dc:creator>
  <cp:keywords>шахматы, презентация</cp:keywords>
  <cp:lastModifiedBy>User</cp:lastModifiedBy>
  <cp:revision>19</cp:revision>
  <dcterms:created xsi:type="dcterms:W3CDTF">2013-07-11T19:58:31Z</dcterms:created>
  <dcterms:modified xsi:type="dcterms:W3CDTF">2020-11-19T17:12:33Z</dcterms:modified>
  <cp:category>шахматы, презентация</cp:category>
</cp:coreProperties>
</file>