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89" r:id="rId15"/>
    <p:sldId id="270" r:id="rId16"/>
    <p:sldId id="271" r:id="rId17"/>
    <p:sldId id="290" r:id="rId18"/>
    <p:sldId id="291" r:id="rId19"/>
    <p:sldId id="272" r:id="rId20"/>
    <p:sldId id="273" r:id="rId21"/>
    <p:sldId id="274" r:id="rId22"/>
    <p:sldId id="275" r:id="rId23"/>
    <p:sldId id="276" r:id="rId24"/>
    <p:sldId id="277" r:id="rId25"/>
    <p:sldId id="278" r:id="rId26"/>
    <p:sldId id="279" r:id="rId27"/>
    <p:sldId id="280" r:id="rId28"/>
    <p:sldId id="281" r:id="rId29"/>
    <p:sldId id="282" r:id="rId30"/>
    <p:sldId id="287" r:id="rId31"/>
    <p:sldId id="288" r:id="rId32"/>
    <p:sldId id="292" r:id="rId33"/>
    <p:sldId id="293" r:id="rId34"/>
    <p:sldId id="294" r:id="rId35"/>
    <p:sldId id="295" r:id="rId36"/>
    <p:sldId id="283" r:id="rId37"/>
    <p:sldId id="296" r:id="rId38"/>
    <p:sldId id="297" r:id="rId39"/>
    <p:sldId id="298" r:id="rId40"/>
    <p:sldId id="284" r:id="rId41"/>
    <p:sldId id="285" r:id="rId42"/>
    <p:sldId id="28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932FF089-445F-44A6-8955-931297A39E1E}">
          <p14:sldIdLst>
            <p14:sldId id="256"/>
            <p14:sldId id="257"/>
            <p14:sldId id="258"/>
            <p14:sldId id="259"/>
            <p14:sldId id="260"/>
            <p14:sldId id="261"/>
            <p14:sldId id="262"/>
            <p14:sldId id="263"/>
            <p14:sldId id="264"/>
            <p14:sldId id="265"/>
            <p14:sldId id="266"/>
            <p14:sldId id="267"/>
            <p14:sldId id="268"/>
            <p14:sldId id="289"/>
            <p14:sldId id="270"/>
            <p14:sldId id="271"/>
            <p14:sldId id="290"/>
            <p14:sldId id="291"/>
            <p14:sldId id="272"/>
            <p14:sldId id="273"/>
            <p14:sldId id="274"/>
            <p14:sldId id="275"/>
            <p14:sldId id="276"/>
            <p14:sldId id="277"/>
            <p14:sldId id="278"/>
            <p14:sldId id="279"/>
            <p14:sldId id="280"/>
            <p14:sldId id="281"/>
            <p14:sldId id="282"/>
            <p14:sldId id="287"/>
            <p14:sldId id="288"/>
            <p14:sldId id="292"/>
            <p14:sldId id="293"/>
            <p14:sldId id="294"/>
            <p14:sldId id="295"/>
            <p14:sldId id="283"/>
            <p14:sldId id="296"/>
            <p14:sldId id="297"/>
            <p14:sldId id="298"/>
            <p14:sldId id="284"/>
            <p14:sldId id="285"/>
            <p14:sldId id="286"/>
          </p14:sldIdLst>
        </p14:section>
        <p14:section name="Раздел без заголовка" id="{14A9E64B-5F6A-44D5-9809-10284D3196BE}">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p:scale>
          <a:sx n="60" d="100"/>
          <a:sy n="60" d="100"/>
        </p:scale>
        <p:origin x="56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62689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533989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05014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1567386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13302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3625375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608439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40800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956840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F133D2C-1209-4F06-B837-3D070AAD8210}" type="datetimeFigureOut">
              <a:rPr lang="ru-RU" smtClean="0"/>
              <a:t>05.03.2020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778231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F133D2C-1209-4F06-B837-3D070AAD8210}" type="datetimeFigureOut">
              <a:rPr lang="ru-RU" smtClean="0"/>
              <a:t>05.03.2020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67143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F133D2C-1209-4F06-B837-3D070AAD8210}" type="datetimeFigureOut">
              <a:rPr lang="ru-RU" smtClean="0"/>
              <a:t>05.03.2020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025979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F133D2C-1209-4F06-B837-3D070AAD8210}" type="datetimeFigureOut">
              <a:rPr lang="ru-RU" smtClean="0"/>
              <a:t>05.03.2020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3208491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133D2C-1209-4F06-B837-3D070AAD8210}" type="datetimeFigureOut">
              <a:rPr lang="ru-RU" smtClean="0"/>
              <a:t>05.03.2020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4201790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F133D2C-1209-4F06-B837-3D070AAD8210}" type="datetimeFigureOut">
              <a:rPr lang="ru-RU" smtClean="0"/>
              <a:t>05.03.2020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274544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F133D2C-1209-4F06-B837-3D070AAD8210}" type="datetimeFigureOut">
              <a:rPr lang="ru-RU" smtClean="0"/>
              <a:t>05.03.2020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674C386-D233-42AA-991B-BBC97F2F1D58}" type="slidenum">
              <a:rPr lang="ru-RU" smtClean="0"/>
              <a:t>‹#›</a:t>
            </a:fld>
            <a:endParaRPr lang="ru-RU"/>
          </a:p>
        </p:txBody>
      </p:sp>
    </p:spTree>
    <p:extLst>
      <p:ext uri="{BB962C8B-B14F-4D97-AF65-F5344CB8AC3E}">
        <p14:creationId xmlns:p14="http://schemas.microsoft.com/office/powerpoint/2010/main" val="356655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133D2C-1209-4F06-B837-3D070AAD8210}" type="datetimeFigureOut">
              <a:rPr lang="ru-RU" smtClean="0"/>
              <a:t>05.03.2020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674C386-D233-42AA-991B-BBC97F2F1D58}" type="slidenum">
              <a:rPr lang="ru-RU" smtClean="0"/>
              <a:t>‹#›</a:t>
            </a:fld>
            <a:endParaRPr lang="ru-RU"/>
          </a:p>
        </p:txBody>
      </p:sp>
    </p:spTree>
    <p:extLst>
      <p:ext uri="{BB962C8B-B14F-4D97-AF65-F5344CB8AC3E}">
        <p14:creationId xmlns:p14="http://schemas.microsoft.com/office/powerpoint/2010/main" val="21001684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672353"/>
            <a:ext cx="7593106" cy="1290918"/>
          </a:xfrm>
        </p:spPr>
        <p:txBody>
          <a:bodyPr>
            <a:normAutofit fontScale="90000"/>
          </a:bodyPr>
          <a:lstStyle/>
          <a:p>
            <a:pPr algn="ctr"/>
            <a:r>
              <a:rPr lang="ru-RU" sz="4000" dirty="0" smtClean="0">
                <a:solidFill>
                  <a:schemeClr val="tx1"/>
                </a:solidFill>
              </a:rPr>
              <a:t>МБДОУ «Детский сад комбинированного вида № 84»</a:t>
            </a:r>
            <a:endParaRPr lang="ru-RU" sz="4000" dirty="0">
              <a:solidFill>
                <a:schemeClr val="tx1"/>
              </a:solidFill>
            </a:endParaRPr>
          </a:p>
        </p:txBody>
      </p:sp>
      <p:sp>
        <p:nvSpPr>
          <p:cNvPr id="3" name="Подзаголовок 2"/>
          <p:cNvSpPr>
            <a:spLocks noGrp="1"/>
          </p:cNvSpPr>
          <p:nvPr>
            <p:ph type="subTitle" idx="1"/>
          </p:nvPr>
        </p:nvSpPr>
        <p:spPr>
          <a:xfrm>
            <a:off x="1900517" y="2353234"/>
            <a:ext cx="7216589" cy="4504765"/>
          </a:xfrm>
        </p:spPr>
        <p:txBody>
          <a:bodyPr>
            <a:normAutofit fontScale="92500" lnSpcReduction="20000"/>
          </a:bodyPr>
          <a:lstStyle/>
          <a:p>
            <a:pPr algn="ctr"/>
            <a:r>
              <a:rPr lang="ru-RU" sz="4400" b="1" i="1" dirty="0" smtClean="0">
                <a:solidFill>
                  <a:schemeClr val="tx1"/>
                </a:solidFill>
              </a:rPr>
              <a:t>Влияние родительского отношения на развитие эмоциональной сферы детей старшего дошкольного возраста с нарушениями речи»</a:t>
            </a:r>
          </a:p>
          <a:p>
            <a:pPr algn="ctr"/>
            <a:endParaRPr lang="ru-RU" sz="4400" b="1" i="1" dirty="0" smtClean="0">
              <a:solidFill>
                <a:schemeClr val="tx1"/>
              </a:solidFill>
            </a:endParaRPr>
          </a:p>
          <a:p>
            <a:pPr algn="r"/>
            <a:r>
              <a:rPr lang="ru-RU" sz="3200" dirty="0" smtClean="0">
                <a:solidFill>
                  <a:schemeClr val="tx1"/>
                </a:solidFill>
              </a:rPr>
              <a:t>Педагог-психолог Иванченко Ю.В.</a:t>
            </a:r>
          </a:p>
          <a:p>
            <a:endParaRPr lang="ru-RU" sz="4400" b="1" i="1" dirty="0" smtClean="0"/>
          </a:p>
        </p:txBody>
      </p:sp>
    </p:spTree>
    <p:extLst>
      <p:ext uri="{BB962C8B-B14F-4D97-AF65-F5344CB8AC3E}">
        <p14:creationId xmlns:p14="http://schemas.microsoft.com/office/powerpoint/2010/main" val="2455498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88259"/>
            <a:ext cx="8596668" cy="779929"/>
          </a:xfrm>
        </p:spPr>
        <p:txBody>
          <a:bodyPr/>
          <a:lstStyle/>
          <a:p>
            <a:pPr algn="ctr"/>
            <a:r>
              <a:rPr lang="ru-RU" dirty="0" smtClean="0">
                <a:solidFill>
                  <a:schemeClr val="tx1"/>
                </a:solidFill>
              </a:rPr>
              <a:t>Проведение исследования</a:t>
            </a:r>
            <a:endParaRPr lang="ru-RU" dirty="0">
              <a:solidFill>
                <a:schemeClr val="tx1"/>
              </a:solidFill>
            </a:endParaRPr>
          </a:p>
        </p:txBody>
      </p:sp>
      <p:sp>
        <p:nvSpPr>
          <p:cNvPr id="3" name="Объект 2"/>
          <p:cNvSpPr>
            <a:spLocks noGrp="1"/>
          </p:cNvSpPr>
          <p:nvPr>
            <p:ph idx="1"/>
          </p:nvPr>
        </p:nvSpPr>
        <p:spPr>
          <a:xfrm>
            <a:off x="376518" y="968188"/>
            <a:ext cx="9426388" cy="5768787"/>
          </a:xfrm>
        </p:spPr>
        <p:txBody>
          <a:bodyPr>
            <a:normAutofit/>
          </a:bodyPr>
          <a:lstStyle/>
          <a:p>
            <a:r>
              <a:rPr lang="ru-RU" sz="2000" dirty="0"/>
              <a:t>Эксперимент проводился в двух экспериментальных группах. Первую группу (Э1) составили дети старшего дошкольного возраста шестого года жизни с нарушением речи (10 человек), во вторую группу (Э2) вошли дети старшего дошкольного возраста </a:t>
            </a:r>
            <a:r>
              <a:rPr lang="ru-RU" sz="2000" dirty="0" smtClean="0"/>
              <a:t>шестого </a:t>
            </a:r>
            <a:r>
              <a:rPr lang="ru-RU" sz="2000" dirty="0"/>
              <a:t>года жизни с нормальным </a:t>
            </a:r>
            <a:r>
              <a:rPr lang="ru-RU" sz="2000" dirty="0" smtClean="0"/>
              <a:t>речевым </a:t>
            </a:r>
            <a:r>
              <a:rPr lang="ru-RU" sz="2000" dirty="0"/>
              <a:t>развитием (10 человек</a:t>
            </a:r>
            <a:r>
              <a:rPr lang="ru-RU" sz="2000" dirty="0" smtClean="0"/>
              <a:t>).</a:t>
            </a:r>
          </a:p>
          <a:p>
            <a:r>
              <a:rPr lang="ru-RU" sz="2000" dirty="0"/>
              <a:t>Перед проведением эксперимента нами было организовано </a:t>
            </a:r>
            <a:r>
              <a:rPr lang="ru-RU" sz="2000" dirty="0" smtClean="0"/>
              <a:t>наблюдение </a:t>
            </a:r>
            <a:r>
              <a:rPr lang="ru-RU" sz="2000" dirty="0"/>
              <a:t>за детьми с целью выявления  их эмоционального состояния. </a:t>
            </a:r>
            <a:endParaRPr lang="ru-RU" sz="2000" dirty="0" smtClean="0"/>
          </a:p>
          <a:p>
            <a:r>
              <a:rPr lang="ru-RU" sz="2000" dirty="0"/>
              <a:t>Кроме того, </a:t>
            </a:r>
            <a:r>
              <a:rPr lang="ru-RU" sz="2000" dirty="0" smtClean="0"/>
              <a:t>было проведено </a:t>
            </a:r>
            <a:r>
              <a:rPr lang="ru-RU" sz="2000" dirty="0"/>
              <a:t>анкетирование  родителей  с целью выявления характера их отношения к своим детям. Родителям обеих групп детей было предложено ответить  на вопросы теста  А.Я. Варги и В.В. </a:t>
            </a:r>
            <a:r>
              <a:rPr lang="ru-RU" sz="2000" dirty="0" err="1" smtClean="0"/>
              <a:t>Столина</a:t>
            </a:r>
            <a:r>
              <a:rPr lang="ru-RU" sz="2000" dirty="0" smtClean="0"/>
              <a:t>, направленного </a:t>
            </a:r>
            <a:r>
              <a:rPr lang="ru-RU" sz="2000" dirty="0"/>
              <a:t>на изучение родительского отношения к детям. Анкетирование проводилось с  родителями обеих экспериментальных групп. </a:t>
            </a:r>
          </a:p>
          <a:p>
            <a:r>
              <a:rPr lang="ru-RU" sz="2000" dirty="0"/>
              <a:t>Для оценки эмоционального состояния ребенка </a:t>
            </a:r>
            <a:r>
              <a:rPr lang="ru-RU" sz="2000" dirty="0" smtClean="0"/>
              <a:t>была </a:t>
            </a:r>
            <a:r>
              <a:rPr lang="ru-RU" sz="2000" dirty="0"/>
              <a:t>выбрана проективная методика «Дом, дерево, человек», разработанная Дж. Буком в 1948 году.</a:t>
            </a:r>
          </a:p>
        </p:txBody>
      </p:sp>
    </p:spTree>
    <p:extLst>
      <p:ext uri="{BB962C8B-B14F-4D97-AF65-F5344CB8AC3E}">
        <p14:creationId xmlns:p14="http://schemas.microsoft.com/office/powerpoint/2010/main" val="1000933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28600"/>
            <a:ext cx="8596668" cy="1290918"/>
          </a:xfrm>
        </p:spPr>
        <p:txBody>
          <a:bodyPr/>
          <a:lstStyle/>
          <a:p>
            <a:r>
              <a:rPr lang="ru-RU" dirty="0">
                <a:solidFill>
                  <a:schemeClr val="tx1"/>
                </a:solidFill>
              </a:rPr>
              <a:t>Своеобразие эмоциональной сферы дошкольников с нарушениями речи.</a:t>
            </a:r>
          </a:p>
        </p:txBody>
      </p:sp>
      <p:sp>
        <p:nvSpPr>
          <p:cNvPr id="3" name="Объект 2"/>
          <p:cNvSpPr>
            <a:spLocks noGrp="1"/>
          </p:cNvSpPr>
          <p:nvPr>
            <p:ph idx="1"/>
          </p:nvPr>
        </p:nvSpPr>
        <p:spPr>
          <a:xfrm>
            <a:off x="416859" y="1519518"/>
            <a:ext cx="9520517" cy="5190563"/>
          </a:xfrm>
        </p:spPr>
        <p:txBody>
          <a:bodyPr>
            <a:normAutofit/>
          </a:bodyPr>
          <a:lstStyle/>
          <a:p>
            <a:r>
              <a:rPr lang="ru-RU" sz="2400" dirty="0"/>
              <a:t>До непосредственной организации самого констатирующего эксперимента, а так же параллельно с его проведением, </a:t>
            </a:r>
            <a:r>
              <a:rPr lang="ru-RU" sz="2400" dirty="0" smtClean="0"/>
              <a:t>я наблюдала </a:t>
            </a:r>
            <a:r>
              <a:rPr lang="ru-RU" sz="2400" dirty="0"/>
              <a:t>за продуктивной, предметной, игровой деятельностью детей, а также за их поведением во время занятий по изобразительной деятельности, познавательному развитию,  </a:t>
            </a:r>
            <a:r>
              <a:rPr lang="ru-RU" sz="2400" dirty="0" smtClean="0"/>
              <a:t>основами </a:t>
            </a:r>
            <a:r>
              <a:rPr lang="ru-RU" sz="2400" dirty="0"/>
              <a:t>чтения, письма и счета и межличностными отношениями старших </a:t>
            </a:r>
            <a:r>
              <a:rPr lang="ru-RU" sz="2400" dirty="0" smtClean="0"/>
              <a:t>дошкольников </a:t>
            </a:r>
            <a:r>
              <a:rPr lang="ru-RU" sz="2400" dirty="0"/>
              <a:t>со сверстниками, родителями и педагогами</a:t>
            </a:r>
            <a:r>
              <a:rPr lang="ru-RU" sz="2400" dirty="0" smtClean="0"/>
              <a:t>.</a:t>
            </a:r>
          </a:p>
          <a:p>
            <a:r>
              <a:rPr lang="ru-RU" sz="2400" dirty="0"/>
              <a:t>Наблюдение показало, что чаще положительные эмоции у детей первой экспериментальной группы вызывали те виды деятельности, которые в меньшей степени сопровождались речевым оформлением. </a:t>
            </a:r>
          </a:p>
        </p:txBody>
      </p:sp>
    </p:spTree>
    <p:extLst>
      <p:ext uri="{BB962C8B-B14F-4D97-AF65-F5344CB8AC3E}">
        <p14:creationId xmlns:p14="http://schemas.microsoft.com/office/powerpoint/2010/main" val="3439234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ДДЧ</a:t>
            </a:r>
            <a:endParaRPr lang="ru-RU"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472" y="2138082"/>
            <a:ext cx="10139083" cy="4572000"/>
          </a:xfrm>
        </p:spPr>
      </p:pic>
    </p:spTree>
    <p:extLst>
      <p:ext uri="{BB962C8B-B14F-4D97-AF65-F5344CB8AC3E}">
        <p14:creationId xmlns:p14="http://schemas.microsoft.com/office/powerpoint/2010/main" val="1431988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a:solidFill>
                  <a:schemeClr val="tx1"/>
                </a:solidFill>
              </a:rPr>
              <a:t>Количественная обработка рисунка </a:t>
            </a:r>
            <a:r>
              <a:rPr lang="ru-RU" dirty="0" smtClean="0">
                <a:solidFill>
                  <a:schemeClr val="tx1"/>
                </a:solidFill>
              </a:rPr>
              <a:t>дома</a:t>
            </a:r>
            <a:endParaRPr lang="ru-RU" dirty="0">
              <a:solidFill>
                <a:schemeClr val="tx1"/>
              </a:solidFill>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5" y="1680882"/>
            <a:ext cx="8910418" cy="5177118"/>
          </a:xfrm>
        </p:spPr>
      </p:pic>
    </p:spTree>
    <p:extLst>
      <p:ext uri="{BB962C8B-B14F-4D97-AF65-F5344CB8AC3E}">
        <p14:creationId xmlns:p14="http://schemas.microsoft.com/office/powerpoint/2010/main" val="549260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Количественная </a:t>
            </a:r>
            <a:r>
              <a:rPr lang="ru-RU" dirty="0">
                <a:solidFill>
                  <a:schemeClr val="tx1"/>
                </a:solidFill>
              </a:rPr>
              <a:t>обработка рисунка </a:t>
            </a:r>
            <a:r>
              <a:rPr lang="ru-RU" dirty="0" smtClean="0">
                <a:solidFill>
                  <a:schemeClr val="tx1"/>
                </a:solidFill>
              </a:rPr>
              <a:t>человека</a:t>
            </a:r>
            <a:endParaRPr lang="ru-RU"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5" y="1667435"/>
            <a:ext cx="8896972" cy="5056094"/>
          </a:xfrm>
        </p:spPr>
      </p:pic>
    </p:spTree>
    <p:extLst>
      <p:ext uri="{BB962C8B-B14F-4D97-AF65-F5344CB8AC3E}">
        <p14:creationId xmlns:p14="http://schemas.microsoft.com/office/powerpoint/2010/main" val="511016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9165913" cy="6127376"/>
          </a:xfrm>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988" y="609600"/>
            <a:ext cx="9036424" cy="5589494"/>
          </a:xfrm>
          <a:prstGeom prst="rect">
            <a:avLst/>
          </a:prstGeom>
        </p:spPr>
      </p:pic>
    </p:spTree>
    <p:extLst>
      <p:ext uri="{BB962C8B-B14F-4D97-AF65-F5344CB8AC3E}">
        <p14:creationId xmlns:p14="http://schemas.microsoft.com/office/powerpoint/2010/main" val="3093595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chemeClr val="tx1"/>
                </a:solidFill>
              </a:rPr>
              <a:t>Количественная обработка рисунка </a:t>
            </a:r>
            <a:r>
              <a:rPr lang="ru-RU" dirty="0" smtClean="0">
                <a:solidFill>
                  <a:schemeClr val="tx1"/>
                </a:solidFill>
              </a:rPr>
              <a:t>дерева</a:t>
            </a:r>
            <a:endParaRPr lang="ru-RU"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3071" y="1930400"/>
            <a:ext cx="9278470" cy="5021729"/>
          </a:xfrm>
        </p:spPr>
      </p:pic>
    </p:spTree>
    <p:extLst>
      <p:ext uri="{BB962C8B-B14F-4D97-AF65-F5344CB8AC3E}">
        <p14:creationId xmlns:p14="http://schemas.microsoft.com/office/powerpoint/2010/main" val="704525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Сравнительный анализ</a:t>
            </a:r>
            <a:endParaRPr lang="ru-RU"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3274" y="1270000"/>
            <a:ext cx="9831848" cy="5461000"/>
          </a:xfrm>
        </p:spPr>
      </p:pic>
    </p:spTree>
    <p:extLst>
      <p:ext uri="{BB962C8B-B14F-4D97-AF65-F5344CB8AC3E}">
        <p14:creationId xmlns:p14="http://schemas.microsoft.com/office/powerpoint/2010/main" val="1692278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Сравнительный анализ</a:t>
            </a:r>
            <a:endParaRPr lang="ru-RU" dirty="0">
              <a:solidFill>
                <a:schemeClr val="tx1"/>
              </a:solidFill>
            </a:endParaRPr>
          </a:p>
        </p:txBody>
      </p:sp>
      <p:sp>
        <p:nvSpPr>
          <p:cNvPr id="3" name="Объект 2"/>
          <p:cNvSpPr>
            <a:spLocks noGrp="1"/>
          </p:cNvSpPr>
          <p:nvPr>
            <p:ph idx="1"/>
          </p:nvPr>
        </p:nvSpPr>
        <p:spPr>
          <a:xfrm>
            <a:off x="368300" y="1371601"/>
            <a:ext cx="8905702" cy="4965700"/>
          </a:xfrm>
        </p:spPr>
        <p:txBody>
          <a:bodyPr>
            <a:normAutofit fontScale="92500" lnSpcReduction="20000"/>
          </a:bodyPr>
          <a:lstStyle/>
          <a:p>
            <a:r>
              <a:rPr lang="ru-RU" sz="2100" dirty="0"/>
              <a:t>Таким образом, сравнивая рисунки двух экспериментальных групп, очевидно, что дети, страдающие от дефектов речи, более сильно испытывают внутреннюю тревогу, скрытую агрессию по отношению к окружающим людям. Им более свойственны трудности в общении, в </a:t>
            </a:r>
            <a:r>
              <a:rPr lang="ru-RU" sz="2100" dirty="0" err="1"/>
              <a:t>контактировании</a:t>
            </a:r>
            <a:r>
              <a:rPr lang="ru-RU" sz="2100" dirty="0"/>
              <a:t> с другими людьми, хотя они чувствуют в этом большую потребность. Они больше, чем дети с нормальным речевым развитием, нуждаются в психологической поддержке.</a:t>
            </a:r>
          </a:p>
          <a:p>
            <a:r>
              <a:rPr lang="ru-RU" sz="2100" dirty="0"/>
              <a:t>У детей с ОНР возникает большая потребность в уединении, чем у нормально развивающихся детей, они более замкнуты, </a:t>
            </a:r>
            <a:r>
              <a:rPr lang="ru-RU" sz="2100" dirty="0" err="1" smtClean="0"/>
              <a:t>неуверены</a:t>
            </a:r>
            <a:r>
              <a:rPr lang="ru-RU" sz="2100" dirty="0" smtClean="0"/>
              <a:t> </a:t>
            </a:r>
            <a:r>
              <a:rPr lang="ru-RU" sz="2100" dirty="0"/>
              <a:t>в себе, что связано с трудностями коммуникаций</a:t>
            </a:r>
            <a:r>
              <a:rPr lang="ru-RU" sz="2100" dirty="0" smtClean="0"/>
              <a:t>.</a:t>
            </a:r>
          </a:p>
          <a:p>
            <a:r>
              <a:rPr lang="ru-RU" sz="2100" dirty="0">
                <a:solidFill>
                  <a:schemeClr val="tx1"/>
                </a:solidFill>
              </a:rPr>
              <a:t>В остальном же, недостаток психологической теплоты в семье, внимания со стороны родителей, трудности в самораскрытии детей,  говорит о том, что эта проблема присутствует во всех семьях.</a:t>
            </a:r>
          </a:p>
          <a:p>
            <a:r>
              <a:rPr lang="ru-RU" sz="2100" dirty="0">
                <a:solidFill>
                  <a:schemeClr val="tx1"/>
                </a:solidFill>
              </a:rPr>
              <a:t>Тем не менее, детям с речевым недоразвитием  более свойственны эмоциональные нарушения, чем нормально развивающимся детям.</a:t>
            </a:r>
          </a:p>
          <a:p>
            <a:r>
              <a:rPr lang="ru-RU" sz="2100" dirty="0">
                <a:solidFill>
                  <a:schemeClr val="tx1"/>
                </a:solidFill>
              </a:rPr>
              <a:t>Проведенный нами далее письменный опрос родителей ставил перед собой цель выявить характер родительского отношения к двум группам детей.</a:t>
            </a:r>
          </a:p>
          <a:p>
            <a:endParaRPr lang="ru-RU" sz="2000" dirty="0"/>
          </a:p>
        </p:txBody>
      </p:sp>
    </p:spTree>
    <p:extLst>
      <p:ext uri="{BB962C8B-B14F-4D97-AF65-F5344CB8AC3E}">
        <p14:creationId xmlns:p14="http://schemas.microsoft.com/office/powerpoint/2010/main" val="302930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chemeClr val="tx1"/>
                </a:solidFill>
              </a:rPr>
              <a:t>Количественная обработка данных анкетирования родителей </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0924" y="1760818"/>
            <a:ext cx="8969188" cy="4948517"/>
          </a:xfrm>
        </p:spPr>
      </p:pic>
    </p:spTree>
    <p:extLst>
      <p:ext uri="{BB962C8B-B14F-4D97-AF65-F5344CB8AC3E}">
        <p14:creationId xmlns:p14="http://schemas.microsoft.com/office/powerpoint/2010/main" val="2370967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chemeClr val="tx1"/>
                </a:solidFill>
              </a:rPr>
              <a:t>Изучение эмоциональной сферы дошкольников с нарушением речи.</a:t>
            </a:r>
          </a:p>
        </p:txBody>
      </p:sp>
      <p:sp>
        <p:nvSpPr>
          <p:cNvPr id="3" name="Объект 2"/>
          <p:cNvSpPr>
            <a:spLocks noGrp="1"/>
          </p:cNvSpPr>
          <p:nvPr>
            <p:ph idx="1"/>
          </p:nvPr>
        </p:nvSpPr>
        <p:spPr>
          <a:xfrm>
            <a:off x="-1" y="1761565"/>
            <a:ext cx="10219765" cy="4948517"/>
          </a:xfrm>
        </p:spPr>
        <p:txBody>
          <a:bodyPr>
            <a:normAutofit lnSpcReduction="10000"/>
          </a:bodyPr>
          <a:lstStyle/>
          <a:p>
            <a:r>
              <a:rPr lang="ru-RU" sz="2400" dirty="0"/>
              <a:t>Проблема подготовки к возможной интеграции и адаптации детей с речевыми нарушениями к условиям образовательной школы на современном этапе развития дошкольной коррекционной педагогики имеет приоритетное значение. Особенно важным представляется разработка специальных </a:t>
            </a:r>
            <a:r>
              <a:rPr lang="ru-RU" sz="2400" dirty="0" smtClean="0"/>
              <a:t>пошаговых </a:t>
            </a:r>
            <a:r>
              <a:rPr lang="ru-RU" sz="2400" dirty="0"/>
              <a:t>методических систем, учитывающих сложность и неоднородность </a:t>
            </a:r>
            <a:r>
              <a:rPr lang="ru-RU" sz="2400" dirty="0" smtClean="0"/>
              <a:t>контингента </a:t>
            </a:r>
            <a:r>
              <a:rPr lang="ru-RU" sz="2400" dirty="0"/>
              <a:t>детей с нарушениями речи в детских дошкольных учреждениях.</a:t>
            </a:r>
          </a:p>
          <a:p>
            <a:r>
              <a:rPr lang="ru-RU" sz="2400" dirty="0"/>
              <a:t>Традиционно система коррекционной помощи дошкольникам  </a:t>
            </a:r>
            <a:r>
              <a:rPr lang="ru-RU" sz="2400" dirty="0" smtClean="0"/>
              <a:t>направлена </a:t>
            </a:r>
            <a:r>
              <a:rPr lang="ru-RU" sz="2400" dirty="0"/>
              <a:t>на взаимосвязанное формирование всех компонентов речевой системы: лексики, грамматики, звукопроизношения. Очевидно, что нарушения  речи препятствуют полноценному формированию,  как отдельных высших </a:t>
            </a:r>
            <a:r>
              <a:rPr lang="ru-RU" sz="2400" dirty="0" smtClean="0"/>
              <a:t>психических </a:t>
            </a:r>
            <a:r>
              <a:rPr lang="ru-RU" sz="2400" dirty="0"/>
              <a:t>функций, так и всех сфер личности ребенка.</a:t>
            </a:r>
          </a:p>
          <a:p>
            <a:endParaRPr lang="ru-RU" dirty="0"/>
          </a:p>
        </p:txBody>
      </p:sp>
    </p:spTree>
    <p:extLst>
      <p:ext uri="{BB962C8B-B14F-4D97-AF65-F5344CB8AC3E}">
        <p14:creationId xmlns:p14="http://schemas.microsoft.com/office/powerpoint/2010/main" val="1143465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01706"/>
            <a:ext cx="8596668" cy="1438835"/>
          </a:xfrm>
        </p:spPr>
        <p:txBody>
          <a:bodyPr>
            <a:noAutofit/>
          </a:bodyPr>
          <a:lstStyle/>
          <a:p>
            <a:pPr algn="ctr"/>
            <a:r>
              <a:rPr lang="ru-RU" sz="2800" b="1" dirty="0" smtClean="0">
                <a:solidFill>
                  <a:schemeClr val="tx1"/>
                </a:solidFill>
              </a:rPr>
              <a:t>Условия </a:t>
            </a:r>
            <a:r>
              <a:rPr lang="ru-RU" sz="2800" b="1" dirty="0">
                <a:solidFill>
                  <a:schemeClr val="tx1"/>
                </a:solidFill>
              </a:rPr>
              <a:t>и средства </a:t>
            </a:r>
            <a:r>
              <a:rPr lang="ru-RU" sz="2800" b="1" dirty="0" smtClean="0">
                <a:solidFill>
                  <a:schemeClr val="tx1"/>
                </a:solidFill>
              </a:rPr>
              <a:t>коррекции эмоциональных </a:t>
            </a:r>
            <a:r>
              <a:rPr lang="ru-RU" sz="2800" b="1" dirty="0">
                <a:solidFill>
                  <a:schemeClr val="tx1"/>
                </a:solidFill>
              </a:rPr>
              <a:t>расстройств    </a:t>
            </a:r>
            <a:br>
              <a:rPr lang="ru-RU" sz="2800" b="1" dirty="0">
                <a:solidFill>
                  <a:schemeClr val="tx1"/>
                </a:solidFill>
              </a:rPr>
            </a:br>
            <a:r>
              <a:rPr lang="ru-RU" sz="2800" b="1" dirty="0">
                <a:solidFill>
                  <a:schemeClr val="tx1"/>
                </a:solidFill>
              </a:rPr>
              <a:t>      старших дошкольников с нарушением речи.</a:t>
            </a:r>
            <a:br>
              <a:rPr lang="ru-RU" sz="2800" b="1" dirty="0">
                <a:solidFill>
                  <a:schemeClr val="tx1"/>
                </a:solidFill>
              </a:rPr>
            </a:br>
            <a:endParaRPr lang="ru-RU" sz="2800" b="1" dirty="0">
              <a:solidFill>
                <a:schemeClr val="tx1"/>
              </a:solidFill>
            </a:endParaRPr>
          </a:p>
        </p:txBody>
      </p:sp>
      <p:sp>
        <p:nvSpPr>
          <p:cNvPr id="3" name="Объект 2"/>
          <p:cNvSpPr>
            <a:spLocks noGrp="1"/>
          </p:cNvSpPr>
          <p:nvPr>
            <p:ph idx="1"/>
          </p:nvPr>
        </p:nvSpPr>
        <p:spPr>
          <a:xfrm>
            <a:off x="282388" y="1842247"/>
            <a:ext cx="9547412" cy="4908176"/>
          </a:xfrm>
        </p:spPr>
        <p:txBody>
          <a:bodyPr/>
          <a:lstStyle/>
          <a:p>
            <a:r>
              <a:rPr lang="ru-RU" sz="2800" dirty="0"/>
              <a:t>Анализ результатов констатирующего эксперимента позволил </a:t>
            </a:r>
            <a:r>
              <a:rPr lang="ru-RU" sz="2800" dirty="0" smtClean="0"/>
              <a:t>определить </a:t>
            </a:r>
            <a:r>
              <a:rPr lang="ru-RU" sz="2800" dirty="0"/>
              <a:t>следующие задачи  коррекции эмоциональной сферы </a:t>
            </a:r>
            <a:r>
              <a:rPr lang="ru-RU" sz="2800" dirty="0" smtClean="0"/>
              <a:t>дошкольников </a:t>
            </a:r>
            <a:r>
              <a:rPr lang="ru-RU" sz="2800" dirty="0"/>
              <a:t>с нарушениями речи:  </a:t>
            </a:r>
          </a:p>
          <a:p>
            <a:r>
              <a:rPr lang="ru-RU" sz="2800" dirty="0"/>
              <a:t>1.	Гармонизация детско-родительских отношений.</a:t>
            </a:r>
          </a:p>
          <a:p>
            <a:r>
              <a:rPr lang="ru-RU" sz="2800" dirty="0"/>
              <a:t>2.	Формирование способности адекватно выражать собственные </a:t>
            </a:r>
            <a:r>
              <a:rPr lang="ru-RU" sz="2800" dirty="0" smtClean="0"/>
              <a:t>чувства</a:t>
            </a:r>
            <a:r>
              <a:rPr lang="ru-RU" sz="2800" dirty="0"/>
              <a:t>.</a:t>
            </a:r>
          </a:p>
          <a:p>
            <a:r>
              <a:rPr lang="ru-RU" sz="2800" dirty="0"/>
              <a:t>3.	Формирование способности регулировать собственные </a:t>
            </a:r>
            <a:r>
              <a:rPr lang="ru-RU" sz="2800" dirty="0" smtClean="0"/>
              <a:t>эмоциональные </a:t>
            </a:r>
            <a:r>
              <a:rPr lang="ru-RU" sz="2800" dirty="0"/>
              <a:t>проявления.</a:t>
            </a:r>
          </a:p>
          <a:p>
            <a:endParaRPr lang="ru-RU" dirty="0"/>
          </a:p>
        </p:txBody>
      </p:sp>
    </p:spTree>
    <p:extLst>
      <p:ext uri="{BB962C8B-B14F-4D97-AF65-F5344CB8AC3E}">
        <p14:creationId xmlns:p14="http://schemas.microsoft.com/office/powerpoint/2010/main" val="147021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Направления коррекционной работы</a:t>
            </a:r>
            <a:endParaRPr lang="ru-RU" dirty="0">
              <a:solidFill>
                <a:schemeClr val="tx1"/>
              </a:solidFill>
            </a:endParaRPr>
          </a:p>
        </p:txBody>
      </p:sp>
      <p:sp>
        <p:nvSpPr>
          <p:cNvPr id="3" name="Объект 2"/>
          <p:cNvSpPr>
            <a:spLocks noGrp="1"/>
          </p:cNvSpPr>
          <p:nvPr>
            <p:ph idx="1"/>
          </p:nvPr>
        </p:nvSpPr>
        <p:spPr/>
        <p:txBody>
          <a:bodyPr>
            <a:normAutofit/>
          </a:bodyPr>
          <a:lstStyle/>
          <a:p>
            <a:r>
              <a:rPr lang="ru-RU" sz="4400" b="1" dirty="0" smtClean="0"/>
              <a:t>Первое </a:t>
            </a:r>
            <a:r>
              <a:rPr lang="ru-RU" sz="4400" b="1" dirty="0"/>
              <a:t>направление коррекционной работы </a:t>
            </a:r>
            <a:r>
              <a:rPr lang="ru-RU" sz="4400" dirty="0"/>
              <a:t>- гармонизация </a:t>
            </a:r>
            <a:r>
              <a:rPr lang="ru-RU" sz="4400" dirty="0" smtClean="0"/>
              <a:t>межличностных </a:t>
            </a:r>
            <a:r>
              <a:rPr lang="ru-RU" sz="4400" dirty="0"/>
              <a:t>отношений с </a:t>
            </a:r>
            <a:r>
              <a:rPr lang="ru-RU" sz="4400" dirty="0" smtClean="0"/>
              <a:t>родителями. </a:t>
            </a:r>
            <a:endParaRPr lang="ru-RU" sz="4400" dirty="0"/>
          </a:p>
        </p:txBody>
      </p:sp>
    </p:spTree>
    <p:extLst>
      <p:ext uri="{BB962C8B-B14F-4D97-AF65-F5344CB8AC3E}">
        <p14:creationId xmlns:p14="http://schemas.microsoft.com/office/powerpoint/2010/main" val="10962004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95836"/>
            <a:ext cx="8596668" cy="1344706"/>
          </a:xfrm>
        </p:spPr>
        <p:txBody>
          <a:bodyPr/>
          <a:lstStyle/>
          <a:p>
            <a:pPr algn="ctr"/>
            <a:r>
              <a:rPr lang="ru-RU" dirty="0" smtClean="0">
                <a:solidFill>
                  <a:schemeClr val="tx1"/>
                </a:solidFill>
              </a:rPr>
              <a:t>Рекомендации </a:t>
            </a:r>
            <a:r>
              <a:rPr lang="ru-RU" dirty="0">
                <a:solidFill>
                  <a:schemeClr val="tx1"/>
                </a:solidFill>
              </a:rPr>
              <a:t>для </a:t>
            </a:r>
            <a:r>
              <a:rPr lang="ru-RU" dirty="0" smtClean="0">
                <a:solidFill>
                  <a:schemeClr val="tx1"/>
                </a:solidFill>
              </a:rPr>
              <a:t>родителей </a:t>
            </a:r>
            <a:r>
              <a:rPr lang="ru-RU" dirty="0">
                <a:solidFill>
                  <a:schemeClr val="tx1"/>
                </a:solidFill>
              </a:rPr>
              <a:t>(на основе разработки Л.В. Тихомировой)</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8872" y="1546225"/>
            <a:ext cx="7947210" cy="5164138"/>
          </a:xfrm>
        </p:spPr>
      </p:pic>
    </p:spTree>
    <p:extLst>
      <p:ext uri="{BB962C8B-B14F-4D97-AF65-F5344CB8AC3E}">
        <p14:creationId xmlns:p14="http://schemas.microsoft.com/office/powerpoint/2010/main" val="1269755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818094"/>
          </a:xfrm>
        </p:spPr>
        <p:txBody>
          <a:bodyPr/>
          <a:lstStyle/>
          <a:p>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541" y="479611"/>
            <a:ext cx="8776461" cy="6078071"/>
          </a:xfrm>
          <a:prstGeom prst="rect">
            <a:avLst/>
          </a:prstGeom>
        </p:spPr>
      </p:pic>
    </p:spTree>
    <p:extLst>
      <p:ext uri="{BB962C8B-B14F-4D97-AF65-F5344CB8AC3E}">
        <p14:creationId xmlns:p14="http://schemas.microsoft.com/office/powerpoint/2010/main" val="2955087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6176" y="188259"/>
            <a:ext cx="9668436" cy="6373905"/>
          </a:xfrm>
        </p:spPr>
        <p:txBody>
          <a:bodyPr>
            <a:normAutofit fontScale="90000"/>
          </a:bodyPr>
          <a:lstStyle/>
          <a:p>
            <a:pPr algn="ctr"/>
            <a:r>
              <a:rPr lang="ru-RU" sz="2700" dirty="0">
                <a:solidFill>
                  <a:srgbClr val="FF0000"/>
                </a:solidFill>
              </a:rPr>
              <a:t>Как часто вы говорите своим детям?</a:t>
            </a:r>
            <a:br>
              <a:rPr lang="ru-RU" sz="2700" dirty="0">
                <a:solidFill>
                  <a:srgbClr val="FF0000"/>
                </a:solidFill>
              </a:rPr>
            </a:br>
            <a:r>
              <a:rPr lang="ru-RU" sz="2700" i="1" dirty="0">
                <a:solidFill>
                  <a:schemeClr val="tx1"/>
                </a:solidFill>
              </a:rPr>
              <a:t>- Я сейчас занят(а)…</a:t>
            </a:r>
            <a:br>
              <a:rPr lang="ru-RU" sz="2700" i="1" dirty="0">
                <a:solidFill>
                  <a:schemeClr val="tx1"/>
                </a:solidFill>
              </a:rPr>
            </a:br>
            <a:r>
              <a:rPr lang="ru-RU" sz="2700" i="1" dirty="0">
                <a:solidFill>
                  <a:schemeClr val="tx1"/>
                </a:solidFill>
              </a:rPr>
              <a:t>- Посмотри, что ты натворил!</a:t>
            </a:r>
            <a:br>
              <a:rPr lang="ru-RU" sz="2700" i="1" dirty="0">
                <a:solidFill>
                  <a:schemeClr val="tx1"/>
                </a:solidFill>
              </a:rPr>
            </a:br>
            <a:r>
              <a:rPr lang="ru-RU" sz="2700" i="1" dirty="0">
                <a:solidFill>
                  <a:schemeClr val="tx1"/>
                </a:solidFill>
              </a:rPr>
              <a:t>- Это надо делать не так!</a:t>
            </a:r>
            <a:br>
              <a:rPr lang="ru-RU" sz="2700" i="1" dirty="0">
                <a:solidFill>
                  <a:schemeClr val="tx1"/>
                </a:solidFill>
              </a:rPr>
            </a:br>
            <a:r>
              <a:rPr lang="ru-RU" sz="2700" i="1" dirty="0">
                <a:solidFill>
                  <a:schemeClr val="tx1"/>
                </a:solidFill>
              </a:rPr>
              <a:t>- Неправильно!</a:t>
            </a:r>
            <a:br>
              <a:rPr lang="ru-RU" sz="2700" i="1" dirty="0">
                <a:solidFill>
                  <a:schemeClr val="tx1"/>
                </a:solidFill>
              </a:rPr>
            </a:br>
            <a:r>
              <a:rPr lang="ru-RU" sz="2700" i="1" dirty="0">
                <a:solidFill>
                  <a:schemeClr val="tx1"/>
                </a:solidFill>
              </a:rPr>
              <a:t>- Когда же ты научишься?!</a:t>
            </a:r>
            <a:br>
              <a:rPr lang="ru-RU" sz="2700" i="1" dirty="0">
                <a:solidFill>
                  <a:schemeClr val="tx1"/>
                </a:solidFill>
              </a:rPr>
            </a:br>
            <a:r>
              <a:rPr lang="ru-RU" sz="2700" i="1" dirty="0">
                <a:solidFill>
                  <a:schemeClr val="tx1"/>
                </a:solidFill>
              </a:rPr>
              <a:t>- Сколько раз я тебе говорила!</a:t>
            </a:r>
            <a:br>
              <a:rPr lang="ru-RU" sz="2700" i="1" dirty="0">
                <a:solidFill>
                  <a:schemeClr val="tx1"/>
                </a:solidFill>
              </a:rPr>
            </a:br>
            <a:r>
              <a:rPr lang="ru-RU" sz="2700" i="1" dirty="0">
                <a:solidFill>
                  <a:schemeClr val="tx1"/>
                </a:solidFill>
              </a:rPr>
              <a:t>- Нет! Я не могу!</a:t>
            </a:r>
            <a:br>
              <a:rPr lang="ru-RU" sz="2700" i="1" dirty="0">
                <a:solidFill>
                  <a:schemeClr val="tx1"/>
                </a:solidFill>
              </a:rPr>
            </a:br>
            <a:r>
              <a:rPr lang="ru-RU" sz="2700" i="1" dirty="0">
                <a:solidFill>
                  <a:schemeClr val="tx1"/>
                </a:solidFill>
              </a:rPr>
              <a:t>- Ты сведешь меня с ума!</a:t>
            </a:r>
            <a:br>
              <a:rPr lang="ru-RU" sz="2700" i="1" dirty="0">
                <a:solidFill>
                  <a:schemeClr val="tx1"/>
                </a:solidFill>
              </a:rPr>
            </a:br>
            <a:r>
              <a:rPr lang="ru-RU" sz="2700" i="1" dirty="0">
                <a:solidFill>
                  <a:schemeClr val="tx1"/>
                </a:solidFill>
              </a:rPr>
              <a:t>- Что бы ты без меня делал!</a:t>
            </a:r>
            <a:br>
              <a:rPr lang="ru-RU" sz="2700" i="1" dirty="0">
                <a:solidFill>
                  <a:schemeClr val="tx1"/>
                </a:solidFill>
              </a:rPr>
            </a:br>
            <a:r>
              <a:rPr lang="ru-RU" sz="2700" i="1" dirty="0">
                <a:solidFill>
                  <a:schemeClr val="tx1"/>
                </a:solidFill>
              </a:rPr>
              <a:t>- Вечно ты Вов се лезешь!</a:t>
            </a:r>
            <a:br>
              <a:rPr lang="ru-RU" sz="2700" i="1" dirty="0">
                <a:solidFill>
                  <a:schemeClr val="tx1"/>
                </a:solidFill>
              </a:rPr>
            </a:br>
            <a:r>
              <a:rPr lang="ru-RU" sz="2700" i="1" dirty="0">
                <a:solidFill>
                  <a:schemeClr val="tx1"/>
                </a:solidFill>
              </a:rPr>
              <a:t>- Встань в угол!</a:t>
            </a:r>
            <a:br>
              <a:rPr lang="ru-RU" sz="2700" i="1" dirty="0">
                <a:solidFill>
                  <a:schemeClr val="tx1"/>
                </a:solidFill>
              </a:rPr>
            </a:br>
            <a:r>
              <a:rPr lang="ru-RU" sz="2700" dirty="0"/>
              <a:t/>
            </a:r>
            <a:br>
              <a:rPr lang="ru-RU" sz="2700" dirty="0"/>
            </a:br>
            <a:r>
              <a:rPr lang="ru-RU" sz="2700" dirty="0">
                <a:solidFill>
                  <a:srgbClr val="FF0000"/>
                </a:solidFill>
              </a:rPr>
              <a:t>Все эти «словечки» крепко зацепляются в подсознании ребенка, и </a:t>
            </a:r>
            <a:r>
              <a:rPr lang="ru-RU" sz="2700" dirty="0" smtClean="0">
                <a:solidFill>
                  <a:srgbClr val="FF0000"/>
                </a:solidFill>
              </a:rPr>
              <a:t>потом </a:t>
            </a:r>
            <a:r>
              <a:rPr lang="ru-RU" sz="2700" dirty="0">
                <a:solidFill>
                  <a:srgbClr val="FF0000"/>
                </a:solidFill>
              </a:rPr>
              <a:t>не удивляйтесь, если вам не нравится, что ребенок отдалился от вас, стал скрытен, замкнут, </a:t>
            </a:r>
            <a:r>
              <a:rPr lang="ru-RU" sz="2700" dirty="0" err="1">
                <a:solidFill>
                  <a:srgbClr val="FF0000"/>
                </a:solidFill>
              </a:rPr>
              <a:t>неуверен</a:t>
            </a:r>
            <a:r>
              <a:rPr lang="ru-RU" sz="2700" dirty="0">
                <a:solidFill>
                  <a:srgbClr val="FF0000"/>
                </a:solidFill>
              </a:rPr>
              <a:t> в себе, недоверчив.</a:t>
            </a:r>
            <a:r>
              <a:rPr lang="ru-RU" dirty="0">
                <a:solidFill>
                  <a:srgbClr val="FF0000"/>
                </a:solidFill>
              </a:rPr>
              <a:t/>
            </a:r>
            <a:br>
              <a:rPr lang="ru-RU" dirty="0">
                <a:solidFill>
                  <a:srgbClr val="FF0000"/>
                </a:solidFill>
              </a:rPr>
            </a:br>
            <a:endParaRPr lang="ru-RU" dirty="0">
              <a:solidFill>
                <a:srgbClr val="FF0000"/>
              </a:solidFill>
            </a:endParaRPr>
          </a:p>
        </p:txBody>
      </p:sp>
    </p:spTree>
    <p:extLst>
      <p:ext uri="{BB962C8B-B14F-4D97-AF65-F5344CB8AC3E}">
        <p14:creationId xmlns:p14="http://schemas.microsoft.com/office/powerpoint/2010/main" val="1486253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0306" y="228601"/>
            <a:ext cx="9318812" cy="6494928"/>
          </a:xfrm>
        </p:spPr>
        <p:txBody>
          <a:bodyPr>
            <a:normAutofit/>
          </a:bodyPr>
          <a:lstStyle/>
          <a:p>
            <a:pPr algn="ctr"/>
            <a:r>
              <a:rPr lang="ru-RU" sz="2400" b="1" dirty="0">
                <a:solidFill>
                  <a:srgbClr val="FF0000"/>
                </a:solidFill>
              </a:rPr>
              <a:t>А эти слова ласкают душу ребенка:</a:t>
            </a:r>
            <a:br>
              <a:rPr lang="ru-RU" sz="2400" b="1" dirty="0">
                <a:solidFill>
                  <a:srgbClr val="FF0000"/>
                </a:solidFill>
              </a:rPr>
            </a:br>
            <a:r>
              <a:rPr lang="ru-RU" sz="2400" dirty="0"/>
              <a:t/>
            </a:r>
            <a:br>
              <a:rPr lang="ru-RU" sz="2400" dirty="0"/>
            </a:br>
            <a:r>
              <a:rPr lang="ru-RU" sz="2400" i="1" dirty="0">
                <a:solidFill>
                  <a:schemeClr val="tx1"/>
                </a:solidFill>
              </a:rPr>
              <a:t>- Ты самый любимый!</a:t>
            </a:r>
            <a:br>
              <a:rPr lang="ru-RU" sz="2400" i="1" dirty="0">
                <a:solidFill>
                  <a:schemeClr val="tx1"/>
                </a:solidFill>
              </a:rPr>
            </a:br>
            <a:r>
              <a:rPr lang="ru-RU" sz="2400" i="1" dirty="0">
                <a:solidFill>
                  <a:schemeClr val="tx1"/>
                </a:solidFill>
              </a:rPr>
              <a:t>- Ты очень многое можешь!</a:t>
            </a:r>
            <a:br>
              <a:rPr lang="ru-RU" sz="2400" i="1" dirty="0">
                <a:solidFill>
                  <a:schemeClr val="tx1"/>
                </a:solidFill>
              </a:rPr>
            </a:br>
            <a:r>
              <a:rPr lang="ru-RU" sz="2400" i="1" dirty="0">
                <a:solidFill>
                  <a:schemeClr val="tx1"/>
                </a:solidFill>
              </a:rPr>
              <a:t>- Спасибо!</a:t>
            </a:r>
            <a:br>
              <a:rPr lang="ru-RU" sz="2400" i="1" dirty="0">
                <a:solidFill>
                  <a:schemeClr val="tx1"/>
                </a:solidFill>
              </a:rPr>
            </a:br>
            <a:r>
              <a:rPr lang="ru-RU" sz="2400" i="1" dirty="0">
                <a:solidFill>
                  <a:schemeClr val="tx1"/>
                </a:solidFill>
              </a:rPr>
              <a:t>- У тебя все получится!</a:t>
            </a:r>
            <a:br>
              <a:rPr lang="ru-RU" sz="2400" i="1" dirty="0">
                <a:solidFill>
                  <a:schemeClr val="tx1"/>
                </a:solidFill>
              </a:rPr>
            </a:br>
            <a:r>
              <a:rPr lang="ru-RU" sz="2400" i="1" dirty="0">
                <a:solidFill>
                  <a:schemeClr val="tx1"/>
                </a:solidFill>
              </a:rPr>
              <a:t>- Ты обязательно научишься!</a:t>
            </a:r>
            <a:br>
              <a:rPr lang="ru-RU" sz="2400" i="1" dirty="0">
                <a:solidFill>
                  <a:schemeClr val="tx1"/>
                </a:solidFill>
              </a:rPr>
            </a:br>
            <a:r>
              <a:rPr lang="ru-RU" sz="2400" i="1" dirty="0">
                <a:solidFill>
                  <a:schemeClr val="tx1"/>
                </a:solidFill>
              </a:rPr>
              <a:t>- Я тебе помогу!</a:t>
            </a:r>
            <a:br>
              <a:rPr lang="ru-RU" sz="2400" i="1" dirty="0">
                <a:solidFill>
                  <a:schemeClr val="tx1"/>
                </a:solidFill>
              </a:rPr>
            </a:br>
            <a:r>
              <a:rPr lang="ru-RU" sz="2400" i="1" dirty="0">
                <a:solidFill>
                  <a:schemeClr val="tx1"/>
                </a:solidFill>
              </a:rPr>
              <a:t>- Садись с нами!</a:t>
            </a:r>
            <a:br>
              <a:rPr lang="ru-RU" sz="2400" i="1" dirty="0">
                <a:solidFill>
                  <a:schemeClr val="tx1"/>
                </a:solidFill>
              </a:rPr>
            </a:br>
            <a:r>
              <a:rPr lang="ru-RU" sz="2400" i="1" dirty="0">
                <a:solidFill>
                  <a:schemeClr val="tx1"/>
                </a:solidFill>
              </a:rPr>
              <a:t>- Я радуюсь твоим успехам!</a:t>
            </a:r>
            <a:br>
              <a:rPr lang="ru-RU" sz="2400" i="1" dirty="0">
                <a:solidFill>
                  <a:schemeClr val="tx1"/>
                </a:solidFill>
              </a:rPr>
            </a:br>
            <a:r>
              <a:rPr lang="ru-RU" sz="2400" i="1" dirty="0">
                <a:solidFill>
                  <a:schemeClr val="tx1"/>
                </a:solidFill>
              </a:rPr>
              <a:t>- Расскажи мне, что с тобой…</a:t>
            </a:r>
            <a:br>
              <a:rPr lang="ru-RU" sz="2400" i="1" dirty="0">
                <a:solidFill>
                  <a:schemeClr val="tx1"/>
                </a:solidFill>
              </a:rPr>
            </a:br>
            <a:r>
              <a:rPr lang="ru-RU" sz="2400" i="1" dirty="0">
                <a:solidFill>
                  <a:schemeClr val="tx1"/>
                </a:solidFill>
              </a:rPr>
              <a:t>- Иди ко мне!</a:t>
            </a:r>
            <a:br>
              <a:rPr lang="ru-RU" sz="2400" i="1" dirty="0">
                <a:solidFill>
                  <a:schemeClr val="tx1"/>
                </a:solidFill>
              </a:rPr>
            </a:br>
            <a:r>
              <a:rPr lang="ru-RU" sz="2400" i="1" dirty="0">
                <a:solidFill>
                  <a:schemeClr val="tx1"/>
                </a:solidFill>
              </a:rPr>
              <a:t>- Что бы мы без тебя делали?</a:t>
            </a:r>
            <a:br>
              <a:rPr lang="ru-RU" sz="2400" i="1" dirty="0">
                <a:solidFill>
                  <a:schemeClr val="tx1"/>
                </a:solidFill>
              </a:rPr>
            </a:br>
            <a:r>
              <a:rPr lang="ru-RU" sz="2400" dirty="0"/>
              <a:t/>
            </a:r>
            <a:br>
              <a:rPr lang="ru-RU" sz="2400" dirty="0"/>
            </a:br>
            <a:r>
              <a:rPr lang="ru-RU" sz="2400" b="1" dirty="0">
                <a:solidFill>
                  <a:srgbClr val="C00000"/>
                </a:solidFill>
              </a:rPr>
              <a:t>Чувство вины, стыда за свой дефект, неуверенности в своих силах ни в коей мере не помогут стать ребенку здоровым и счастливым. </a:t>
            </a:r>
          </a:p>
        </p:txBody>
      </p:sp>
    </p:spTree>
    <p:extLst>
      <p:ext uri="{BB962C8B-B14F-4D97-AF65-F5344CB8AC3E}">
        <p14:creationId xmlns:p14="http://schemas.microsoft.com/office/powerpoint/2010/main" val="10832218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solidFill>
                  <a:schemeClr val="tx1"/>
                </a:solidFill>
              </a:rPr>
              <a:t>Восемь рецептов повышения самооценки для родителей.</a:t>
            </a:r>
            <a:br>
              <a:rPr lang="ru-RU" dirty="0">
                <a:solidFill>
                  <a:schemeClr val="tx1"/>
                </a:solidFill>
              </a:rPr>
            </a:br>
            <a:r>
              <a:rPr lang="ru-RU" dirty="0"/>
              <a:t/>
            </a:r>
            <a:br>
              <a:rPr lang="ru-RU" dirty="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1636" y="1694329"/>
            <a:ext cx="8068236" cy="5271247"/>
          </a:xfrm>
        </p:spPr>
      </p:pic>
    </p:spTree>
    <p:extLst>
      <p:ext uri="{BB962C8B-B14F-4D97-AF65-F5344CB8AC3E}">
        <p14:creationId xmlns:p14="http://schemas.microsoft.com/office/powerpoint/2010/main" val="3959006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871882"/>
          </a:xfrm>
        </p:spPr>
        <p:txBody>
          <a:bodyPr/>
          <a:lstStyle/>
          <a:p>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412" y="497540"/>
            <a:ext cx="9117106" cy="6022753"/>
          </a:xfrm>
          <a:prstGeom prst="rect">
            <a:avLst/>
          </a:prstGeom>
        </p:spPr>
      </p:pic>
    </p:spTree>
    <p:extLst>
      <p:ext uri="{BB962C8B-B14F-4D97-AF65-F5344CB8AC3E}">
        <p14:creationId xmlns:p14="http://schemas.microsoft.com/office/powerpoint/2010/main" val="4224920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64306"/>
          </a:xfrm>
        </p:spPr>
        <p:txBody>
          <a:bodyPr/>
          <a:lstStyle/>
          <a:p>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330" y="609600"/>
            <a:ext cx="8848164" cy="4191000"/>
          </a:xfrm>
          <a:prstGeom prst="rect">
            <a:avLst/>
          </a:prstGeom>
        </p:spPr>
      </p:pic>
    </p:spTree>
    <p:extLst>
      <p:ext uri="{BB962C8B-B14F-4D97-AF65-F5344CB8AC3E}">
        <p14:creationId xmlns:p14="http://schemas.microsoft.com/office/powerpoint/2010/main" val="4083186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37412"/>
          </a:xfrm>
        </p:spPr>
        <p:txBody>
          <a:bodyPr>
            <a:normAutofit/>
          </a:bodyPr>
          <a:lstStyle/>
          <a:p>
            <a:pPr algn="ctr"/>
            <a:r>
              <a:rPr lang="ru-RU" sz="6000" dirty="0" smtClean="0">
                <a:solidFill>
                  <a:schemeClr val="tx1"/>
                </a:solidFill>
              </a:rPr>
              <a:t> </a:t>
            </a:r>
            <a:endParaRPr lang="ru-RU" sz="6000" dirty="0">
              <a:solidFill>
                <a:schemeClr val="tx1"/>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9966"/>
            <a:ext cx="9897035" cy="6185646"/>
          </a:xfrm>
          <a:prstGeom prst="rect">
            <a:avLst/>
          </a:prstGeom>
        </p:spPr>
      </p:pic>
    </p:spTree>
    <p:extLst>
      <p:ext uri="{BB962C8B-B14F-4D97-AF65-F5344CB8AC3E}">
        <p14:creationId xmlns:p14="http://schemas.microsoft.com/office/powerpoint/2010/main" val="501063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729" y="147918"/>
            <a:ext cx="9493623" cy="6373906"/>
          </a:xfrm>
        </p:spPr>
        <p:txBody>
          <a:bodyPr>
            <a:normAutofit/>
          </a:bodyPr>
          <a:lstStyle/>
          <a:p>
            <a:r>
              <a:rPr lang="ru-RU" sz="2400" dirty="0">
                <a:solidFill>
                  <a:schemeClr val="tx1"/>
                </a:solidFill>
              </a:rPr>
              <a:t>Однако изучению  особенностей развития деятельности,  </a:t>
            </a:r>
            <a:r>
              <a:rPr lang="ru-RU" sz="2400" dirty="0" smtClean="0">
                <a:solidFill>
                  <a:schemeClr val="tx1"/>
                </a:solidFill>
              </a:rPr>
              <a:t>эмоциональной </a:t>
            </a:r>
            <a:r>
              <a:rPr lang="ru-RU" sz="2400" dirty="0">
                <a:solidFill>
                  <a:schemeClr val="tx1"/>
                </a:solidFill>
              </a:rPr>
              <a:t>сферы, личности дошкольников данной категории пока еще не уделяется должного внимания. В связи с этим,  дошкольники с ОНР нуждаются в  </a:t>
            </a:r>
            <a:r>
              <a:rPr lang="ru-RU" sz="2400" dirty="0" smtClean="0">
                <a:solidFill>
                  <a:schemeClr val="tx1"/>
                </a:solidFill>
              </a:rPr>
              <a:t>комплексном </a:t>
            </a:r>
            <a:r>
              <a:rPr lang="ru-RU" sz="2400" dirty="0">
                <a:solidFill>
                  <a:schemeClr val="tx1"/>
                </a:solidFill>
              </a:rPr>
              <a:t>психологическом сопровождении развития, охватывающем все </a:t>
            </a:r>
            <a:r>
              <a:rPr lang="ru-RU" sz="2400" dirty="0" smtClean="0">
                <a:solidFill>
                  <a:schemeClr val="tx1"/>
                </a:solidFill>
              </a:rPr>
              <a:t>стороны </a:t>
            </a:r>
            <a:r>
              <a:rPr lang="ru-RU" sz="2400" dirty="0">
                <a:solidFill>
                  <a:schemeClr val="tx1"/>
                </a:solidFill>
              </a:rPr>
              <a:t>психики.  </a:t>
            </a:r>
            <a:br>
              <a:rPr lang="ru-RU" sz="2400" dirty="0">
                <a:solidFill>
                  <a:schemeClr val="tx1"/>
                </a:solidFill>
              </a:rPr>
            </a:br>
            <a:r>
              <a:rPr lang="ru-RU" sz="2400" dirty="0">
                <a:solidFill>
                  <a:schemeClr val="tx1"/>
                </a:solidFill>
              </a:rPr>
              <a:t>Выбор  «маршрута»  психологической работы значительно затруднен, пока  не изучены особенности эмоционального развития детей.</a:t>
            </a:r>
            <a:br>
              <a:rPr lang="ru-RU" sz="2400" dirty="0">
                <a:solidFill>
                  <a:schemeClr val="tx1"/>
                </a:solidFill>
              </a:rPr>
            </a:br>
            <a:r>
              <a:rPr lang="ru-RU" sz="2400" dirty="0">
                <a:solidFill>
                  <a:schemeClr val="tx1"/>
                </a:solidFill>
              </a:rPr>
              <a:t>Таким образом, выявление своеобразия эмоциональной сферы  </a:t>
            </a:r>
            <a:r>
              <a:rPr lang="ru-RU" sz="2400" dirty="0" smtClean="0">
                <a:solidFill>
                  <a:schemeClr val="tx1"/>
                </a:solidFill>
              </a:rPr>
              <a:t>выделяется </a:t>
            </a:r>
            <a:r>
              <a:rPr lang="ru-RU" sz="2400" dirty="0">
                <a:solidFill>
                  <a:schemeClr val="tx1"/>
                </a:solidFill>
              </a:rPr>
              <a:t>как отдельная исследовательская проблема.</a:t>
            </a:r>
            <a:br>
              <a:rPr lang="ru-RU" sz="2400" dirty="0">
                <a:solidFill>
                  <a:schemeClr val="tx1"/>
                </a:solidFill>
              </a:rPr>
            </a:br>
            <a:r>
              <a:rPr lang="ru-RU" sz="2400" dirty="0">
                <a:solidFill>
                  <a:schemeClr val="tx1"/>
                </a:solidFill>
              </a:rPr>
              <a:t>При анализе психологической литературы было установлено, что старший дошкольный возраст – это не только период активного становления  и развития  социальных эмоций, произвольности эмоциональной сферы, но и </a:t>
            </a:r>
            <a:r>
              <a:rPr lang="ru-RU" sz="2400" dirty="0" err="1">
                <a:solidFill>
                  <a:schemeClr val="tx1"/>
                </a:solidFill>
              </a:rPr>
              <a:t>сензитивный</a:t>
            </a:r>
            <a:r>
              <a:rPr lang="ru-RU" sz="2400" dirty="0">
                <a:solidFill>
                  <a:schemeClr val="tx1"/>
                </a:solidFill>
              </a:rPr>
              <a:t> период, когда воздействие на ее формирование является </a:t>
            </a:r>
            <a:r>
              <a:rPr lang="ru-RU" sz="2400" dirty="0" smtClean="0">
                <a:solidFill>
                  <a:schemeClr val="tx1"/>
                </a:solidFill>
              </a:rPr>
              <a:t>наиболее </a:t>
            </a:r>
            <a:r>
              <a:rPr lang="ru-RU" sz="2400" dirty="0">
                <a:solidFill>
                  <a:schemeClr val="tx1"/>
                </a:solidFill>
              </a:rPr>
              <a:t>эффективным.</a:t>
            </a:r>
          </a:p>
        </p:txBody>
      </p:sp>
    </p:spTree>
    <p:extLst>
      <p:ext uri="{BB962C8B-B14F-4D97-AF65-F5344CB8AC3E}">
        <p14:creationId xmlns:p14="http://schemas.microsoft.com/office/powerpoint/2010/main" val="633472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37412"/>
          </a:xfrm>
        </p:spPr>
        <p:txBody>
          <a:bodyPr>
            <a:normAutofit/>
          </a:bodyPr>
          <a:lstStyle/>
          <a:p>
            <a:pPr algn="ctr"/>
            <a:endParaRPr lang="ru-RU" sz="6000" dirty="0">
              <a:solidFill>
                <a:schemeClr val="tx1"/>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09282"/>
            <a:ext cx="9614646" cy="6347011"/>
          </a:xfrm>
          <a:prstGeom prst="rect">
            <a:avLst/>
          </a:prstGeom>
        </p:spPr>
      </p:pic>
    </p:spTree>
    <p:extLst>
      <p:ext uri="{BB962C8B-B14F-4D97-AF65-F5344CB8AC3E}">
        <p14:creationId xmlns:p14="http://schemas.microsoft.com/office/powerpoint/2010/main" val="38284331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37412"/>
          </a:xfrm>
        </p:spPr>
        <p:txBody>
          <a:bodyPr>
            <a:normAutofit/>
          </a:bodyPr>
          <a:lstStyle/>
          <a:p>
            <a:pPr algn="ctr"/>
            <a:r>
              <a:rPr lang="ru-RU" sz="6000" b="1" dirty="0">
                <a:solidFill>
                  <a:schemeClr val="tx1"/>
                </a:solidFill>
              </a:rPr>
              <a:t>Второе </a:t>
            </a:r>
            <a:r>
              <a:rPr lang="ru-RU" sz="6000" b="1" dirty="0" smtClean="0">
                <a:solidFill>
                  <a:schemeClr val="tx1"/>
                </a:solidFill>
              </a:rPr>
              <a:t>направление </a:t>
            </a:r>
            <a:r>
              <a:rPr lang="ru-RU" sz="6000" dirty="0" smtClean="0">
                <a:solidFill>
                  <a:schemeClr val="tx1"/>
                </a:solidFill>
              </a:rPr>
              <a:t>– </a:t>
            </a:r>
            <a:r>
              <a:rPr lang="ru-RU" sz="6000" dirty="0">
                <a:solidFill>
                  <a:schemeClr val="tx1"/>
                </a:solidFill>
              </a:rPr>
              <a:t>формирование способности выражать собственные чувства.</a:t>
            </a:r>
          </a:p>
        </p:txBody>
      </p:sp>
    </p:spTree>
    <p:extLst>
      <p:ext uri="{BB962C8B-B14F-4D97-AF65-F5344CB8AC3E}">
        <p14:creationId xmlns:p14="http://schemas.microsoft.com/office/powerpoint/2010/main" val="22436960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40400"/>
          </a:xfrm>
        </p:spPr>
        <p:txBody>
          <a:bodyPr>
            <a:normAutofit fontScale="90000"/>
          </a:bodyPr>
          <a:lstStyle/>
          <a:p>
            <a:r>
              <a:rPr lang="ru-RU" sz="3100" b="1" dirty="0">
                <a:solidFill>
                  <a:schemeClr val="tx1"/>
                </a:solidFill>
              </a:rPr>
              <a:t>Игра №1 «На рыбалке»</a:t>
            </a:r>
            <a:r>
              <a:rPr lang="ru-RU" sz="3100" dirty="0">
                <a:solidFill>
                  <a:schemeClr val="tx1"/>
                </a:solidFill>
              </a:rPr>
              <a:t/>
            </a:r>
            <a:br>
              <a:rPr lang="ru-RU" sz="3100" dirty="0">
                <a:solidFill>
                  <a:schemeClr val="tx1"/>
                </a:solidFill>
              </a:rPr>
            </a:br>
            <a:r>
              <a:rPr lang="ru-RU" sz="3100" i="1" dirty="0">
                <a:solidFill>
                  <a:schemeClr val="tx1"/>
                </a:solidFill>
              </a:rPr>
              <a:t>Цель</a:t>
            </a:r>
            <a:r>
              <a:rPr lang="ru-RU" sz="3100" dirty="0">
                <a:solidFill>
                  <a:schemeClr val="tx1"/>
                </a:solidFill>
              </a:rPr>
              <a:t>: развитие произвольности, воображения, выразительности движений и речи.</a:t>
            </a:r>
            <a:br>
              <a:rPr lang="ru-RU" sz="3100" dirty="0">
                <a:solidFill>
                  <a:schemeClr val="tx1"/>
                </a:solidFill>
              </a:rPr>
            </a:br>
            <a:r>
              <a:rPr lang="ru-RU" sz="3100" dirty="0">
                <a:solidFill>
                  <a:schemeClr val="tx1"/>
                </a:solidFill>
              </a:rPr>
              <a:t>Все дети изображают рыбаков, сосредоточенно глядя на изображаемый поплавок. Периодически дети вытаскивают удочку и эмоционально реагируют на улов. Это может быть большая или маленькая рыбка, которой дети распоряжаются по своему усмотрению (кладут в ведро с водой, отдают кошке, отпускают на свободу и т.д.), пустая банка или крючок без червячка.</a:t>
            </a:r>
            <a:br>
              <a:rPr lang="ru-RU" sz="3100" dirty="0">
                <a:solidFill>
                  <a:schemeClr val="tx1"/>
                </a:solidFill>
              </a:rPr>
            </a:br>
            <a:r>
              <a:rPr lang="ru-RU" sz="3100" dirty="0"/>
              <a:t> </a:t>
            </a:r>
            <a:r>
              <a:rPr lang="ru-RU" dirty="0"/>
              <a:t/>
            </a:r>
            <a:br>
              <a:rPr lang="ru-RU" dirty="0"/>
            </a:br>
            <a:endParaRPr lang="ru-RU" dirty="0"/>
          </a:p>
        </p:txBody>
      </p:sp>
    </p:spTree>
    <p:extLst>
      <p:ext uri="{BB962C8B-B14F-4D97-AF65-F5344CB8AC3E}">
        <p14:creationId xmlns:p14="http://schemas.microsoft.com/office/powerpoint/2010/main" val="16035873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5740400"/>
          </a:xfrm>
        </p:spPr>
        <p:txBody>
          <a:bodyPr>
            <a:normAutofit/>
          </a:bodyPr>
          <a:lstStyle/>
          <a:p>
            <a:r>
              <a:rPr lang="ru-RU" sz="3200" b="1" dirty="0">
                <a:solidFill>
                  <a:schemeClr val="tx1"/>
                </a:solidFill>
              </a:rPr>
              <a:t>Игра №2 «Дожди»</a:t>
            </a:r>
            <a:r>
              <a:rPr lang="ru-RU" sz="3200" dirty="0">
                <a:solidFill>
                  <a:schemeClr val="tx1"/>
                </a:solidFill>
              </a:rPr>
              <a:t/>
            </a:r>
            <a:br>
              <a:rPr lang="ru-RU" sz="3200" dirty="0">
                <a:solidFill>
                  <a:schemeClr val="tx1"/>
                </a:solidFill>
              </a:rPr>
            </a:br>
            <a:r>
              <a:rPr lang="ru-RU" sz="3200" i="1" dirty="0">
                <a:solidFill>
                  <a:schemeClr val="tx1"/>
                </a:solidFill>
              </a:rPr>
              <a:t>Цель</a:t>
            </a:r>
            <a:r>
              <a:rPr lang="ru-RU" sz="3200" dirty="0">
                <a:solidFill>
                  <a:schemeClr val="tx1"/>
                </a:solidFill>
              </a:rPr>
              <a:t>: развитие воображения, выразительности движений, коммуникативных навыков.</a:t>
            </a:r>
            <a:br>
              <a:rPr lang="ru-RU" sz="3200" dirty="0">
                <a:solidFill>
                  <a:schemeClr val="tx1"/>
                </a:solidFill>
              </a:rPr>
            </a:br>
            <a:r>
              <a:rPr lang="ru-RU" sz="3200" dirty="0">
                <a:solidFill>
                  <a:schemeClr val="tx1"/>
                </a:solidFill>
              </a:rPr>
              <a:t>Дети встают в круг и , двигаясь друг за другом, по заданию воспитателя, изображают дождь. Он может быть веселым, с солнышком, страшным ливнем с грозой, грустным, бесконечно моросящим и т.д.</a:t>
            </a:r>
            <a:endParaRPr lang="ru-RU" dirty="0">
              <a:solidFill>
                <a:schemeClr val="tx1"/>
              </a:solidFill>
            </a:endParaRPr>
          </a:p>
        </p:txBody>
      </p:sp>
    </p:spTree>
    <p:extLst>
      <p:ext uri="{BB962C8B-B14F-4D97-AF65-F5344CB8AC3E}">
        <p14:creationId xmlns:p14="http://schemas.microsoft.com/office/powerpoint/2010/main" val="9748793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431866" cy="6146800"/>
          </a:xfrm>
        </p:spPr>
        <p:txBody>
          <a:bodyPr>
            <a:noAutofit/>
          </a:bodyPr>
          <a:lstStyle/>
          <a:p>
            <a:r>
              <a:rPr lang="ru-RU" sz="2800" b="1" dirty="0">
                <a:solidFill>
                  <a:schemeClr val="tx1"/>
                </a:solidFill>
              </a:rPr>
              <a:t>Игра </a:t>
            </a:r>
            <a:r>
              <a:rPr lang="ru-RU" sz="2800" b="1" dirty="0" smtClean="0">
                <a:solidFill>
                  <a:schemeClr val="tx1"/>
                </a:solidFill>
              </a:rPr>
              <a:t>№3 «На </a:t>
            </a:r>
            <a:r>
              <a:rPr lang="ru-RU" sz="2800" b="1" dirty="0">
                <a:solidFill>
                  <a:schemeClr val="tx1"/>
                </a:solidFill>
              </a:rPr>
              <a:t>что похоже настроение?»</a:t>
            </a:r>
            <a:br>
              <a:rPr lang="ru-RU" sz="2800" b="1" dirty="0">
                <a:solidFill>
                  <a:schemeClr val="tx1"/>
                </a:solidFill>
              </a:rPr>
            </a:br>
            <a:r>
              <a:rPr lang="ru-RU" sz="2800" b="1" dirty="0">
                <a:solidFill>
                  <a:schemeClr val="tx1"/>
                </a:solidFill>
              </a:rPr>
              <a:t>Цель: формирование умений выражать свои чувства.</a:t>
            </a:r>
            <a:br>
              <a:rPr lang="ru-RU" sz="2800" b="1" dirty="0">
                <a:solidFill>
                  <a:schemeClr val="tx1"/>
                </a:solidFill>
              </a:rPr>
            </a:br>
            <a:r>
              <a:rPr lang="ru-RU" sz="2800" dirty="0">
                <a:solidFill>
                  <a:schemeClr val="tx1"/>
                </a:solidFill>
              </a:rPr>
              <a:t>Участники игры по очереди говорят, на какое время года, природное явление, погоду похоже их сегодняшнее настроение. Начать сравнение лучше взрослому: «Мое настроение похоже на белое пушистое облачко, а твое?». Упражнение проводится по кругу. Взрослый обобщает, какое же сегодня у всей группы настроение: грустное, веселое, смешное, злое и т.д. </a:t>
            </a:r>
            <a:r>
              <a:rPr lang="ru-RU" sz="2800" dirty="0" smtClean="0">
                <a:solidFill>
                  <a:schemeClr val="tx1"/>
                </a:solidFill>
              </a:rPr>
              <a:t>Интерпретируя </a:t>
            </a:r>
            <a:r>
              <a:rPr lang="ru-RU" sz="2800" dirty="0">
                <a:solidFill>
                  <a:schemeClr val="tx1"/>
                </a:solidFill>
              </a:rPr>
              <a:t>ответы детей, учтите, что плохая погода, холод, дождь, хмурое небо, агрессивные элементы свидетельствуют об эмоциональном неблагополучии.</a:t>
            </a:r>
          </a:p>
        </p:txBody>
      </p:sp>
    </p:spTree>
    <p:extLst>
      <p:ext uri="{BB962C8B-B14F-4D97-AF65-F5344CB8AC3E}">
        <p14:creationId xmlns:p14="http://schemas.microsoft.com/office/powerpoint/2010/main" val="17528280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9431866" cy="6146800"/>
          </a:xfrm>
        </p:spPr>
        <p:txBody>
          <a:bodyPr>
            <a:noAutofit/>
          </a:bodyPr>
          <a:lstStyle/>
          <a:p>
            <a:r>
              <a:rPr lang="ru-RU" sz="2800" b="1" dirty="0">
                <a:solidFill>
                  <a:schemeClr val="tx1"/>
                </a:solidFill>
              </a:rPr>
              <a:t>Игра </a:t>
            </a:r>
            <a:r>
              <a:rPr lang="ru-RU" sz="2800" b="1" dirty="0" smtClean="0">
                <a:solidFill>
                  <a:schemeClr val="tx1"/>
                </a:solidFill>
              </a:rPr>
              <a:t>№4 </a:t>
            </a:r>
            <a:r>
              <a:rPr lang="ru-RU" sz="2800" b="1" dirty="0">
                <a:solidFill>
                  <a:schemeClr val="tx1"/>
                </a:solidFill>
              </a:rPr>
              <a:t>«Я и животное</a:t>
            </a:r>
            <a:r>
              <a:rPr lang="ru-RU" sz="2800" b="1" dirty="0" smtClean="0">
                <a:solidFill>
                  <a:schemeClr val="tx1"/>
                </a:solidFill>
              </a:rPr>
              <a:t>»</a:t>
            </a:r>
            <a:br>
              <a:rPr lang="ru-RU" sz="2800" b="1" dirty="0" smtClean="0">
                <a:solidFill>
                  <a:schemeClr val="tx1"/>
                </a:solidFill>
              </a:rPr>
            </a:br>
            <a:r>
              <a:rPr lang="ru-RU" sz="2800" b="1" dirty="0">
                <a:solidFill>
                  <a:schemeClr val="tx1"/>
                </a:solidFill>
              </a:rPr>
              <a:t/>
            </a:r>
            <a:br>
              <a:rPr lang="ru-RU" sz="2800" b="1" dirty="0">
                <a:solidFill>
                  <a:schemeClr val="tx1"/>
                </a:solidFill>
              </a:rPr>
            </a:br>
            <a:r>
              <a:rPr lang="ru-RU" sz="2800" b="1" dirty="0">
                <a:solidFill>
                  <a:schemeClr val="tx1"/>
                </a:solidFill>
              </a:rPr>
              <a:t>Цель: развивать воображение, выразительность движений и речи, научиться выражать свои чувства</a:t>
            </a:r>
            <a:r>
              <a:rPr lang="ru-RU" sz="2800" b="1" dirty="0" smtClean="0">
                <a:solidFill>
                  <a:schemeClr val="tx1"/>
                </a:solidFill>
              </a:rPr>
              <a:t>.</a:t>
            </a:r>
            <a:br>
              <a:rPr lang="ru-RU" sz="2800" b="1" dirty="0" smtClean="0">
                <a:solidFill>
                  <a:schemeClr val="tx1"/>
                </a:solidFill>
              </a:rPr>
            </a:br>
            <a:r>
              <a:rPr lang="ru-RU" sz="2800" b="1" dirty="0">
                <a:solidFill>
                  <a:schemeClr val="tx1"/>
                </a:solidFill>
              </a:rPr>
              <a:t/>
            </a:r>
            <a:br>
              <a:rPr lang="ru-RU" sz="2800" b="1" dirty="0">
                <a:solidFill>
                  <a:schemeClr val="tx1"/>
                </a:solidFill>
              </a:rPr>
            </a:br>
            <a:r>
              <a:rPr lang="ru-RU" sz="2800" dirty="0">
                <a:solidFill>
                  <a:schemeClr val="tx1"/>
                </a:solidFill>
              </a:rPr>
              <a:t>Дети представляют, что рядом с ними названное воспитателем </a:t>
            </a:r>
            <a:r>
              <a:rPr lang="ru-RU" sz="2800" dirty="0" smtClean="0">
                <a:solidFill>
                  <a:schemeClr val="tx1"/>
                </a:solidFill>
              </a:rPr>
              <a:t>животное</a:t>
            </a:r>
            <a:r>
              <a:rPr lang="ru-RU" sz="2800" dirty="0">
                <a:solidFill>
                  <a:schemeClr val="tx1"/>
                </a:solidFill>
              </a:rPr>
              <a:t>, и эмоционально реагируют на него. Это могут быть кошка, собака, змея, медведь, еж, мышь и т.д.</a:t>
            </a:r>
          </a:p>
        </p:txBody>
      </p:sp>
    </p:spTree>
    <p:extLst>
      <p:ext uri="{BB962C8B-B14F-4D97-AF65-F5344CB8AC3E}">
        <p14:creationId xmlns:p14="http://schemas.microsoft.com/office/powerpoint/2010/main" val="38204826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5804647"/>
          </a:xfrm>
        </p:spPr>
        <p:txBody>
          <a:bodyPr>
            <a:normAutofit/>
          </a:bodyPr>
          <a:lstStyle/>
          <a:p>
            <a:r>
              <a:rPr lang="ru-RU" sz="4800" b="1" dirty="0" smtClean="0">
                <a:solidFill>
                  <a:schemeClr val="tx1"/>
                </a:solidFill>
              </a:rPr>
              <a:t/>
            </a:r>
            <a:br>
              <a:rPr lang="ru-RU" sz="4800" b="1" dirty="0" smtClean="0">
                <a:solidFill>
                  <a:schemeClr val="tx1"/>
                </a:solidFill>
              </a:rPr>
            </a:br>
            <a:r>
              <a:rPr lang="ru-RU" sz="4800" b="1" dirty="0" smtClean="0">
                <a:solidFill>
                  <a:schemeClr val="tx1"/>
                </a:solidFill>
              </a:rPr>
              <a:t>Третье </a:t>
            </a:r>
            <a:r>
              <a:rPr lang="ru-RU" sz="4800" b="1" dirty="0">
                <a:solidFill>
                  <a:schemeClr val="tx1"/>
                </a:solidFill>
              </a:rPr>
              <a:t>направление </a:t>
            </a:r>
            <a:r>
              <a:rPr lang="ru-RU" sz="4800" dirty="0" smtClean="0">
                <a:solidFill>
                  <a:schemeClr val="tx1"/>
                </a:solidFill>
              </a:rPr>
              <a:t>– </a:t>
            </a:r>
            <a:br>
              <a:rPr lang="ru-RU" sz="4800" dirty="0" smtClean="0">
                <a:solidFill>
                  <a:schemeClr val="tx1"/>
                </a:solidFill>
              </a:rPr>
            </a:br>
            <a:r>
              <a:rPr lang="ru-RU" sz="4800" dirty="0">
                <a:solidFill>
                  <a:schemeClr val="tx1"/>
                </a:solidFill>
              </a:rPr>
              <a:t/>
            </a:r>
            <a:br>
              <a:rPr lang="ru-RU" sz="4800" dirty="0">
                <a:solidFill>
                  <a:schemeClr val="tx1"/>
                </a:solidFill>
              </a:rPr>
            </a:br>
            <a:r>
              <a:rPr lang="ru-RU" sz="4800" dirty="0" smtClean="0">
                <a:solidFill>
                  <a:schemeClr val="tx1"/>
                </a:solidFill>
              </a:rPr>
              <a:t>формирование </a:t>
            </a:r>
            <a:r>
              <a:rPr lang="ru-RU" sz="4800" dirty="0">
                <a:solidFill>
                  <a:schemeClr val="tx1"/>
                </a:solidFill>
              </a:rPr>
              <a:t>способности регулировать собственные </a:t>
            </a:r>
            <a:r>
              <a:rPr lang="ru-RU" sz="4800" dirty="0" smtClean="0">
                <a:solidFill>
                  <a:schemeClr val="tx1"/>
                </a:solidFill>
              </a:rPr>
              <a:t>эмоциональные </a:t>
            </a:r>
            <a:r>
              <a:rPr lang="ru-RU" sz="4800" dirty="0">
                <a:solidFill>
                  <a:schemeClr val="tx1"/>
                </a:solidFill>
              </a:rPr>
              <a:t>проявления.</a:t>
            </a:r>
          </a:p>
        </p:txBody>
      </p:sp>
    </p:spTree>
    <p:extLst>
      <p:ext uri="{BB962C8B-B14F-4D97-AF65-F5344CB8AC3E}">
        <p14:creationId xmlns:p14="http://schemas.microsoft.com/office/powerpoint/2010/main" val="33016175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 y="177801"/>
            <a:ext cx="9575800" cy="6565900"/>
          </a:xfrm>
        </p:spPr>
        <p:txBody>
          <a:bodyPr>
            <a:noAutofit/>
          </a:bodyPr>
          <a:lstStyle/>
          <a:p>
            <a:r>
              <a:rPr lang="ru-RU" sz="1100" b="1" dirty="0" smtClean="0">
                <a:solidFill>
                  <a:schemeClr val="tx1"/>
                </a:solidFill>
              </a:rPr>
              <a:t/>
            </a:r>
            <a:br>
              <a:rPr lang="ru-RU" sz="1100" b="1" dirty="0" smtClean="0">
                <a:solidFill>
                  <a:schemeClr val="tx1"/>
                </a:solidFill>
              </a:rPr>
            </a:br>
            <a:r>
              <a:rPr lang="ru-RU" sz="1400" b="1" dirty="0">
                <a:solidFill>
                  <a:schemeClr val="tx1"/>
                </a:solidFill>
              </a:rPr>
              <a:t>Упражнение </a:t>
            </a:r>
            <a:r>
              <a:rPr lang="ru-RU" sz="1400" b="1" dirty="0" smtClean="0">
                <a:solidFill>
                  <a:schemeClr val="tx1"/>
                </a:solidFill>
              </a:rPr>
              <a:t> </a:t>
            </a:r>
            <a:r>
              <a:rPr lang="ru-RU" sz="1400" b="1" dirty="0">
                <a:solidFill>
                  <a:schemeClr val="tx1"/>
                </a:solidFill>
              </a:rPr>
              <a:t>«Очищение от тревог»</a:t>
            </a:r>
            <a:br>
              <a:rPr lang="ru-RU" sz="1400" b="1" dirty="0">
                <a:solidFill>
                  <a:schemeClr val="tx1"/>
                </a:solidFill>
              </a:rPr>
            </a:br>
            <a:r>
              <a:rPr lang="ru-RU" sz="1400" dirty="0">
                <a:solidFill>
                  <a:schemeClr val="tx1"/>
                </a:solidFill>
              </a:rPr>
              <a:t>Милый друг, согласись, что иногда ты очень устаешь и тебе хочется отдохнуть. (Пауза) Ляг удобно, закрой глаза и постарайся себе представить необычное путешествие. Давай собирать мешок. Положим в него все, что тебе мешает: все обиды, ссоры, грусть, неудачи… Завяжем его и отправимся в путь. (Пауза.) Мы вышли из дома, где ты живешь на широкую дорогу… Путь наш далек, дорога тяжела, мешок давит на плечи, устали и стали тяжелыми руки, ноги. Как хочется отдохнуть! Давай так и сделаем. Снимем мешок, ляжем на землю. Глубоко вдохнем: вдох (задержать на три секунды) – выдох (подождать три секунды) – повторить три раза. Чувствуешь, как пахнет земля? Свежий запах трав, аромат цветов наполняет дыхание. Земля забирает всю твою усталость, тревоги, обиды, наполняет тело силой, свежестью (пауза). Ты встаешь, надо идти дальше. Подними мешок, почувствуй, правда ведь он стал легче?.. ты идешь по полю среди цветов, стрекочут кузнечики, жужжат пчелы, радостно поют птицы. (Пауза.) Впереди прозрачный ручеек. Вода в нем целебная, вкусная. Ты наклоняешься к нему, опускаешь ладошки в воду и пьешь с удовольствием чистую и прохладную водичку. Чувствуешь, как она прохладно растекается по всему телу. Внутри приятно и свежо, ты ощущаешь легкость и свободу во всем теле… Войди в воду. Она приятно ласкает ноги, ты прыгаешь с камушка на камушек, тебе легко, мешок не мешает, он становится легче и легче. (Пауза) </a:t>
            </a:r>
            <a:br>
              <a:rPr lang="ru-RU" sz="1400" dirty="0">
                <a:solidFill>
                  <a:schemeClr val="tx1"/>
                </a:solidFill>
              </a:rPr>
            </a:br>
            <a:r>
              <a:rPr lang="ru-RU" sz="1400" dirty="0">
                <a:solidFill>
                  <a:schemeClr val="tx1"/>
                </a:solidFill>
              </a:rPr>
              <a:t>Ты легко перебрался на другой берег, никакие препятствия тебе не страшны! (Пауза)</a:t>
            </a:r>
            <a:br>
              <a:rPr lang="ru-RU" sz="1400" dirty="0">
                <a:solidFill>
                  <a:schemeClr val="tx1"/>
                </a:solidFill>
              </a:rPr>
            </a:br>
            <a:r>
              <a:rPr lang="ru-RU" sz="1400" dirty="0">
                <a:solidFill>
                  <a:schemeClr val="tx1"/>
                </a:solidFill>
              </a:rPr>
              <a:t>На гладкой зеленой травке стоит чудесный белый домик. Дверь открыта и приветливо приглашает тебя войти. Ты входишь в домик. Перед тобой печка, можно посушиться. Ты садишься рядом с ней и рассматриваешь яркие язычки пламени. Они весело танцуют, подпрыгивая; подмигивают угольки. Приятное тепло ласкает все твое тело. (Пауза) Становится уютно и спокойно. Добрый огонь забирает все твои печали, усталость, грусть… Твой мешок опустел. (Пауза.) Ты выходишь из дома. Довольный и успокоенный, ты с радостью вдыхаешь свежий воздух. Легкий ветерок ласкает волосы, шею, все тело. Тело будто растворяется в воздухе, становится легким, невесомым. Тебе хорошо. Ветерок заполняет мешок радостью, добром, любовью…</a:t>
            </a:r>
            <a:br>
              <a:rPr lang="ru-RU" sz="1400" dirty="0">
                <a:solidFill>
                  <a:schemeClr val="tx1"/>
                </a:solidFill>
              </a:rPr>
            </a:br>
            <a:r>
              <a:rPr lang="ru-RU" sz="1400" dirty="0">
                <a:solidFill>
                  <a:schemeClr val="tx1"/>
                </a:solidFill>
              </a:rPr>
              <a:t>Все это богатство ты отнесешь домой и поделишься со своими друзьями, знакомыми, родными. (Пауза не менее 30 секунд.) Теперь ты можешь открыть глаза и улыбнуться – ты дома и мы все тебя очень любим…</a:t>
            </a:r>
            <a:br>
              <a:rPr lang="ru-RU" sz="1400" dirty="0">
                <a:solidFill>
                  <a:schemeClr val="tx1"/>
                </a:solidFill>
              </a:rPr>
            </a:br>
            <a:r>
              <a:rPr lang="en-US" sz="1400" dirty="0">
                <a:solidFill>
                  <a:schemeClr val="tx1"/>
                </a:solidFill>
              </a:rPr>
              <a:t> </a:t>
            </a:r>
            <a:r>
              <a:rPr lang="ru-RU" sz="1400" dirty="0">
                <a:solidFill>
                  <a:schemeClr val="tx1"/>
                </a:solidFill>
              </a:rPr>
              <a:t/>
            </a:r>
            <a:br>
              <a:rPr lang="ru-RU" sz="1400" dirty="0">
                <a:solidFill>
                  <a:schemeClr val="tx1"/>
                </a:solidFill>
              </a:rPr>
            </a:br>
            <a:endParaRPr lang="ru-RU" sz="1400" dirty="0">
              <a:solidFill>
                <a:schemeClr val="tx1"/>
              </a:solidFill>
            </a:endParaRPr>
          </a:p>
        </p:txBody>
      </p:sp>
    </p:spTree>
    <p:extLst>
      <p:ext uri="{BB962C8B-B14F-4D97-AF65-F5344CB8AC3E}">
        <p14:creationId xmlns:p14="http://schemas.microsoft.com/office/powerpoint/2010/main" val="26017207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 y="177801"/>
            <a:ext cx="9575800" cy="6565900"/>
          </a:xfrm>
        </p:spPr>
        <p:txBody>
          <a:bodyPr>
            <a:noAutofit/>
          </a:bodyPr>
          <a:lstStyle/>
          <a:p>
            <a:r>
              <a:rPr lang="ru-RU" sz="2800" b="1" dirty="0" smtClean="0">
                <a:solidFill>
                  <a:schemeClr val="tx1"/>
                </a:solidFill>
              </a:rPr>
              <a:t/>
            </a:r>
            <a:br>
              <a:rPr lang="ru-RU" sz="2800" b="1" dirty="0" smtClean="0">
                <a:solidFill>
                  <a:schemeClr val="tx1"/>
                </a:solidFill>
              </a:rPr>
            </a:br>
            <a:r>
              <a:rPr lang="ru-RU" sz="2800" b="1" i="1" dirty="0">
                <a:solidFill>
                  <a:schemeClr val="tx1"/>
                </a:solidFill>
              </a:rPr>
              <a:t>«</a:t>
            </a:r>
            <a:r>
              <a:rPr lang="ru-RU" sz="2800" b="1" i="1" dirty="0" err="1">
                <a:solidFill>
                  <a:schemeClr val="tx1"/>
                </a:solidFill>
              </a:rPr>
              <a:t>Беби</a:t>
            </a:r>
            <a:r>
              <a:rPr lang="ru-RU" sz="2800" b="1" i="1" dirty="0">
                <a:solidFill>
                  <a:schemeClr val="tx1"/>
                </a:solidFill>
              </a:rPr>
              <a:t> – йога».</a:t>
            </a:r>
            <a:r>
              <a:rPr lang="ru-RU" sz="2800" dirty="0">
                <a:solidFill>
                  <a:schemeClr val="tx1"/>
                </a:solidFill>
              </a:rPr>
              <a:t> Дети с удовольствием выполняют упражнения, испытывают умиротворенность, внутреннюю свободу, открытость в восприятии окружающего мира.</a:t>
            </a:r>
            <a:br>
              <a:rPr lang="ru-RU" sz="2800" dirty="0">
                <a:solidFill>
                  <a:schemeClr val="tx1"/>
                </a:solidFill>
              </a:rPr>
            </a:br>
            <a:r>
              <a:rPr lang="ru-RU" sz="2800" dirty="0">
                <a:solidFill>
                  <a:schemeClr val="tx1"/>
                </a:solidFill>
              </a:rPr>
              <a:t>Комплекс «</a:t>
            </a:r>
            <a:r>
              <a:rPr lang="ru-RU" sz="2800" dirty="0" err="1">
                <a:solidFill>
                  <a:schemeClr val="tx1"/>
                </a:solidFill>
              </a:rPr>
              <a:t>Беби</a:t>
            </a:r>
            <a:r>
              <a:rPr lang="ru-RU" sz="2800" dirty="0">
                <a:solidFill>
                  <a:schemeClr val="tx1"/>
                </a:solidFill>
              </a:rPr>
              <a:t> – йоги» (разработка Н.Л. Кряжевой) апробирован во многих детских садах, он несет детям здоровье и душевное равновесие. Выполнять упражнения надо на коврике под спокойную музыку.</a:t>
            </a:r>
            <a:br>
              <a:rPr lang="ru-RU" sz="2800" dirty="0">
                <a:solidFill>
                  <a:schemeClr val="tx1"/>
                </a:solidFill>
              </a:rPr>
            </a:br>
            <a:r>
              <a:rPr lang="ru-RU" sz="2800" dirty="0">
                <a:solidFill>
                  <a:schemeClr val="tx1"/>
                </a:solidFill>
              </a:rPr>
              <a:t>Комплекс «</a:t>
            </a:r>
            <a:r>
              <a:rPr lang="ru-RU" sz="2800" dirty="0" err="1">
                <a:solidFill>
                  <a:schemeClr val="tx1"/>
                </a:solidFill>
              </a:rPr>
              <a:t>Беби</a:t>
            </a:r>
            <a:r>
              <a:rPr lang="ru-RU" sz="2800" dirty="0">
                <a:solidFill>
                  <a:schemeClr val="tx1"/>
                </a:solidFill>
              </a:rPr>
              <a:t> – йога» развивает в детях умение управлять своим телом, дыханием, освобождаться от стрессов и </a:t>
            </a:r>
            <a:r>
              <a:rPr lang="ru-RU" sz="2800" dirty="0" smtClean="0">
                <a:solidFill>
                  <a:schemeClr val="tx1"/>
                </a:solidFill>
              </a:rPr>
              <a:t>перенапряжения.</a:t>
            </a:r>
            <a:endParaRPr lang="ru-RU" sz="2800" dirty="0">
              <a:solidFill>
                <a:schemeClr val="tx1"/>
              </a:solidFill>
            </a:endParaRPr>
          </a:p>
        </p:txBody>
      </p:sp>
    </p:spTree>
    <p:extLst>
      <p:ext uri="{BB962C8B-B14F-4D97-AF65-F5344CB8AC3E}">
        <p14:creationId xmlns:p14="http://schemas.microsoft.com/office/powerpoint/2010/main" val="3520475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 y="177801"/>
            <a:ext cx="9575800" cy="6565900"/>
          </a:xfrm>
        </p:spPr>
        <p:txBody>
          <a:bodyPr>
            <a:noAutofit/>
          </a:bodyPr>
          <a:lstStyle/>
          <a:p>
            <a:r>
              <a:rPr lang="ru-RU" sz="2400" b="1" dirty="0" smtClean="0">
                <a:solidFill>
                  <a:schemeClr val="tx1"/>
                </a:solidFill>
              </a:rPr>
              <a:t/>
            </a:r>
            <a:br>
              <a:rPr lang="ru-RU" sz="2400" b="1" dirty="0" smtClean="0">
                <a:solidFill>
                  <a:schemeClr val="tx1"/>
                </a:solidFill>
              </a:rPr>
            </a:br>
            <a:r>
              <a:rPr lang="ru-RU" sz="2000" dirty="0">
                <a:solidFill>
                  <a:schemeClr val="tx1"/>
                </a:solidFill>
              </a:rPr>
              <a:t>Трудности во взаимоотношениях с другими людьми, трудности в проявлении и регулировании эмоций у детей с нарушениями речи возникают нередко, но родителям стоит обращать внимание на стойкие проявления замкнутости, конфликтности, обидчивости и эмоциональной неустойчивости у ребенка в общении. Почаще спрашивайте ребенка, с кем он дружит, в какие игры играет со сверстниками, кто ему нравится, с кем он не хочет дружить и почему. Обычно дети могут договориться между собой, но иногда родителям стоит помочь ребенку, испытывающему трудности в общении установить контакты с другими детьми.</a:t>
            </a:r>
            <a:br>
              <a:rPr lang="ru-RU" sz="2000" dirty="0">
                <a:solidFill>
                  <a:schemeClr val="tx1"/>
                </a:solidFill>
              </a:rPr>
            </a:br>
            <a:r>
              <a:rPr lang="ru-RU" sz="2000" dirty="0">
                <a:solidFill>
                  <a:schemeClr val="tx1"/>
                </a:solidFill>
              </a:rPr>
              <a:t>Задача родителей – ввести ребенка в сложный мир человеческих отношений и чувств, показать, как можно преодолевать трудности в общении. Ребенок должен чувствовать, что он не одинок в своем одиночестве, и что общаться – это здорово!</a:t>
            </a:r>
            <a:br>
              <a:rPr lang="ru-RU" sz="2000" dirty="0">
                <a:solidFill>
                  <a:schemeClr val="tx1"/>
                </a:solidFill>
              </a:rPr>
            </a:br>
            <a:r>
              <a:rPr lang="ru-RU" sz="2000" dirty="0" smtClean="0">
                <a:solidFill>
                  <a:schemeClr val="tx1"/>
                </a:solidFill>
              </a:rPr>
              <a:t>Надеюсь, </a:t>
            </a:r>
            <a:r>
              <a:rPr lang="ru-RU" sz="2000" dirty="0">
                <a:solidFill>
                  <a:schemeClr val="tx1"/>
                </a:solidFill>
              </a:rPr>
              <a:t>что предложенные выше игры и упражнения помогут детям с нарушением речи преодолеть барьеры , препятствующие их полноценному общению с окружающими людьми, а также забыть о существующих у них речевых дефектах и сделать эмоциональный мир ребенка ярким и насыщенным, чтобы он всегда мог сказать: «Пусть всегда буду Я!»</a:t>
            </a:r>
            <a:endParaRPr lang="ru-RU" sz="2000" dirty="0">
              <a:solidFill>
                <a:schemeClr val="tx1"/>
              </a:solidFill>
            </a:endParaRPr>
          </a:p>
        </p:txBody>
      </p:sp>
    </p:spTree>
    <p:extLst>
      <p:ext uri="{BB962C8B-B14F-4D97-AF65-F5344CB8AC3E}">
        <p14:creationId xmlns:p14="http://schemas.microsoft.com/office/powerpoint/2010/main" val="1546199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7541" y="121025"/>
            <a:ext cx="9412941" cy="6575610"/>
          </a:xfrm>
        </p:spPr>
        <p:txBody>
          <a:bodyPr>
            <a:normAutofit fontScale="90000"/>
          </a:bodyPr>
          <a:lstStyle/>
          <a:p>
            <a:r>
              <a:rPr lang="ru-RU" sz="2700" dirty="0">
                <a:solidFill>
                  <a:srgbClr val="FF0000"/>
                </a:solidFill>
              </a:rPr>
              <a:t>Это доказывает, что именно в старшем дошкольном возрасте дети более всего подвержены влиянию неблагоприятных эмоциональных факторов</a:t>
            </a:r>
            <a:r>
              <a:rPr lang="ru-RU" sz="2700" dirty="0">
                <a:solidFill>
                  <a:schemeClr val="tx1"/>
                </a:solidFill>
              </a:rPr>
              <a:t>, т.е. в этот период времени возможно возникновение различных страхов и фобий.</a:t>
            </a:r>
            <a:br>
              <a:rPr lang="ru-RU" sz="2700" dirty="0">
                <a:solidFill>
                  <a:schemeClr val="tx1"/>
                </a:solidFill>
              </a:rPr>
            </a:br>
            <a:r>
              <a:rPr lang="ru-RU" sz="2700" dirty="0">
                <a:solidFill>
                  <a:srgbClr val="FF0000"/>
                </a:solidFill>
              </a:rPr>
              <a:t>Эмоциональное неблагополучие ребенка, вызвано главным образом неудовлетворенностью общением с взрослыми, прежде всего с родителями. </a:t>
            </a:r>
            <a:r>
              <a:rPr lang="ru-RU" sz="2700" dirty="0">
                <a:solidFill>
                  <a:schemeClr val="tx1"/>
                </a:solidFill>
              </a:rPr>
              <a:t>Недостаток тепла, ласки, разлад между членами семьи, отсутствие тесных эмоциональных контактов с родителями приводит к формированию у ребенка </a:t>
            </a:r>
            <a:r>
              <a:rPr lang="ru-RU" sz="2700" dirty="0" smtClean="0">
                <a:solidFill>
                  <a:schemeClr val="tx1"/>
                </a:solidFill>
              </a:rPr>
              <a:t>тревожно-пессимистических </a:t>
            </a:r>
            <a:r>
              <a:rPr lang="ru-RU" sz="2700" dirty="0">
                <a:solidFill>
                  <a:schemeClr val="tx1"/>
                </a:solidFill>
              </a:rPr>
              <a:t>личностных ожиданий. Их характеризует </a:t>
            </a:r>
            <a:r>
              <a:rPr lang="ru-RU" sz="2700" dirty="0" smtClean="0">
                <a:solidFill>
                  <a:schemeClr val="tx1"/>
                </a:solidFill>
              </a:rPr>
              <a:t>неуверенность </a:t>
            </a:r>
            <a:r>
              <a:rPr lang="ru-RU" sz="2700" dirty="0">
                <a:solidFill>
                  <a:schemeClr val="tx1"/>
                </a:solidFill>
              </a:rPr>
              <a:t>малыша, чувство незащищенности, иногда страх в связи с </a:t>
            </a:r>
            <a:r>
              <a:rPr lang="ru-RU" sz="2700" dirty="0" smtClean="0">
                <a:solidFill>
                  <a:schemeClr val="tx1"/>
                </a:solidFill>
              </a:rPr>
              <a:t>прогнозируемым </a:t>
            </a:r>
            <a:r>
              <a:rPr lang="ru-RU" sz="2700" dirty="0">
                <a:solidFill>
                  <a:schemeClr val="tx1"/>
                </a:solidFill>
              </a:rPr>
              <a:t>отрицательным отношением взрослого. </a:t>
            </a:r>
            <a:r>
              <a:rPr lang="ru-RU" sz="2700" b="1" dirty="0">
                <a:solidFill>
                  <a:schemeClr val="tx1"/>
                </a:solidFill>
              </a:rPr>
              <a:t>(Л.С. Выготский, </a:t>
            </a:r>
            <a:br>
              <a:rPr lang="ru-RU" sz="2700" b="1" dirty="0">
                <a:solidFill>
                  <a:schemeClr val="tx1"/>
                </a:solidFill>
              </a:rPr>
            </a:br>
            <a:r>
              <a:rPr lang="ru-RU" sz="2700" b="1" dirty="0">
                <a:solidFill>
                  <a:schemeClr val="tx1"/>
                </a:solidFill>
              </a:rPr>
              <a:t>А.В. Запорожец, С.Л. Рубинштейн, А.Д. Кошелева, С.Ю. Мещерякова, А. </a:t>
            </a:r>
            <a:r>
              <a:rPr lang="ru-RU" sz="2700" b="1" dirty="0" err="1">
                <a:solidFill>
                  <a:schemeClr val="tx1"/>
                </a:solidFill>
              </a:rPr>
              <a:t>Ро</a:t>
            </a:r>
            <a:r>
              <a:rPr lang="ru-RU" sz="2700" b="1" dirty="0">
                <a:solidFill>
                  <a:schemeClr val="tx1"/>
                </a:solidFill>
              </a:rPr>
              <a:t>-як, Я.З. </a:t>
            </a:r>
            <a:r>
              <a:rPr lang="ru-RU" sz="2700" b="1" dirty="0" err="1">
                <a:solidFill>
                  <a:schemeClr val="tx1"/>
                </a:solidFill>
              </a:rPr>
              <a:t>Неверович</a:t>
            </a:r>
            <a:r>
              <a:rPr lang="ru-RU" sz="2700" b="1" dirty="0">
                <a:solidFill>
                  <a:schemeClr val="tx1"/>
                </a:solidFill>
              </a:rPr>
              <a:t>, Н.Л. </a:t>
            </a:r>
            <a:r>
              <a:rPr lang="ru-RU" sz="2700" b="1" dirty="0" err="1">
                <a:solidFill>
                  <a:schemeClr val="tx1"/>
                </a:solidFill>
              </a:rPr>
              <a:t>Кряжева</a:t>
            </a:r>
            <a:r>
              <a:rPr lang="ru-RU" sz="2700" b="1" dirty="0">
                <a:solidFill>
                  <a:schemeClr val="tx1"/>
                </a:solidFill>
              </a:rPr>
              <a:t>, Е. Волосова, Е. </a:t>
            </a:r>
            <a:r>
              <a:rPr lang="ru-RU" sz="2700" b="1" dirty="0" err="1">
                <a:solidFill>
                  <a:schemeClr val="tx1"/>
                </a:solidFill>
              </a:rPr>
              <a:t>Гаспарова</a:t>
            </a:r>
            <a:r>
              <a:rPr lang="ru-RU" sz="2700" b="1" dirty="0">
                <a:solidFill>
                  <a:schemeClr val="tx1"/>
                </a:solidFill>
              </a:rPr>
              <a:t>, В. Миронов, Л.П. Стрелкова, Л.А. Абрамян, В.М. Минаева, Ю.Б. </a:t>
            </a:r>
            <a:r>
              <a:rPr lang="ru-RU" sz="2700" b="1" dirty="0" err="1">
                <a:solidFill>
                  <a:schemeClr val="tx1"/>
                </a:solidFill>
              </a:rPr>
              <a:t>Гиппенрейтер</a:t>
            </a:r>
            <a:r>
              <a:rPr lang="ru-RU" sz="2700" b="1" dirty="0">
                <a:solidFill>
                  <a:schemeClr val="tx1"/>
                </a:solidFill>
              </a:rPr>
              <a:t>, </a:t>
            </a:r>
            <a:br>
              <a:rPr lang="ru-RU" sz="2700" b="1" dirty="0">
                <a:solidFill>
                  <a:schemeClr val="tx1"/>
                </a:solidFill>
              </a:rPr>
            </a:br>
            <a:r>
              <a:rPr lang="ru-RU" sz="2700" b="1" dirty="0">
                <a:solidFill>
                  <a:schemeClr val="tx1"/>
                </a:solidFill>
              </a:rPr>
              <a:t>М.И. Чистякова).</a:t>
            </a:r>
            <a:r>
              <a:rPr lang="ru-RU" b="1" dirty="0"/>
              <a:t/>
            </a:r>
            <a:br>
              <a:rPr lang="ru-RU" b="1" dirty="0"/>
            </a:br>
            <a:endParaRPr lang="ru-RU" b="1" dirty="0"/>
          </a:p>
        </p:txBody>
      </p:sp>
    </p:spTree>
    <p:extLst>
      <p:ext uri="{BB962C8B-B14F-4D97-AF65-F5344CB8AC3E}">
        <p14:creationId xmlns:p14="http://schemas.microsoft.com/office/powerpoint/2010/main" val="3837384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Заключение</a:t>
            </a:r>
            <a:endParaRPr lang="ru-RU" dirty="0">
              <a:solidFill>
                <a:schemeClr val="tx1"/>
              </a:solidFill>
            </a:endParaRPr>
          </a:p>
        </p:txBody>
      </p:sp>
      <p:sp>
        <p:nvSpPr>
          <p:cNvPr id="3" name="Объект 2"/>
          <p:cNvSpPr>
            <a:spLocks noGrp="1"/>
          </p:cNvSpPr>
          <p:nvPr>
            <p:ph idx="1"/>
          </p:nvPr>
        </p:nvSpPr>
        <p:spPr>
          <a:xfrm>
            <a:off x="322729" y="1465729"/>
            <a:ext cx="9614647" cy="5257800"/>
          </a:xfrm>
        </p:spPr>
        <p:txBody>
          <a:bodyPr/>
          <a:lstStyle/>
          <a:p>
            <a:r>
              <a:rPr lang="ru-RU" sz="2400" dirty="0"/>
              <a:t>Проведенные </a:t>
            </a:r>
            <a:r>
              <a:rPr lang="ru-RU" sz="2400" dirty="0" smtClean="0"/>
              <a:t>исследования </a:t>
            </a:r>
            <a:r>
              <a:rPr lang="ru-RU" sz="2400" dirty="0"/>
              <a:t>показали, что </a:t>
            </a:r>
            <a:r>
              <a:rPr lang="ru-RU" sz="2400" dirty="0" smtClean="0"/>
              <a:t>эмоциональные </a:t>
            </a:r>
            <a:r>
              <a:rPr lang="ru-RU" sz="2400" dirty="0"/>
              <a:t>проявления дошкольников с нарушениями речи в значительной мере отличаются от их нормально развивающихся сверстников. Главной </a:t>
            </a:r>
            <a:r>
              <a:rPr lang="ru-RU" sz="2400" dirty="0" smtClean="0"/>
              <a:t>причиной </a:t>
            </a:r>
            <a:r>
              <a:rPr lang="ru-RU" sz="2400" dirty="0"/>
              <a:t>этого является нарушение как ее коммуникативной, так и регулирующей функции.</a:t>
            </a:r>
          </a:p>
          <a:p>
            <a:r>
              <a:rPr lang="ru-RU" sz="2400" dirty="0"/>
              <a:t>Недоразвитие коммуникативной функции речи, зачастую,  </a:t>
            </a:r>
            <a:r>
              <a:rPr lang="ru-RU" sz="2400" dirty="0" smtClean="0"/>
              <a:t>обусловлено </a:t>
            </a:r>
            <a:r>
              <a:rPr lang="ru-RU" sz="2400" dirty="0"/>
              <a:t>дефицитом общения со взрослыми и сверстниками, возникающим </a:t>
            </a:r>
            <a:r>
              <a:rPr lang="ru-RU" sz="2400" dirty="0" smtClean="0"/>
              <a:t>вследствие </a:t>
            </a:r>
            <a:r>
              <a:rPr lang="ru-RU" sz="2400" dirty="0"/>
              <a:t>неадекватного отношения к речевым нарушениям с их стороны.</a:t>
            </a:r>
          </a:p>
          <a:p>
            <a:r>
              <a:rPr lang="ru-RU" sz="2400" dirty="0"/>
              <a:t>Особые трудности испытывают дошкольники с нарушением речи в тех видах деятельности, которые требуют вербального оформления.</a:t>
            </a:r>
          </a:p>
          <a:p>
            <a:endParaRPr lang="ru-RU" dirty="0"/>
          </a:p>
        </p:txBody>
      </p:sp>
    </p:spTree>
    <p:extLst>
      <p:ext uri="{BB962C8B-B14F-4D97-AF65-F5344CB8AC3E}">
        <p14:creationId xmlns:p14="http://schemas.microsoft.com/office/powerpoint/2010/main" val="2638295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6859" y="174813"/>
            <a:ext cx="9412941" cy="6360458"/>
          </a:xfrm>
        </p:spPr>
        <p:txBody>
          <a:bodyPr>
            <a:noAutofit/>
          </a:bodyPr>
          <a:lstStyle/>
          <a:p>
            <a:r>
              <a:rPr lang="ru-RU" sz="3200" dirty="0" smtClean="0">
                <a:solidFill>
                  <a:schemeClr val="tx1"/>
                </a:solidFill>
              </a:rPr>
              <a:t>Выбранная </a:t>
            </a:r>
            <a:r>
              <a:rPr lang="ru-RU" sz="3200" dirty="0">
                <a:solidFill>
                  <a:schemeClr val="tx1"/>
                </a:solidFill>
              </a:rPr>
              <a:t>стратегия педагогической работы, на </a:t>
            </a:r>
            <a:r>
              <a:rPr lang="ru-RU" sz="3200" dirty="0" smtClean="0">
                <a:solidFill>
                  <a:schemeClr val="tx1"/>
                </a:solidFill>
              </a:rPr>
              <a:t>мой </a:t>
            </a:r>
            <a:r>
              <a:rPr lang="ru-RU" sz="3200" dirty="0">
                <a:solidFill>
                  <a:schemeClr val="tx1"/>
                </a:solidFill>
              </a:rPr>
              <a:t>взгляд, </a:t>
            </a:r>
            <a:r>
              <a:rPr lang="ru-RU" sz="3200" dirty="0" smtClean="0">
                <a:solidFill>
                  <a:schemeClr val="tx1"/>
                </a:solidFill>
              </a:rPr>
              <a:t>способствует </a:t>
            </a:r>
            <a:r>
              <a:rPr lang="ru-RU" sz="3200" dirty="0">
                <a:solidFill>
                  <a:schemeClr val="tx1"/>
                </a:solidFill>
              </a:rPr>
              <a:t>развитию у старших дошкольников с нарушениями речи адекватных эмоциональных проявлений, </a:t>
            </a:r>
            <a:r>
              <a:rPr lang="ru-RU" sz="3200" dirty="0" smtClean="0">
                <a:solidFill>
                  <a:schemeClr val="tx1"/>
                </a:solidFill>
              </a:rPr>
              <a:t>помогает </a:t>
            </a:r>
            <a:r>
              <a:rPr lang="ru-RU" sz="3200" dirty="0">
                <a:solidFill>
                  <a:schemeClr val="tx1"/>
                </a:solidFill>
              </a:rPr>
              <a:t>им успешно регулировать свое </a:t>
            </a:r>
            <a:r>
              <a:rPr lang="ru-RU" sz="3200" dirty="0" smtClean="0">
                <a:solidFill>
                  <a:schemeClr val="tx1"/>
                </a:solidFill>
              </a:rPr>
              <a:t>поведение</a:t>
            </a:r>
            <a:r>
              <a:rPr lang="ru-RU" sz="3200" dirty="0">
                <a:solidFill>
                  <a:schemeClr val="tx1"/>
                </a:solidFill>
              </a:rPr>
              <a:t>, деятельность, строить межличностные отношения с окружающими людьми, что, в свою очередь, </a:t>
            </a:r>
            <a:r>
              <a:rPr lang="ru-RU" sz="3200" dirty="0" smtClean="0">
                <a:solidFill>
                  <a:schemeClr val="tx1"/>
                </a:solidFill>
              </a:rPr>
              <a:t>оказывает </a:t>
            </a:r>
            <a:r>
              <a:rPr lang="ru-RU" sz="3200" dirty="0">
                <a:solidFill>
                  <a:schemeClr val="tx1"/>
                </a:solidFill>
              </a:rPr>
              <a:t>благоприятное влияние на весь ход </a:t>
            </a:r>
            <a:r>
              <a:rPr lang="ru-RU" sz="3200" dirty="0" smtClean="0">
                <a:solidFill>
                  <a:schemeClr val="tx1"/>
                </a:solidFill>
              </a:rPr>
              <a:t>социализации </a:t>
            </a:r>
            <a:r>
              <a:rPr lang="ru-RU" sz="3200" dirty="0">
                <a:solidFill>
                  <a:schemeClr val="tx1"/>
                </a:solidFill>
              </a:rPr>
              <a:t>детей данной категории. При этом залогом успешной адаптации ребенка является как можно более раннее начало коррекционно-развивающей работы. </a:t>
            </a:r>
          </a:p>
        </p:txBody>
      </p:sp>
    </p:spTree>
    <p:extLst>
      <p:ext uri="{BB962C8B-B14F-4D97-AF65-F5344CB8AC3E}">
        <p14:creationId xmlns:p14="http://schemas.microsoft.com/office/powerpoint/2010/main" val="2217332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596668" cy="5952565"/>
          </a:xfrm>
        </p:spPr>
        <p:txBody>
          <a:bodyPr/>
          <a:lstStyle/>
          <a:p>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609599"/>
            <a:ext cx="8596667" cy="5952565"/>
          </a:xfrm>
          <a:prstGeom prst="rect">
            <a:avLst/>
          </a:prstGeom>
        </p:spPr>
      </p:pic>
    </p:spTree>
    <p:extLst>
      <p:ext uri="{BB962C8B-B14F-4D97-AF65-F5344CB8AC3E}">
        <p14:creationId xmlns:p14="http://schemas.microsoft.com/office/powerpoint/2010/main" val="1689753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34471"/>
            <a:ext cx="8596668" cy="6562164"/>
          </a:xfrm>
        </p:spPr>
        <p:txBody>
          <a:bodyPr>
            <a:normAutofit fontScale="90000"/>
          </a:bodyPr>
          <a:lstStyle/>
          <a:p>
            <a:r>
              <a:rPr lang="ru-RU" dirty="0">
                <a:solidFill>
                  <a:schemeClr val="tx1"/>
                </a:solidFill>
              </a:rPr>
              <a:t>Кроме того, отмечено, </a:t>
            </a:r>
            <a:r>
              <a:rPr lang="ru-RU" dirty="0">
                <a:solidFill>
                  <a:srgbClr val="FF0000"/>
                </a:solidFill>
              </a:rPr>
              <a:t>что речевые нарушения создают основу для возникновения отклоняющегося эмоционального развития ребенка </a:t>
            </a:r>
            <a:r>
              <a:rPr lang="ru-RU" dirty="0">
                <a:solidFill>
                  <a:schemeClr val="tx1"/>
                </a:solidFill>
              </a:rPr>
              <a:t/>
            </a:r>
            <a:br>
              <a:rPr lang="ru-RU" dirty="0">
                <a:solidFill>
                  <a:schemeClr val="tx1"/>
                </a:solidFill>
              </a:rPr>
            </a:br>
            <a:r>
              <a:rPr lang="ru-RU" dirty="0">
                <a:solidFill>
                  <a:schemeClr val="tx1"/>
                </a:solidFill>
              </a:rPr>
              <a:t>(В.М. Шкловский, В.И. Селиверстов, Л.А. Зайцева, О.С. Орлова, Л.Е. </a:t>
            </a:r>
            <a:r>
              <a:rPr lang="ru-RU" dirty="0" smtClean="0">
                <a:solidFill>
                  <a:schemeClr val="tx1"/>
                </a:solidFill>
              </a:rPr>
              <a:t>Гончарук</a:t>
            </a:r>
            <a:r>
              <a:rPr lang="ru-RU" dirty="0">
                <a:solidFill>
                  <a:schemeClr val="tx1"/>
                </a:solidFill>
              </a:rPr>
              <a:t>, Г.А. Волкова, Л.М. </a:t>
            </a:r>
            <a:r>
              <a:rPr lang="ru-RU" dirty="0" err="1">
                <a:solidFill>
                  <a:schemeClr val="tx1"/>
                </a:solidFill>
              </a:rPr>
              <a:t>Шипицина</a:t>
            </a:r>
            <a:r>
              <a:rPr lang="ru-RU" dirty="0">
                <a:solidFill>
                  <a:schemeClr val="tx1"/>
                </a:solidFill>
              </a:rPr>
              <a:t>). Эта проблема недостаточно хорошо </a:t>
            </a:r>
            <a:r>
              <a:rPr lang="ru-RU" dirty="0" smtClean="0">
                <a:solidFill>
                  <a:schemeClr val="tx1"/>
                </a:solidFill>
              </a:rPr>
              <a:t>изучена </a:t>
            </a:r>
            <a:r>
              <a:rPr lang="ru-RU" dirty="0">
                <a:solidFill>
                  <a:schemeClr val="tx1"/>
                </a:solidFill>
              </a:rPr>
              <a:t>в области специальной психологии, поэтому ее актуальность </a:t>
            </a:r>
            <a:r>
              <a:rPr lang="ru-RU" dirty="0" smtClean="0">
                <a:solidFill>
                  <a:schemeClr val="tx1"/>
                </a:solidFill>
              </a:rPr>
              <a:t>несомненна</a:t>
            </a:r>
            <a:r>
              <a:rPr lang="ru-RU" dirty="0">
                <a:solidFill>
                  <a:schemeClr val="tx1"/>
                </a:solidFill>
              </a:rPr>
              <a:t>.</a:t>
            </a:r>
            <a:br>
              <a:rPr lang="ru-RU" dirty="0">
                <a:solidFill>
                  <a:schemeClr val="tx1"/>
                </a:solidFill>
              </a:rPr>
            </a:br>
            <a:r>
              <a:rPr lang="ru-RU" dirty="0">
                <a:solidFill>
                  <a:schemeClr val="tx1"/>
                </a:solidFill>
              </a:rPr>
              <a:t>Исходя из этого, </a:t>
            </a:r>
            <a:r>
              <a:rPr lang="ru-RU" dirty="0" smtClean="0">
                <a:solidFill>
                  <a:schemeClr val="tx1"/>
                </a:solidFill>
              </a:rPr>
              <a:t>определяется цель </a:t>
            </a:r>
            <a:r>
              <a:rPr lang="ru-RU" dirty="0">
                <a:solidFill>
                  <a:schemeClr val="tx1"/>
                </a:solidFill>
              </a:rPr>
              <a:t>и задачи исследования.</a:t>
            </a:r>
            <a:br>
              <a:rPr lang="ru-RU" dirty="0">
                <a:solidFill>
                  <a:schemeClr val="tx1"/>
                </a:solidFill>
              </a:rPr>
            </a:br>
            <a:endParaRPr lang="ru-RU" dirty="0">
              <a:solidFill>
                <a:schemeClr val="tx1"/>
              </a:solidFill>
            </a:endParaRPr>
          </a:p>
        </p:txBody>
      </p:sp>
    </p:spTree>
    <p:extLst>
      <p:ext uri="{BB962C8B-B14F-4D97-AF65-F5344CB8AC3E}">
        <p14:creationId xmlns:p14="http://schemas.microsoft.com/office/powerpoint/2010/main" val="2219158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5400" dirty="0">
                <a:solidFill>
                  <a:schemeClr val="tx1"/>
                </a:solidFill>
              </a:rPr>
              <a:t>Цель </a:t>
            </a:r>
            <a:r>
              <a:rPr lang="ru-RU" sz="5400" dirty="0" smtClean="0">
                <a:solidFill>
                  <a:schemeClr val="tx1"/>
                </a:solidFill>
              </a:rPr>
              <a:t>исследования</a:t>
            </a:r>
            <a:endParaRPr lang="ru-RU" sz="5400" dirty="0">
              <a:solidFill>
                <a:schemeClr val="tx1"/>
              </a:solidFill>
            </a:endParaRPr>
          </a:p>
        </p:txBody>
      </p:sp>
      <p:sp>
        <p:nvSpPr>
          <p:cNvPr id="3" name="Объект 2"/>
          <p:cNvSpPr>
            <a:spLocks noGrp="1"/>
          </p:cNvSpPr>
          <p:nvPr>
            <p:ph idx="1"/>
          </p:nvPr>
        </p:nvSpPr>
        <p:spPr>
          <a:xfrm>
            <a:off x="336177" y="2160589"/>
            <a:ext cx="9654988" cy="3880773"/>
          </a:xfrm>
        </p:spPr>
        <p:txBody>
          <a:bodyPr>
            <a:normAutofit/>
          </a:bodyPr>
          <a:lstStyle/>
          <a:p>
            <a:r>
              <a:rPr lang="ru-RU" sz="4800" dirty="0"/>
              <a:t>изучении особенностей развития эмоциональной сферы старших </a:t>
            </a:r>
            <a:r>
              <a:rPr lang="ru-RU" sz="4800" dirty="0" smtClean="0"/>
              <a:t>дошкольников </a:t>
            </a:r>
            <a:r>
              <a:rPr lang="ru-RU" sz="4800" dirty="0"/>
              <a:t>с нарушением речи.</a:t>
            </a:r>
          </a:p>
        </p:txBody>
      </p:sp>
    </p:spTree>
    <p:extLst>
      <p:ext uri="{BB962C8B-B14F-4D97-AF65-F5344CB8AC3E}">
        <p14:creationId xmlns:p14="http://schemas.microsoft.com/office/powerpoint/2010/main" val="482970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solidFill>
                  <a:schemeClr val="tx1"/>
                </a:solidFill>
              </a:rPr>
              <a:t>Задачи:</a:t>
            </a:r>
            <a:endParaRPr lang="ru-RU" sz="6000" dirty="0">
              <a:solidFill>
                <a:schemeClr val="tx1"/>
              </a:solidFill>
            </a:endParaRPr>
          </a:p>
        </p:txBody>
      </p:sp>
      <p:sp>
        <p:nvSpPr>
          <p:cNvPr id="3" name="Объект 2"/>
          <p:cNvSpPr>
            <a:spLocks noGrp="1"/>
          </p:cNvSpPr>
          <p:nvPr>
            <p:ph idx="1"/>
          </p:nvPr>
        </p:nvSpPr>
        <p:spPr>
          <a:xfrm>
            <a:off x="403411" y="1613647"/>
            <a:ext cx="9493623" cy="5109882"/>
          </a:xfrm>
        </p:spPr>
        <p:txBody>
          <a:bodyPr/>
          <a:lstStyle/>
          <a:p>
            <a:pPr marL="0" indent="0">
              <a:buNone/>
            </a:pPr>
            <a:endParaRPr lang="ru-RU" sz="3200" dirty="0"/>
          </a:p>
          <a:p>
            <a:r>
              <a:rPr lang="ru-RU" sz="3200" dirty="0"/>
              <a:t>- сравнить особенности эмоциональных проявлений детей с </a:t>
            </a:r>
            <a:r>
              <a:rPr lang="ru-RU" sz="3200" dirty="0" smtClean="0"/>
              <a:t>нарушением </a:t>
            </a:r>
            <a:r>
              <a:rPr lang="ru-RU" sz="3200" dirty="0"/>
              <a:t>речи и их </a:t>
            </a:r>
            <a:r>
              <a:rPr lang="ru-RU" sz="3200" dirty="0" smtClean="0"/>
              <a:t>сверстников; </a:t>
            </a:r>
            <a:endParaRPr lang="ru-RU" sz="3200" dirty="0"/>
          </a:p>
          <a:p>
            <a:r>
              <a:rPr lang="ru-RU" sz="3200" dirty="0"/>
              <a:t>- проанализировать факторы, влияющие на расстройство </a:t>
            </a:r>
            <a:r>
              <a:rPr lang="ru-RU" sz="3200" dirty="0" smtClean="0"/>
              <a:t>эмоционально-волевой </a:t>
            </a:r>
            <a:r>
              <a:rPr lang="ru-RU" sz="3200" dirty="0"/>
              <a:t>сферы детей с нарушением речи.</a:t>
            </a:r>
          </a:p>
          <a:p>
            <a:endParaRPr lang="ru-RU" dirty="0"/>
          </a:p>
        </p:txBody>
      </p:sp>
    </p:spTree>
    <p:extLst>
      <p:ext uri="{BB962C8B-B14F-4D97-AF65-F5344CB8AC3E}">
        <p14:creationId xmlns:p14="http://schemas.microsoft.com/office/powerpoint/2010/main" val="762774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15154"/>
            <a:ext cx="8596668" cy="1089212"/>
          </a:xfrm>
        </p:spPr>
        <p:txBody>
          <a:bodyPr>
            <a:normAutofit/>
          </a:bodyPr>
          <a:lstStyle/>
          <a:p>
            <a:pPr algn="ctr"/>
            <a:r>
              <a:rPr lang="ru-RU" sz="4000" dirty="0" smtClean="0">
                <a:solidFill>
                  <a:schemeClr val="tx1"/>
                </a:solidFill>
              </a:rPr>
              <a:t>Принципы исследования</a:t>
            </a:r>
            <a:r>
              <a:rPr lang="ru-RU" sz="4000" dirty="0">
                <a:solidFill>
                  <a:schemeClr val="tx1"/>
                </a:solidFill>
              </a:rPr>
              <a:t>:</a:t>
            </a:r>
          </a:p>
        </p:txBody>
      </p:sp>
      <p:sp>
        <p:nvSpPr>
          <p:cNvPr id="3" name="Объект 2"/>
          <p:cNvSpPr>
            <a:spLocks noGrp="1"/>
          </p:cNvSpPr>
          <p:nvPr>
            <p:ph idx="1"/>
          </p:nvPr>
        </p:nvSpPr>
        <p:spPr>
          <a:xfrm>
            <a:off x="349624" y="954741"/>
            <a:ext cx="9762564" cy="5795683"/>
          </a:xfrm>
        </p:spPr>
        <p:txBody>
          <a:bodyPr>
            <a:normAutofit/>
          </a:bodyPr>
          <a:lstStyle/>
          <a:p>
            <a:r>
              <a:rPr lang="ru-RU" dirty="0"/>
              <a:t>1.	Принципу гуманизма и педагогического оптимизма. К малышу </a:t>
            </a:r>
            <a:r>
              <a:rPr lang="ru-RU" dirty="0" smtClean="0"/>
              <a:t>следует </a:t>
            </a:r>
            <a:r>
              <a:rPr lang="ru-RU" dirty="0"/>
              <a:t>подходить бережно, заботливо. Главное требование, </a:t>
            </a:r>
            <a:r>
              <a:rPr lang="ru-RU" dirty="0" smtClean="0"/>
              <a:t>предъявляемое </a:t>
            </a:r>
            <a:r>
              <a:rPr lang="ru-RU" dirty="0"/>
              <a:t>здесь – «Не навреди!». </a:t>
            </a:r>
          </a:p>
          <a:p>
            <a:r>
              <a:rPr lang="ru-RU" dirty="0"/>
              <a:t>2.	Принципу комплексности, системности и систематичности. </a:t>
            </a:r>
            <a:r>
              <a:rPr lang="ru-RU" dirty="0" smtClean="0"/>
              <a:t>Необходимо </a:t>
            </a:r>
            <a:r>
              <a:rPr lang="ru-RU" dirty="0"/>
              <a:t>прослеживать все стороны развития ребенка, чтобы не только контролировать, но и прогнозировать его ход. Важно </a:t>
            </a:r>
            <a:r>
              <a:rPr lang="ru-RU" dirty="0" smtClean="0"/>
              <a:t>определить </a:t>
            </a:r>
            <a:r>
              <a:rPr lang="ru-RU" dirty="0"/>
              <a:t>развитие эмоциональной сферы со всеми остальными </a:t>
            </a:r>
            <a:r>
              <a:rPr lang="ru-RU" dirty="0" smtClean="0"/>
              <a:t>сторонами </a:t>
            </a:r>
            <a:r>
              <a:rPr lang="ru-RU" dirty="0"/>
              <a:t>психического развития.</a:t>
            </a:r>
          </a:p>
          <a:p>
            <a:r>
              <a:rPr lang="ru-RU" dirty="0"/>
              <a:t>3.	Принципу объективности и научности. Психические особенности ребенка нужно раскрывать в их собственных закономерностях, а не аналогично взрослым.</a:t>
            </a:r>
          </a:p>
          <a:p>
            <a:r>
              <a:rPr lang="ru-RU" dirty="0"/>
              <a:t>4.  Принципу детерминизма. Это означает, что всякое психическое  </a:t>
            </a:r>
            <a:r>
              <a:rPr lang="ru-RU" dirty="0" smtClean="0"/>
              <a:t>явление </a:t>
            </a:r>
            <a:r>
              <a:rPr lang="ru-RU" dirty="0"/>
              <a:t>взаимосвязано с другими. Важно понять </a:t>
            </a:r>
            <a:r>
              <a:rPr lang="ru-RU" dirty="0" smtClean="0"/>
              <a:t>причинно-следственные </a:t>
            </a:r>
            <a:r>
              <a:rPr lang="ru-RU" dirty="0"/>
              <a:t>связи в становлении тех или иных психических </a:t>
            </a:r>
            <a:r>
              <a:rPr lang="ru-RU" dirty="0" smtClean="0"/>
              <a:t>особенностей</a:t>
            </a:r>
            <a:r>
              <a:rPr lang="ru-RU" dirty="0"/>
              <a:t>. Причины следует искать в условиях жизни и воспитания ребенка, в предшествующих этапах его развития. В данном случае причины эмоциональных нарушений могут быть следствием </a:t>
            </a:r>
            <a:r>
              <a:rPr lang="ru-RU" dirty="0" smtClean="0"/>
              <a:t>нарушений </a:t>
            </a:r>
            <a:r>
              <a:rPr lang="ru-RU" dirty="0"/>
              <a:t>речи у детей.</a:t>
            </a:r>
          </a:p>
          <a:p>
            <a:r>
              <a:rPr lang="ru-RU" dirty="0"/>
              <a:t>5. Принципу индивидуального и личностного подхода, что означает, что общие законы психического развития проявляются у каждого ребенка своеобразно и неповторимо.</a:t>
            </a:r>
          </a:p>
          <a:p>
            <a:endParaRPr lang="ru-RU" dirty="0"/>
          </a:p>
        </p:txBody>
      </p:sp>
    </p:spTree>
    <p:extLst>
      <p:ext uri="{BB962C8B-B14F-4D97-AF65-F5344CB8AC3E}">
        <p14:creationId xmlns:p14="http://schemas.microsoft.com/office/powerpoint/2010/main" val="3055176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74812"/>
            <a:ext cx="8596668" cy="779929"/>
          </a:xfrm>
        </p:spPr>
        <p:txBody>
          <a:bodyPr/>
          <a:lstStyle/>
          <a:p>
            <a:pPr algn="ctr"/>
            <a:r>
              <a:rPr lang="ru-RU" dirty="0" smtClean="0">
                <a:solidFill>
                  <a:schemeClr val="tx1"/>
                </a:solidFill>
              </a:rPr>
              <a:t>Методы исследования:</a:t>
            </a:r>
            <a:endParaRPr lang="ru-RU" dirty="0">
              <a:solidFill>
                <a:schemeClr val="tx1"/>
              </a:solidFill>
            </a:endParaRPr>
          </a:p>
        </p:txBody>
      </p:sp>
      <p:sp>
        <p:nvSpPr>
          <p:cNvPr id="3" name="Объект 2"/>
          <p:cNvSpPr>
            <a:spLocks noGrp="1"/>
          </p:cNvSpPr>
          <p:nvPr>
            <p:ph idx="1"/>
          </p:nvPr>
        </p:nvSpPr>
        <p:spPr>
          <a:xfrm>
            <a:off x="255495" y="793376"/>
            <a:ext cx="9735670" cy="5916705"/>
          </a:xfrm>
        </p:spPr>
        <p:txBody>
          <a:bodyPr>
            <a:normAutofit/>
          </a:bodyPr>
          <a:lstStyle/>
          <a:p>
            <a:r>
              <a:rPr lang="ru-RU" sz="3200" dirty="0"/>
              <a:t>-	наблюдение за особенностями общения детей со сверстниками, </a:t>
            </a:r>
            <a:r>
              <a:rPr lang="ru-RU" sz="3200" dirty="0" smtClean="0"/>
              <a:t>родителями </a:t>
            </a:r>
            <a:r>
              <a:rPr lang="ru-RU" sz="3200" dirty="0"/>
              <a:t>и педагогами; </a:t>
            </a:r>
          </a:p>
          <a:p>
            <a:r>
              <a:rPr lang="ru-RU" sz="3200" dirty="0"/>
              <a:t>-  эксперимент, при котором была использована проективная </a:t>
            </a:r>
            <a:r>
              <a:rPr lang="ru-RU" sz="3200" dirty="0" smtClean="0"/>
              <a:t>методика </a:t>
            </a:r>
            <a:r>
              <a:rPr lang="ru-RU" sz="3200" dirty="0"/>
              <a:t>изучения эмоциональной сферы – «Дом, дерево, </a:t>
            </a:r>
            <a:r>
              <a:rPr lang="ru-RU" sz="3200" dirty="0" smtClean="0"/>
              <a:t>человек</a:t>
            </a:r>
            <a:r>
              <a:rPr lang="ru-RU" sz="3200" dirty="0"/>
              <a:t>»;</a:t>
            </a:r>
          </a:p>
          <a:p>
            <a:r>
              <a:rPr lang="ru-RU" sz="3200" dirty="0"/>
              <a:t>- анкетирование родителей  (опросник  А.Я. Варги и В.В. </a:t>
            </a:r>
            <a:r>
              <a:rPr lang="ru-RU" sz="3200" dirty="0" err="1"/>
              <a:t>Столина</a:t>
            </a:r>
            <a:r>
              <a:rPr lang="ru-RU" sz="3200" dirty="0"/>
              <a:t>);</a:t>
            </a:r>
          </a:p>
          <a:p>
            <a:r>
              <a:rPr lang="ru-RU" sz="3200" dirty="0"/>
              <a:t>- изучение анамнестических данных;</a:t>
            </a:r>
          </a:p>
          <a:p>
            <a:r>
              <a:rPr lang="ru-RU" sz="3200" dirty="0"/>
              <a:t>- беседы с родителями и педагогами.</a:t>
            </a:r>
          </a:p>
          <a:p>
            <a:endParaRPr lang="ru-RU" dirty="0"/>
          </a:p>
        </p:txBody>
      </p:sp>
    </p:spTree>
    <p:extLst>
      <p:ext uri="{BB962C8B-B14F-4D97-AF65-F5344CB8AC3E}">
        <p14:creationId xmlns:p14="http://schemas.microsoft.com/office/powerpoint/2010/main" val="315266334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422</TotalTime>
  <Words>2746</Words>
  <Application>Microsoft Office PowerPoint</Application>
  <PresentationFormat>Широкоэкранный</PresentationFormat>
  <Paragraphs>74</Paragraphs>
  <Slides>42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42</vt:i4>
      </vt:variant>
    </vt:vector>
  </HeadingPairs>
  <TitlesOfParts>
    <vt:vector size="46" baseType="lpstr">
      <vt:lpstr>Arial</vt:lpstr>
      <vt:lpstr>Trebuchet MS</vt:lpstr>
      <vt:lpstr>Wingdings 3</vt:lpstr>
      <vt:lpstr>Аспект</vt:lpstr>
      <vt:lpstr>МБДОУ «Детский сад комбинированного вида № 84»</vt:lpstr>
      <vt:lpstr>Изучение эмоциональной сферы дошкольников с нарушением речи.</vt:lpstr>
      <vt:lpstr>Однако изучению  особенностей развития деятельности,  эмоциональной сферы, личности дошкольников данной категории пока еще не уделяется должного внимания. В связи с этим,  дошкольники с ОНР нуждаются в  комплексном психологическом сопровождении развития, охватывающем все стороны психики.   Выбор  «маршрута»  психологической работы значительно затруднен, пока  не изучены особенности эмоционального развития детей. Таким образом, выявление своеобразия эмоциональной сферы  выделяется как отдельная исследовательская проблема. При анализе психологической литературы было установлено, что старший дошкольный возраст – это не только период активного становления  и развития  социальных эмоций, произвольности эмоциональной сферы, но и сензитивный период, когда воздействие на ее формирование является наиболее эффективным.</vt:lpstr>
      <vt:lpstr>Это доказывает, что именно в старшем дошкольном возрасте дети более всего подвержены влиянию неблагоприятных эмоциональных факторов, т.е. в этот период времени возможно возникновение различных страхов и фобий. Эмоциональное неблагополучие ребенка, вызвано главным образом неудовлетворенностью общением с взрослыми, прежде всего с родителями. Недостаток тепла, ласки, разлад между членами семьи, отсутствие тесных эмоциональных контактов с родителями приводит к формированию у ребенка тревожно-пессимистических личностных ожиданий. Их характеризует неуверенность малыша, чувство незащищенности, иногда страх в связи с прогнозируемым отрицательным отношением взрослого. (Л.С. Выготский,  А.В. Запорожец, С.Л. Рубинштейн, А.Д. Кошелева, С.Ю. Мещерякова, А. Ро-як, Я.З. Неверович, Н.Л. Кряжева, Е. Волосова, Е. Гаспарова, В. Миронов, Л.П. Стрелкова, Л.А. Абрамян, В.М. Минаева, Ю.Б. Гиппенрейтер,  М.И. Чистякова). </vt:lpstr>
      <vt:lpstr>Кроме того, отмечено, что речевые нарушения создают основу для возникновения отклоняющегося эмоционального развития ребенка  (В.М. Шкловский, В.И. Селиверстов, Л.А. Зайцева, О.С. Орлова, Л.Е. Гончарук, Г.А. Волкова, Л.М. Шипицина). Эта проблема недостаточно хорошо изучена в области специальной психологии, поэтому ее актуальность несомненна. Исходя из этого, определяется цель и задачи исследования. </vt:lpstr>
      <vt:lpstr>Цель исследования</vt:lpstr>
      <vt:lpstr>Задачи:</vt:lpstr>
      <vt:lpstr>Принципы исследования:</vt:lpstr>
      <vt:lpstr>Методы исследования:</vt:lpstr>
      <vt:lpstr>Проведение исследования</vt:lpstr>
      <vt:lpstr>Своеобразие эмоциональной сферы дошкольников с нарушениями речи.</vt:lpstr>
      <vt:lpstr>ДДЧ</vt:lpstr>
      <vt:lpstr>Количественная обработка рисунка дома</vt:lpstr>
      <vt:lpstr>Количественная обработка рисунка человека</vt:lpstr>
      <vt:lpstr>Презентация PowerPoint</vt:lpstr>
      <vt:lpstr>Количественная обработка рисунка дерева</vt:lpstr>
      <vt:lpstr>Сравнительный анализ</vt:lpstr>
      <vt:lpstr>Сравнительный анализ</vt:lpstr>
      <vt:lpstr>Количественная обработка данных анкетирования родителей </vt:lpstr>
      <vt:lpstr>Условия и средства коррекции эмоциональных расстройств           старших дошкольников с нарушением речи. </vt:lpstr>
      <vt:lpstr>Направления коррекционной работы</vt:lpstr>
      <vt:lpstr>Рекомендации для родителей (на основе разработки Л.В. Тихомировой)</vt:lpstr>
      <vt:lpstr>Презентация PowerPoint</vt:lpstr>
      <vt:lpstr>Как часто вы говорите своим детям? - Я сейчас занят(а)… - Посмотри, что ты натворил! - Это надо делать не так! - Неправильно! - Когда же ты научишься?! - Сколько раз я тебе говорила! - Нет! Я не могу! - Ты сведешь меня с ума! - Что бы ты без меня делал! - Вечно ты Вов се лезешь! - Встань в угол!  Все эти «словечки» крепко зацепляются в подсознании ребенка, и потом не удивляйтесь, если вам не нравится, что ребенок отдалился от вас, стал скрытен, замкнут, неуверен в себе, недоверчив. </vt:lpstr>
      <vt:lpstr>А эти слова ласкают душу ребенка:  - Ты самый любимый! - Ты очень многое можешь! - Спасибо! - У тебя все получится! - Ты обязательно научишься! - Я тебе помогу! - Садись с нами! - Я радуюсь твоим успехам! - Расскажи мне, что с тобой… - Иди ко мне! - Что бы мы без тебя делали?  Чувство вины, стыда за свой дефект, неуверенности в своих силах ни в коей мере не помогут стать ребенку здоровым и счастливым. </vt:lpstr>
      <vt:lpstr>Восемь рецептов повышения самооценки для родителей.  </vt:lpstr>
      <vt:lpstr>Презентация PowerPoint</vt:lpstr>
      <vt:lpstr>Презентация PowerPoint</vt:lpstr>
      <vt:lpstr> </vt:lpstr>
      <vt:lpstr>Презентация PowerPoint</vt:lpstr>
      <vt:lpstr>Второе направление – формирование способности выражать собственные чувства.</vt:lpstr>
      <vt:lpstr>Игра №1 «На рыбалке» Цель: развитие произвольности, воображения, выразительности движений и речи. Все дети изображают рыбаков, сосредоточенно глядя на изображаемый поплавок. Периодически дети вытаскивают удочку и эмоционально реагируют на улов. Это может быть большая или маленькая рыбка, которой дети распоряжаются по своему усмотрению (кладут в ведро с водой, отдают кошке, отпускают на свободу и т.д.), пустая банка или крючок без червячка.   </vt:lpstr>
      <vt:lpstr>Игра №2 «Дожди» Цель: развитие воображения, выразительности движений, коммуникативных навыков. Дети встают в круг и , двигаясь друг за другом, по заданию воспитателя, изображают дождь. Он может быть веселым, с солнышком, страшным ливнем с грозой, грустным, бесконечно моросящим и т.д.</vt:lpstr>
      <vt:lpstr>Игра №3 «На что похоже настроение?» Цель: формирование умений выражать свои чувства. Участники игры по очереди говорят, на какое время года, природное явление, погоду похоже их сегодняшнее настроение. Начать сравнение лучше взрослому: «Мое настроение похоже на белое пушистое облачко, а твое?». Упражнение проводится по кругу. Взрослый обобщает, какое же сегодня у всей группы настроение: грустное, веселое, смешное, злое и т.д. Интерпретируя ответы детей, учтите, что плохая погода, холод, дождь, хмурое небо, агрессивные элементы свидетельствуют об эмоциональном неблагополучии.</vt:lpstr>
      <vt:lpstr>Игра №4 «Я и животное»  Цель: развивать воображение, выразительность движений и речи, научиться выражать свои чувства.  Дети представляют, что рядом с ними названное воспитателем животное, и эмоционально реагируют на него. Это могут быть кошка, собака, змея, медведь, еж, мышь и т.д.</vt:lpstr>
      <vt:lpstr> Третье направление –   формирование способности регулировать собственные эмоциональные проявления.</vt:lpstr>
      <vt:lpstr> Упражнение  «Очищение от тревог» Милый друг, согласись, что иногда ты очень устаешь и тебе хочется отдохнуть. (Пауза) Ляг удобно, закрой глаза и постарайся себе представить необычное путешествие. Давай собирать мешок. Положим в него все, что тебе мешает: все обиды, ссоры, грусть, неудачи… Завяжем его и отправимся в путь. (Пауза.) Мы вышли из дома, где ты живешь на широкую дорогу… Путь наш далек, дорога тяжела, мешок давит на плечи, устали и стали тяжелыми руки, ноги. Как хочется отдохнуть! Давай так и сделаем. Снимем мешок, ляжем на землю. Глубоко вдохнем: вдох (задержать на три секунды) – выдох (подождать три секунды) – повторить три раза. Чувствуешь, как пахнет земля? Свежий запах трав, аромат цветов наполняет дыхание. Земля забирает всю твою усталость, тревоги, обиды, наполняет тело силой, свежестью (пауза). Ты встаешь, надо идти дальше. Подними мешок, почувствуй, правда ведь он стал легче?.. ты идешь по полю среди цветов, стрекочут кузнечики, жужжат пчелы, радостно поют птицы. (Пауза.) Впереди прозрачный ручеек. Вода в нем целебная, вкусная. Ты наклоняешься к нему, опускаешь ладошки в воду и пьешь с удовольствием чистую и прохладную водичку. Чувствуешь, как она прохладно растекается по всему телу. Внутри приятно и свежо, ты ощущаешь легкость и свободу во всем теле… Войди в воду. Она приятно ласкает ноги, ты прыгаешь с камушка на камушек, тебе легко, мешок не мешает, он становится легче и легче. (Пауза)  Ты легко перебрался на другой берег, никакие препятствия тебе не страшны! (Пауза) На гладкой зеленой травке стоит чудесный белый домик. Дверь открыта и приветливо приглашает тебя войти. Ты входишь в домик. Перед тобой печка, можно посушиться. Ты садишься рядом с ней и рассматриваешь яркие язычки пламени. Они весело танцуют, подпрыгивая; подмигивают угольки. Приятное тепло ласкает все твое тело. (Пауза) Становится уютно и спокойно. Добрый огонь забирает все твои печали, усталость, грусть… Твой мешок опустел. (Пауза.) Ты выходишь из дома. Довольный и успокоенный, ты с радостью вдыхаешь свежий воздух. Легкий ветерок ласкает волосы, шею, все тело. Тело будто растворяется в воздухе, становится легким, невесомым. Тебе хорошо. Ветерок заполняет мешок радостью, добром, любовью… Все это богатство ты отнесешь домой и поделишься со своими друзьями, знакомыми, родными. (Пауза не менее 30 секунд.) Теперь ты можешь открыть глаза и улыбнуться – ты дома и мы все тебя очень любим…   </vt:lpstr>
      <vt:lpstr> «Беби – йога». Дети с удовольствием выполняют упражнения, испытывают умиротворенность, внутреннюю свободу, открытость в восприятии окружающего мира. Комплекс «Беби – йоги» (разработка Н.Л. Кряжевой) апробирован во многих детских садах, он несет детям здоровье и душевное равновесие. Выполнять упражнения надо на коврике под спокойную музыку. Комплекс «Беби – йога» развивает в детях умение управлять своим телом, дыханием, освобождаться от стрессов и перенапряжения.</vt:lpstr>
      <vt:lpstr> Трудности во взаимоотношениях с другими людьми, трудности в проявлении и регулировании эмоций у детей с нарушениями речи возникают нередко, но родителям стоит обращать внимание на стойкие проявления замкнутости, конфликтности, обидчивости и эмоциональной неустойчивости у ребенка в общении. Почаще спрашивайте ребенка, с кем он дружит, в какие игры играет со сверстниками, кто ему нравится, с кем он не хочет дружить и почему. Обычно дети могут договориться между собой, но иногда родителям стоит помочь ребенку, испытывающему трудности в общении установить контакты с другими детьми. Задача родителей – ввести ребенка в сложный мир человеческих отношений и чувств, показать, как можно преодолевать трудности в общении. Ребенок должен чувствовать, что он не одинок в своем одиночестве, и что общаться – это здорово! Надеюсь, что предложенные выше игры и упражнения помогут детям с нарушением речи преодолеть барьеры , препятствующие их полноценному общению с окружающими людьми, а также забыть о существующих у них речевых дефектах и сделать эмоциональный мир ребенка ярким и насыщенным, чтобы он всегда мог сказать: «Пусть всегда буду Я!»</vt:lpstr>
      <vt:lpstr>Заключение</vt:lpstr>
      <vt:lpstr>Выбранная стратегия педагогической работы, на мой взгляд, способствует развитию у старших дошкольников с нарушениями речи адекватных эмоциональных проявлений, помогает им успешно регулировать свое поведение, деятельность, строить межличностные отношения с окружающими людьми, что, в свою очередь, оказывает благоприятное влияние на весь ход социализации детей данной категории. При этом залогом успешной адаптации ребенка является как можно более раннее начало коррекционно-развивающей работы.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«Детский сад комбинированного вида № 84»</dc:title>
  <dc:creator>Пользователь Windows</dc:creator>
  <cp:lastModifiedBy>Пользователь Windows</cp:lastModifiedBy>
  <cp:revision>41</cp:revision>
  <dcterms:created xsi:type="dcterms:W3CDTF">2020-02-07T07:42:26Z</dcterms:created>
  <dcterms:modified xsi:type="dcterms:W3CDTF">2020-03-05T20:19:30Z</dcterms:modified>
</cp:coreProperties>
</file>