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71" r:id="rId4"/>
    <p:sldId id="258" r:id="rId5"/>
    <p:sldId id="259" r:id="rId6"/>
    <p:sldId id="260" r:id="rId7"/>
    <p:sldId id="265" r:id="rId8"/>
    <p:sldId id="261" r:id="rId9"/>
    <p:sldId id="262" r:id="rId10"/>
    <p:sldId id="263" r:id="rId11"/>
    <p:sldId id="264" r:id="rId12"/>
    <p:sldId id="266" r:id="rId13"/>
    <p:sldId id="267" r:id="rId14"/>
    <p:sldId id="268" r:id="rId15"/>
    <p:sldId id="269" r:id="rId16"/>
    <p:sldId id="270"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576" autoAdjust="0"/>
  </p:normalViewPr>
  <p:slideViewPr>
    <p:cSldViewPr>
      <p:cViewPr varScale="1">
        <p:scale>
          <a:sx n="73" d="100"/>
          <a:sy n="73" d="100"/>
        </p:scale>
        <p:origin x="-107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A4E781DE-EF6A-4CA7-AF97-7044394BF583}" type="datetimeFigureOut">
              <a:rPr lang="ru-RU" smtClean="0"/>
              <a:pPr/>
              <a:t>19.11.2020</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C28FE80C-5A70-4AD9-97B4-8A0B3C4B2C9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4E781DE-EF6A-4CA7-AF97-7044394BF583}" type="datetimeFigureOut">
              <a:rPr lang="ru-RU" smtClean="0"/>
              <a:pPr/>
              <a:t>19.11.2020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8FE80C-5A70-4AD9-97B4-8A0B3C4B2C9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4E781DE-EF6A-4CA7-AF97-7044394BF583}" type="datetimeFigureOut">
              <a:rPr lang="ru-RU" smtClean="0"/>
              <a:pPr/>
              <a:t>19.11.2020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8FE80C-5A70-4AD9-97B4-8A0B3C4B2C9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A4E781DE-EF6A-4CA7-AF97-7044394BF583}" type="datetimeFigureOut">
              <a:rPr lang="ru-RU" smtClean="0"/>
              <a:pPr/>
              <a:t>19.11.2020</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C28FE80C-5A70-4AD9-97B4-8A0B3C4B2C9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A4E781DE-EF6A-4CA7-AF97-7044394BF583}" type="datetimeFigureOut">
              <a:rPr lang="ru-RU" smtClean="0"/>
              <a:pPr/>
              <a:t>19.11.2020</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C28FE80C-5A70-4AD9-97B4-8A0B3C4B2C93}"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A4E781DE-EF6A-4CA7-AF97-7044394BF583}" type="datetimeFigureOut">
              <a:rPr lang="ru-RU" smtClean="0"/>
              <a:pPr/>
              <a:t>19.11.2020</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C28FE80C-5A70-4AD9-97B4-8A0B3C4B2C9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A4E781DE-EF6A-4CA7-AF97-7044394BF583}" type="datetimeFigureOut">
              <a:rPr lang="ru-RU" smtClean="0"/>
              <a:pPr/>
              <a:t>19.11.2020</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C28FE80C-5A70-4AD9-97B4-8A0B3C4B2C93}"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A4E781DE-EF6A-4CA7-AF97-7044394BF583}" type="datetimeFigureOut">
              <a:rPr lang="ru-RU" smtClean="0"/>
              <a:pPr/>
              <a:t>19.11.2020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28FE80C-5A70-4AD9-97B4-8A0B3C4B2C9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A4E781DE-EF6A-4CA7-AF97-7044394BF583}" type="datetimeFigureOut">
              <a:rPr lang="ru-RU" smtClean="0"/>
              <a:pPr/>
              <a:t>19.11.2020</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C28FE80C-5A70-4AD9-97B4-8A0B3C4B2C9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A4E781DE-EF6A-4CA7-AF97-7044394BF583}" type="datetimeFigureOut">
              <a:rPr lang="ru-RU" smtClean="0"/>
              <a:pPr/>
              <a:t>19.11.2020</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C28FE80C-5A70-4AD9-97B4-8A0B3C4B2C93}"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A4E781DE-EF6A-4CA7-AF97-7044394BF583}" type="datetimeFigureOut">
              <a:rPr lang="ru-RU" smtClean="0"/>
              <a:pPr/>
              <a:t>19.11.2020</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C28FE80C-5A70-4AD9-97B4-8A0B3C4B2C93}"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A4E781DE-EF6A-4CA7-AF97-7044394BF583}" type="datetimeFigureOut">
              <a:rPr lang="ru-RU" smtClean="0"/>
              <a:pPr/>
              <a:t>19.11.2020</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C28FE80C-5A70-4AD9-97B4-8A0B3C4B2C93}"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Животные – герои войны</a:t>
            </a:r>
            <a:endParaRPr lang="ru-RU" dirty="0"/>
          </a:p>
        </p:txBody>
      </p:sp>
      <p:sp>
        <p:nvSpPr>
          <p:cNvPr id="3" name="Подзаголовок 2"/>
          <p:cNvSpPr>
            <a:spLocks noGrp="1"/>
          </p:cNvSpPr>
          <p:nvPr>
            <p:ph type="subTitle" idx="1"/>
          </p:nvPr>
        </p:nvSpPr>
        <p:spPr/>
        <p:txBody>
          <a:bodyPr>
            <a:normAutofit/>
          </a:bodyPr>
          <a:lstStyle/>
          <a:p>
            <a:r>
              <a:rPr lang="ru-RU" sz="2400" dirty="0" smtClean="0"/>
              <a:t>Подготовила воспитатель ГБДОУ № 22 комбинированного вида Красногвардейского района Санкт-Петербурга – Цензор О.В.</a:t>
            </a:r>
            <a:endParaRPr lang="ru-RU"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214422"/>
            <a:ext cx="914400" cy="5096842"/>
          </a:xfrm>
        </p:spPr>
        <p:txBody>
          <a:bodyPr>
            <a:normAutofit/>
          </a:bodyPr>
          <a:lstStyle/>
          <a:p>
            <a:r>
              <a:rPr lang="ru-RU" sz="3600" dirty="0" smtClean="0"/>
              <a:t>Медведь </a:t>
            </a:r>
            <a:r>
              <a:rPr lang="ru-RU" sz="3600" dirty="0" smtClean="0">
                <a:solidFill>
                  <a:srgbClr val="FF0000"/>
                </a:solidFill>
              </a:rPr>
              <a:t>Войтек</a:t>
            </a:r>
            <a:endParaRPr lang="ru-RU" sz="3600" dirty="0">
              <a:solidFill>
                <a:srgbClr val="FF0000"/>
              </a:solidFill>
            </a:endParaRPr>
          </a:p>
        </p:txBody>
      </p:sp>
      <p:sp>
        <p:nvSpPr>
          <p:cNvPr id="3" name="Текст 2"/>
          <p:cNvSpPr>
            <a:spLocks noGrp="1"/>
          </p:cNvSpPr>
          <p:nvPr>
            <p:ph type="body" idx="2"/>
          </p:nvPr>
        </p:nvSpPr>
        <p:spPr/>
        <p:txBody>
          <a:bodyPr>
            <a:normAutofit/>
          </a:bodyPr>
          <a:lstStyle/>
          <a:p>
            <a:r>
              <a:rPr lang="ru-RU" sz="1600" dirty="0" smtClean="0"/>
              <a:t> Был куплен в Иране польскими солдатами за несколько банок консервов. Во время кровопролитных боев помогал артиллеристам разгружать ящики с боеприпасами и подносил им снаряды во время боя. В знак благодарности 22-я рота выбрала своей новой эмблемой силуэт медведя, несущего в лапах снаряд, и сохраняет этот символ до сих пор.</a:t>
            </a:r>
            <a:endParaRPr lang="ru-RU" sz="1600" dirty="0"/>
          </a:p>
        </p:txBody>
      </p:sp>
      <p:pic>
        <p:nvPicPr>
          <p:cNvPr id="5" name="Содержимое 4" descr="YX4ff5LKuZU.jpg"/>
          <p:cNvPicPr>
            <a:picLocks noGrp="1" noChangeAspect="1"/>
          </p:cNvPicPr>
          <p:nvPr>
            <p:ph sz="half" idx="1"/>
          </p:nvPr>
        </p:nvPicPr>
        <p:blipFill>
          <a:blip r:embed="rId2" cstate="screen"/>
          <a:stretch>
            <a:fillRect/>
          </a:stretch>
        </p:blipFill>
        <p:spPr>
          <a:xfrm>
            <a:off x="3651250" y="1629039"/>
            <a:ext cx="5276850" cy="337132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785794"/>
            <a:ext cx="914400" cy="5143536"/>
          </a:xfrm>
        </p:spPr>
        <p:txBody>
          <a:bodyPr>
            <a:normAutofit/>
          </a:bodyPr>
          <a:lstStyle/>
          <a:p>
            <a:r>
              <a:rPr lang="ru-RU" sz="4000" dirty="0" smtClean="0">
                <a:solidFill>
                  <a:schemeClr val="accent2"/>
                </a:solidFill>
              </a:rPr>
              <a:t>Почтовые голуби</a:t>
            </a:r>
            <a:endParaRPr lang="ru-RU" sz="4000" dirty="0">
              <a:solidFill>
                <a:schemeClr val="accent2"/>
              </a:solidFill>
            </a:endParaRPr>
          </a:p>
        </p:txBody>
      </p:sp>
      <p:sp>
        <p:nvSpPr>
          <p:cNvPr id="3" name="Текст 2"/>
          <p:cNvSpPr>
            <a:spLocks noGrp="1"/>
          </p:cNvSpPr>
          <p:nvPr>
            <p:ph type="body" idx="2"/>
          </p:nvPr>
        </p:nvSpPr>
        <p:spPr>
          <a:xfrm>
            <a:off x="1643042" y="571480"/>
            <a:ext cx="6072230" cy="1500198"/>
          </a:xfrm>
        </p:spPr>
        <p:txBody>
          <a:bodyPr>
            <a:normAutofit/>
          </a:bodyPr>
          <a:lstStyle/>
          <a:p>
            <a:r>
              <a:rPr lang="ru-RU" sz="2000" dirty="0" smtClean="0"/>
              <a:t>В войсках активно использовали почтовых голубей. В Красной армии за годы войны почтовыми голубями доставлено более 15000 голубеграмм. </a:t>
            </a:r>
            <a:endParaRPr lang="ru-RU" sz="2000" dirty="0"/>
          </a:p>
        </p:txBody>
      </p:sp>
      <p:pic>
        <p:nvPicPr>
          <p:cNvPr id="5" name="Содержимое 4" descr="DVKDFaWZp9I.jpg"/>
          <p:cNvPicPr>
            <a:picLocks noGrp="1" noChangeAspect="1"/>
          </p:cNvPicPr>
          <p:nvPr>
            <p:ph sz="half" idx="1"/>
          </p:nvPr>
        </p:nvPicPr>
        <p:blipFill>
          <a:blip r:embed="rId2" cstate="screen"/>
          <a:stretch>
            <a:fillRect/>
          </a:stretch>
        </p:blipFill>
        <p:spPr>
          <a:xfrm>
            <a:off x="1500166" y="2357430"/>
            <a:ext cx="6286544" cy="317001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smtClean="0"/>
              <a:t>Голубь </a:t>
            </a:r>
            <a:r>
              <a:rPr lang="ru-RU" sz="4000" dirty="0" smtClean="0">
                <a:solidFill>
                  <a:srgbClr val="FF0000"/>
                </a:solidFill>
              </a:rPr>
              <a:t>голубчик</a:t>
            </a:r>
            <a:endParaRPr lang="ru-RU" sz="4000" dirty="0">
              <a:solidFill>
                <a:srgbClr val="FF0000"/>
              </a:solidFill>
            </a:endParaRPr>
          </a:p>
        </p:txBody>
      </p:sp>
      <p:sp>
        <p:nvSpPr>
          <p:cNvPr id="3" name="Текст 2"/>
          <p:cNvSpPr>
            <a:spLocks noGrp="1"/>
          </p:cNvSpPr>
          <p:nvPr>
            <p:ph type="body" idx="2"/>
          </p:nvPr>
        </p:nvSpPr>
        <p:spPr>
          <a:xfrm>
            <a:off x="1135856" y="367664"/>
            <a:ext cx="2438400" cy="5704542"/>
          </a:xfrm>
        </p:spPr>
        <p:txBody>
          <a:bodyPr/>
          <a:lstStyle/>
          <a:p>
            <a:r>
              <a:rPr lang="ru-RU" dirty="0" smtClean="0"/>
              <a:t>На одной из подводных лодок  жил почтовый голубь по кличке Голубчик. Во время боевого похода лодка торпедировала фашистский транспорт и, уходя от преследования, попала на минное поле, получив повреждения, но сумела всё же всплыть. Рация на борту вышла из строя, так что моряки не могли сообщить о себе на базу. Голубчик доставил голубеграмму за два дня, пролетев более тысячи километров. Лодка получила помощь и была отбуксирована на родную базу другой советской подводной лодкой.</a:t>
            </a:r>
            <a:endParaRPr lang="ru-RU" dirty="0"/>
          </a:p>
        </p:txBody>
      </p:sp>
      <p:pic>
        <p:nvPicPr>
          <p:cNvPr id="5" name="Содержимое 4" descr="6vwN6Co2oq8.jpg"/>
          <p:cNvPicPr>
            <a:picLocks noGrp="1" noChangeAspect="1"/>
          </p:cNvPicPr>
          <p:nvPr>
            <p:ph sz="half" idx="1"/>
          </p:nvPr>
        </p:nvPicPr>
        <p:blipFill>
          <a:blip r:embed="rId2"/>
          <a:stretch>
            <a:fillRect/>
          </a:stretch>
        </p:blipFill>
        <p:spPr>
          <a:xfrm>
            <a:off x="4175443" y="320675"/>
            <a:ext cx="4228464" cy="59880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643050"/>
            <a:ext cx="914400" cy="4668214"/>
          </a:xfrm>
        </p:spPr>
        <p:txBody>
          <a:bodyPr>
            <a:normAutofit/>
          </a:bodyPr>
          <a:lstStyle/>
          <a:p>
            <a:r>
              <a:rPr lang="ru-RU" sz="4000" dirty="0" smtClean="0">
                <a:solidFill>
                  <a:schemeClr val="accent2"/>
                </a:solidFill>
              </a:rPr>
              <a:t>лошади</a:t>
            </a:r>
            <a:endParaRPr lang="ru-RU" sz="4000" dirty="0">
              <a:solidFill>
                <a:schemeClr val="accent2"/>
              </a:solidFill>
            </a:endParaRPr>
          </a:p>
        </p:txBody>
      </p:sp>
      <p:sp>
        <p:nvSpPr>
          <p:cNvPr id="3" name="Текст 2"/>
          <p:cNvSpPr>
            <a:spLocks noGrp="1"/>
          </p:cNvSpPr>
          <p:nvPr>
            <p:ph type="body" idx="2"/>
          </p:nvPr>
        </p:nvSpPr>
        <p:spPr/>
        <p:txBody>
          <a:bodyPr/>
          <a:lstStyle/>
          <a:p>
            <a:r>
              <a:rPr lang="ru-RU" dirty="0" smtClean="0"/>
              <a:t>В Советской армии было около двух миллионов лошадей. Их активно использовали как тягловую силу при перевозке различного вооружения. Продовольственные обозы и полевые кухни были тоже на лошадиной тяге.</a:t>
            </a:r>
          </a:p>
          <a:p>
            <a:r>
              <a:rPr lang="ru-RU" dirty="0" smtClean="0"/>
              <a:t> </a:t>
            </a:r>
          </a:p>
          <a:p>
            <a:r>
              <a:rPr lang="ru-RU" dirty="0" smtClean="0"/>
              <a:t>Связные чаще использовали лошадь, нежели мотоцикл или машину. Раненых животных часто выхаживали наравне с людьми: делали операции, выхаживали после ранения. По непроверенным данным, на полях сражений погибло около миллиона этих животных.</a:t>
            </a:r>
          </a:p>
          <a:p>
            <a:endParaRPr lang="ru-RU" dirty="0"/>
          </a:p>
        </p:txBody>
      </p:sp>
      <p:pic>
        <p:nvPicPr>
          <p:cNvPr id="5" name="Содержимое 4" descr="YilcAhTehf4.jpg"/>
          <p:cNvPicPr>
            <a:picLocks noGrp="1" noChangeAspect="1"/>
          </p:cNvPicPr>
          <p:nvPr>
            <p:ph sz="half" idx="1"/>
          </p:nvPr>
        </p:nvPicPr>
        <p:blipFill>
          <a:blip r:embed="rId2" cstate="screen"/>
          <a:stretch>
            <a:fillRect/>
          </a:stretch>
        </p:blipFill>
        <p:spPr>
          <a:xfrm>
            <a:off x="3651250" y="1336642"/>
            <a:ext cx="5276850" cy="395611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285860"/>
            <a:ext cx="914400" cy="5025404"/>
          </a:xfrm>
        </p:spPr>
        <p:txBody>
          <a:bodyPr>
            <a:normAutofit/>
          </a:bodyPr>
          <a:lstStyle/>
          <a:p>
            <a:r>
              <a:rPr lang="ru-RU" sz="4000" dirty="0" smtClean="0"/>
              <a:t>Конь </a:t>
            </a:r>
            <a:r>
              <a:rPr lang="ru-RU" sz="4000" dirty="0" smtClean="0">
                <a:solidFill>
                  <a:srgbClr val="FF0000"/>
                </a:solidFill>
              </a:rPr>
              <a:t>орлик</a:t>
            </a:r>
            <a:endParaRPr lang="ru-RU" sz="4000" dirty="0">
              <a:solidFill>
                <a:srgbClr val="FF0000"/>
              </a:solidFill>
            </a:endParaRPr>
          </a:p>
        </p:txBody>
      </p:sp>
      <p:sp>
        <p:nvSpPr>
          <p:cNvPr id="3" name="Текст 2"/>
          <p:cNvSpPr>
            <a:spLocks noGrp="1"/>
          </p:cNvSpPr>
          <p:nvPr>
            <p:ph type="body" idx="2"/>
          </p:nvPr>
        </p:nvSpPr>
        <p:spPr>
          <a:xfrm>
            <a:off x="1135856" y="1571612"/>
            <a:ext cx="2438400" cy="4739652"/>
          </a:xfrm>
        </p:spPr>
        <p:txBody>
          <a:bodyPr>
            <a:normAutofit/>
          </a:bodyPr>
          <a:lstStyle/>
          <a:p>
            <a:r>
              <a:rPr lang="ru-RU" sz="1800" dirty="0" smtClean="0"/>
              <a:t>Лейтенант Гуйвик с конём Орликом. Невозможно представить себе командиров батальонов и полков без их верных четвероногих помощников. </a:t>
            </a:r>
            <a:endParaRPr lang="ru-RU" sz="1800" dirty="0"/>
          </a:p>
        </p:txBody>
      </p:sp>
      <p:pic>
        <p:nvPicPr>
          <p:cNvPr id="5" name="Содержимое 4" descr="l7OdgO3EMek.jpg"/>
          <p:cNvPicPr>
            <a:picLocks noGrp="1" noChangeAspect="1"/>
          </p:cNvPicPr>
          <p:nvPr>
            <p:ph sz="half" idx="1"/>
          </p:nvPr>
        </p:nvPicPr>
        <p:blipFill>
          <a:blip r:embed="rId2" cstate="screen"/>
          <a:stretch>
            <a:fillRect/>
          </a:stretch>
        </p:blipFill>
        <p:spPr>
          <a:xfrm>
            <a:off x="3669903" y="320675"/>
            <a:ext cx="5239544" cy="59880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642918"/>
            <a:ext cx="8229600" cy="1023608"/>
          </a:xfrm>
        </p:spPr>
        <p:txBody>
          <a:bodyPr>
            <a:normAutofit fontScale="90000"/>
          </a:bodyPr>
          <a:lstStyle/>
          <a:p>
            <a:r>
              <a:rPr lang="ru-RU" sz="2200" dirty="0" smtClean="0">
                <a:solidFill>
                  <a:schemeClr val="accent2"/>
                </a:solidFill>
              </a:rPr>
              <a:t>Люди помнят о подвигах своих смелых и преданных друзей и некоторым военным животным у нас в России и в других странах установлены памятники.</a:t>
            </a:r>
            <a:r>
              <a:rPr lang="ru-RU" dirty="0" smtClean="0"/>
              <a:t/>
            </a:r>
            <a:br>
              <a:rPr lang="ru-RU" dirty="0" smtClean="0"/>
            </a:br>
            <a:endParaRPr lang="ru-RU" dirty="0"/>
          </a:p>
        </p:txBody>
      </p:sp>
      <p:pic>
        <p:nvPicPr>
          <p:cNvPr id="7" name="Содержимое 6" descr="2GnuLQDm5qA.jpg"/>
          <p:cNvPicPr>
            <a:picLocks noGrp="1" noChangeAspect="1"/>
          </p:cNvPicPr>
          <p:nvPr>
            <p:ph idx="1"/>
          </p:nvPr>
        </p:nvPicPr>
        <p:blipFill>
          <a:blip r:embed="rId2" cstate="screen"/>
          <a:stretch>
            <a:fillRect/>
          </a:stretch>
        </p:blipFill>
        <p:spPr>
          <a:xfrm>
            <a:off x="2000232" y="1643050"/>
            <a:ext cx="5000660" cy="481172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714356"/>
            <a:ext cx="8229600" cy="4857784"/>
          </a:xfrm>
        </p:spPr>
        <p:txBody>
          <a:bodyPr>
            <a:noAutofit/>
          </a:bodyPr>
          <a:lstStyle/>
          <a:p>
            <a:pPr algn="ctr"/>
            <a:r>
              <a:rPr lang="ru-RU" sz="4400" dirty="0" smtClean="0"/>
              <a:t>Животные внесли огромный вклад в победу наших войск в ходе Великой отечественной войны. Так же, как и люди они совершали настоящие подвиги! </a:t>
            </a:r>
            <a:endParaRPr lang="ru-RU" sz="4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67494"/>
            <a:ext cx="8229600" cy="6090464"/>
          </a:xfrm>
        </p:spPr>
        <p:txBody>
          <a:bodyPr>
            <a:normAutofit/>
          </a:bodyPr>
          <a:lstStyle/>
          <a:p>
            <a:r>
              <a:rPr lang="ru-RU" sz="2200" dirty="0" smtClean="0">
                <a:solidFill>
                  <a:schemeClr val="accent3"/>
                </a:solidFill>
              </a:rPr>
              <a:t>Великая Отечественная война… Страшный период в истории страны. Но именно в это время наиболее ярко проявились такие качества, как отвага, дружба, взаимопомощь, мужество, преданность.</a:t>
            </a:r>
            <a:br>
              <a:rPr lang="ru-RU" sz="2200" dirty="0" smtClean="0">
                <a:solidFill>
                  <a:schemeClr val="accent3"/>
                </a:solidFill>
              </a:rPr>
            </a:br>
            <a:r>
              <a:rPr lang="ru-RU" dirty="0" smtClean="0">
                <a:solidFill>
                  <a:schemeClr val="accent3"/>
                </a:solidFill>
              </a:rPr>
              <a:t/>
            </a:r>
            <a:br>
              <a:rPr lang="ru-RU" dirty="0" smtClean="0">
                <a:solidFill>
                  <a:schemeClr val="accent3"/>
                </a:solidFill>
              </a:rPr>
            </a:br>
            <a:r>
              <a:rPr lang="ru-RU" sz="2200" dirty="0" smtClean="0">
                <a:solidFill>
                  <a:schemeClr val="accent3"/>
                </a:solidFill>
              </a:rPr>
              <a:t>Победа далась нелегко. В тяжелые годы рядом с</a:t>
            </a:r>
            <a:r>
              <a:rPr lang="ru-RU" dirty="0" smtClean="0">
                <a:solidFill>
                  <a:schemeClr val="accent3"/>
                </a:solidFill>
              </a:rPr>
              <a:t> </a:t>
            </a:r>
            <a:r>
              <a:rPr lang="ru-RU" sz="2200" dirty="0" smtClean="0">
                <a:solidFill>
                  <a:schemeClr val="accent3"/>
                </a:solidFill>
              </a:rPr>
              <a:t>солдатами на фронте воевали и те, кого мы называем нашими меньшими братьями: звери и птицы. Они совершали подвиги, не зная этого. Они просто делали то, чему их научили люди – и гибли, также как и люди. Но, погибая, они спасали тысячи человеческих жизней.</a:t>
            </a:r>
            <a:endParaRPr lang="ru-RU" sz="2200" dirty="0">
              <a:solidFill>
                <a:schemeClr val="accent3"/>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14282" y="1571612"/>
            <a:ext cx="914400" cy="3500462"/>
          </a:xfrm>
        </p:spPr>
        <p:txBody>
          <a:bodyPr>
            <a:normAutofit/>
          </a:bodyPr>
          <a:lstStyle/>
          <a:p>
            <a:r>
              <a:rPr lang="ru-RU" sz="4000" dirty="0" smtClean="0">
                <a:solidFill>
                  <a:schemeClr val="accent2"/>
                </a:solidFill>
              </a:rPr>
              <a:t>собаки</a:t>
            </a:r>
            <a:endParaRPr lang="ru-RU" sz="4000" dirty="0">
              <a:solidFill>
                <a:schemeClr val="accent2"/>
              </a:solidFill>
            </a:endParaRPr>
          </a:p>
        </p:txBody>
      </p:sp>
      <p:sp>
        <p:nvSpPr>
          <p:cNvPr id="5" name="Текст 4"/>
          <p:cNvSpPr>
            <a:spLocks noGrp="1"/>
          </p:cNvSpPr>
          <p:nvPr>
            <p:ph type="body" idx="2"/>
          </p:nvPr>
        </p:nvSpPr>
        <p:spPr>
          <a:xfrm>
            <a:off x="1135856" y="1071546"/>
            <a:ext cx="2438400" cy="4357718"/>
          </a:xfrm>
        </p:spPr>
        <p:txBody>
          <a:bodyPr/>
          <a:lstStyle/>
          <a:p>
            <a:r>
              <a:rPr lang="ru-RU" sz="1800" dirty="0" smtClean="0"/>
              <a:t>На протяжении войны собаки выполняли самую разную работу: перевозили боеприпасы, доставляли важные сообщения, отыскивали раненых солдат, искали мины. Все собаки так или иначе помогали людям</a:t>
            </a:r>
            <a:r>
              <a:rPr lang="ru-RU" dirty="0" smtClean="0"/>
              <a:t>.</a:t>
            </a:r>
            <a:endParaRPr lang="ru-RU" dirty="0"/>
          </a:p>
        </p:txBody>
      </p:sp>
      <p:pic>
        <p:nvPicPr>
          <p:cNvPr id="6" name="Содержимое 5" descr="mKvmhRWrQqY.jpg"/>
          <p:cNvPicPr>
            <a:picLocks noGrp="1" noChangeAspect="1"/>
          </p:cNvPicPr>
          <p:nvPr>
            <p:ph sz="half" idx="1"/>
          </p:nvPr>
        </p:nvPicPr>
        <p:blipFill>
          <a:blip r:embed="rId2" cstate="screen"/>
          <a:stretch>
            <a:fillRect/>
          </a:stretch>
        </p:blipFill>
        <p:spPr>
          <a:xfrm>
            <a:off x="3643306" y="1357298"/>
            <a:ext cx="5276850" cy="402326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Заголовок 11"/>
          <p:cNvSpPr>
            <a:spLocks noGrp="1"/>
          </p:cNvSpPr>
          <p:nvPr>
            <p:ph type="title"/>
          </p:nvPr>
        </p:nvSpPr>
        <p:spPr/>
        <p:txBody>
          <a:bodyPr>
            <a:normAutofit fontScale="90000"/>
          </a:bodyPr>
          <a:lstStyle/>
          <a:p>
            <a:r>
              <a:rPr lang="ru-RU" dirty="0" smtClean="0">
                <a:solidFill>
                  <a:schemeClr val="accent2"/>
                </a:solidFill>
              </a:rPr>
              <a:t>Немецкая овчарка </a:t>
            </a:r>
            <a:r>
              <a:rPr lang="ru-RU" dirty="0" smtClean="0">
                <a:solidFill>
                  <a:srgbClr val="FF0000"/>
                </a:solidFill>
              </a:rPr>
              <a:t>Джульбарс</a:t>
            </a:r>
            <a:endParaRPr lang="ru-RU" dirty="0">
              <a:solidFill>
                <a:srgbClr val="FF0000"/>
              </a:solidFill>
            </a:endParaRPr>
          </a:p>
        </p:txBody>
      </p:sp>
      <p:sp>
        <p:nvSpPr>
          <p:cNvPr id="9" name="Текст 8"/>
          <p:cNvSpPr>
            <a:spLocks noGrp="1"/>
          </p:cNvSpPr>
          <p:nvPr>
            <p:ph type="body" idx="2"/>
          </p:nvPr>
        </p:nvSpPr>
        <p:spPr/>
        <p:txBody>
          <a:bodyPr>
            <a:normAutofit/>
          </a:bodyPr>
          <a:lstStyle/>
          <a:p>
            <a:r>
              <a:rPr lang="ru-RU" dirty="0" smtClean="0"/>
              <a:t>– участник Великой Отечественной войны. Единственная собака, награжденная медалью «За боевые заслуги»</a:t>
            </a:r>
          </a:p>
          <a:p>
            <a:r>
              <a:rPr lang="ru-RU" dirty="0" smtClean="0"/>
              <a:t>Благодаря его отличному чутью было разминировано  огромное количество  мин и снарядов.</a:t>
            </a:r>
          </a:p>
          <a:p>
            <a:r>
              <a:rPr lang="ru-RU" dirty="0" smtClean="0"/>
              <a:t>Джульбарс принял участие в параде на Красной площади 1945 года. Незадолго до Парада Победы в Москве Джульбарс получил ранение и не мог пройти в составе школы военных собак. Тогда Сталин приказал нести пса по Красной площади на своей шинели. </a:t>
            </a:r>
            <a:endParaRPr lang="ru-RU" dirty="0"/>
          </a:p>
        </p:txBody>
      </p:sp>
      <p:pic>
        <p:nvPicPr>
          <p:cNvPr id="11" name="Содержимое 10" descr="pz1QDcs2oEI.jpg"/>
          <p:cNvPicPr>
            <a:picLocks noGrp="1" noChangeAspect="1"/>
          </p:cNvPicPr>
          <p:nvPr>
            <p:ph sz="half" idx="1"/>
          </p:nvPr>
        </p:nvPicPr>
        <p:blipFill>
          <a:blip r:embed="rId2" cstate="screen"/>
          <a:stretch>
            <a:fillRect/>
          </a:stretch>
        </p:blipFill>
        <p:spPr>
          <a:xfrm>
            <a:off x="3689309" y="320675"/>
            <a:ext cx="5200732" cy="59880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solidFill>
                  <a:schemeClr val="accent2"/>
                </a:solidFill>
              </a:rPr>
              <a:t>Немецкая Овчарка </a:t>
            </a:r>
            <a:r>
              <a:rPr lang="ru-RU" sz="3200" dirty="0" smtClean="0">
                <a:solidFill>
                  <a:srgbClr val="FF0000"/>
                </a:solidFill>
              </a:rPr>
              <a:t>Дина</a:t>
            </a:r>
            <a:endParaRPr lang="ru-RU" sz="3200" dirty="0">
              <a:solidFill>
                <a:srgbClr val="FF0000"/>
              </a:solidFill>
            </a:endParaRPr>
          </a:p>
        </p:txBody>
      </p:sp>
      <p:sp>
        <p:nvSpPr>
          <p:cNvPr id="3" name="Текст 2"/>
          <p:cNvSpPr>
            <a:spLocks noGrp="1"/>
          </p:cNvSpPr>
          <p:nvPr>
            <p:ph type="body" idx="2"/>
          </p:nvPr>
        </p:nvSpPr>
        <p:spPr>
          <a:xfrm>
            <a:off x="1135856" y="367664"/>
            <a:ext cx="2438400" cy="5775980"/>
          </a:xfrm>
        </p:spPr>
        <p:txBody>
          <a:bodyPr>
            <a:normAutofit/>
          </a:bodyPr>
          <a:lstStyle/>
          <a:p>
            <a:r>
              <a:rPr lang="ru-RU" sz="1600" dirty="0" smtClean="0"/>
              <a:t>– первая собака-диверсант. В результате  ее работы было уничтожено 10  ж/</a:t>
            </a:r>
            <a:r>
              <a:rPr lang="ru-RU" sz="1600" dirty="0" err="1" smtClean="0"/>
              <a:t>д</a:t>
            </a:r>
            <a:r>
              <a:rPr lang="ru-RU" sz="1600" dirty="0" smtClean="0"/>
              <a:t> вагонов противника, и большая часть железной дороги была выведена из строя.</a:t>
            </a:r>
            <a:br>
              <a:rPr lang="ru-RU" sz="1600" dirty="0" smtClean="0"/>
            </a:br>
            <a:r>
              <a:rPr lang="ru-RU" sz="1600" dirty="0" smtClean="0"/>
              <a:t>Также она отличилась при разминировании города Полоцка, где в одном из госпиталей обнаружила мину-сюрприз, оставленную немецкими солдатами для наших ребят.</a:t>
            </a:r>
            <a:endParaRPr lang="ru-RU" sz="1600" dirty="0"/>
          </a:p>
        </p:txBody>
      </p:sp>
      <p:pic>
        <p:nvPicPr>
          <p:cNvPr id="5" name="Содержимое 4" descr="xXsklnknL4Y.jpg"/>
          <p:cNvPicPr>
            <a:picLocks noGrp="1" noChangeAspect="1"/>
          </p:cNvPicPr>
          <p:nvPr>
            <p:ph sz="half" idx="1"/>
          </p:nvPr>
        </p:nvPicPr>
        <p:blipFill>
          <a:blip r:embed="rId2" cstate="screen"/>
          <a:stretch>
            <a:fillRect/>
          </a:stretch>
        </p:blipFill>
        <p:spPr>
          <a:xfrm>
            <a:off x="3651250" y="857232"/>
            <a:ext cx="5276850" cy="444850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500042"/>
            <a:ext cx="852082" cy="5811222"/>
          </a:xfrm>
        </p:spPr>
        <p:txBody>
          <a:bodyPr>
            <a:normAutofit/>
          </a:bodyPr>
          <a:lstStyle/>
          <a:p>
            <a:r>
              <a:rPr lang="ru-RU" sz="3200" dirty="0" smtClean="0"/>
              <a:t>Нем. Овчарка</a:t>
            </a:r>
            <a:r>
              <a:rPr lang="ru-RU" sz="3200" dirty="0" smtClean="0">
                <a:solidFill>
                  <a:srgbClr val="FF0000"/>
                </a:solidFill>
              </a:rPr>
              <a:t> </a:t>
            </a:r>
            <a:r>
              <a:rPr lang="ru-RU" sz="3200" dirty="0" err="1" smtClean="0">
                <a:solidFill>
                  <a:srgbClr val="FF0000"/>
                </a:solidFill>
              </a:rPr>
              <a:t>Мухтар</a:t>
            </a:r>
            <a:endParaRPr lang="ru-RU" sz="3200" dirty="0">
              <a:solidFill>
                <a:srgbClr val="FF0000"/>
              </a:solidFill>
            </a:endParaRPr>
          </a:p>
        </p:txBody>
      </p:sp>
      <p:sp>
        <p:nvSpPr>
          <p:cNvPr id="3" name="Текст 2"/>
          <p:cNvSpPr>
            <a:spLocks noGrp="1"/>
          </p:cNvSpPr>
          <p:nvPr>
            <p:ph type="body" idx="2"/>
          </p:nvPr>
        </p:nvSpPr>
        <p:spPr>
          <a:xfrm>
            <a:off x="1135856" y="928670"/>
            <a:ext cx="2438400" cy="4857784"/>
          </a:xfrm>
        </p:spPr>
        <p:txBody>
          <a:bodyPr>
            <a:normAutofit/>
          </a:bodyPr>
          <a:lstStyle/>
          <a:p>
            <a:r>
              <a:rPr lang="ru-RU" sz="2000" dirty="0" smtClean="0"/>
              <a:t>собака-санитар. За годы войны он спас около 400 раненых бойцов, в том числе и своего проводника, ефрейтора Зорина, контуженного взрывом бомбы.</a:t>
            </a:r>
            <a:endParaRPr lang="ru-RU" sz="2000" dirty="0"/>
          </a:p>
        </p:txBody>
      </p:sp>
      <p:pic>
        <p:nvPicPr>
          <p:cNvPr id="5" name="Содержимое 4" descr="MqC14b5cOno.jpg"/>
          <p:cNvPicPr>
            <a:picLocks noGrp="1" noChangeAspect="1"/>
          </p:cNvPicPr>
          <p:nvPr>
            <p:ph sz="half" idx="1"/>
          </p:nvPr>
        </p:nvPicPr>
        <p:blipFill>
          <a:blip r:embed="rId2" cstate="screen"/>
          <a:stretch>
            <a:fillRect/>
          </a:stretch>
        </p:blipFill>
        <p:spPr>
          <a:xfrm>
            <a:off x="3651250" y="1416500"/>
            <a:ext cx="5276850" cy="37964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285860"/>
            <a:ext cx="914400" cy="5025404"/>
          </a:xfrm>
        </p:spPr>
        <p:txBody>
          <a:bodyPr>
            <a:normAutofit/>
          </a:bodyPr>
          <a:lstStyle/>
          <a:p>
            <a:r>
              <a:rPr lang="ru-RU" sz="4000" dirty="0" smtClean="0">
                <a:solidFill>
                  <a:schemeClr val="accent2"/>
                </a:solidFill>
              </a:rPr>
              <a:t>Колли</a:t>
            </a:r>
            <a:r>
              <a:rPr lang="ru-RU" sz="4000" dirty="0" smtClean="0"/>
              <a:t> </a:t>
            </a:r>
            <a:r>
              <a:rPr lang="ru-RU" sz="4000" dirty="0" smtClean="0">
                <a:solidFill>
                  <a:srgbClr val="FF0000"/>
                </a:solidFill>
              </a:rPr>
              <a:t>дик</a:t>
            </a:r>
            <a:endParaRPr lang="ru-RU" sz="4000" dirty="0">
              <a:solidFill>
                <a:srgbClr val="FF0000"/>
              </a:solidFill>
            </a:endParaRPr>
          </a:p>
        </p:txBody>
      </p:sp>
      <p:sp>
        <p:nvSpPr>
          <p:cNvPr id="3" name="Текст 2"/>
          <p:cNvSpPr>
            <a:spLocks noGrp="1"/>
          </p:cNvSpPr>
          <p:nvPr>
            <p:ph type="body" idx="2"/>
          </p:nvPr>
        </p:nvSpPr>
        <p:spPr/>
        <p:txBody>
          <a:bodyPr>
            <a:normAutofit/>
          </a:bodyPr>
          <a:lstStyle/>
          <a:p>
            <a:r>
              <a:rPr lang="ru-RU" dirty="0" smtClean="0"/>
              <a:t>Колли Дик обнаружил тысячи мин, принимал участие в разминировании Ленинграда, Сталинграда и других городов. Он помог разминировать несколько </a:t>
            </a:r>
            <a:r>
              <a:rPr lang="ru-RU" dirty="0" err="1" smtClean="0"/>
              <a:t>штабов,спас</a:t>
            </a:r>
            <a:r>
              <a:rPr lang="ru-RU" dirty="0" smtClean="0"/>
              <a:t> в Павловске дворец, за час до взрыва обнаружив заложенную в фундаменте бомбу с часовым механизмом. После войны Дик благополучно вернулся к своей хозяйке и выставлялся на первой после войны выставке в Ленинграде. Несмотря на то, что Дик был трижды ранен, он дожил до глубокой старости и похоронен с воинскими почестями.</a:t>
            </a:r>
            <a:endParaRPr lang="ru-RU" dirty="0"/>
          </a:p>
        </p:txBody>
      </p:sp>
      <p:pic>
        <p:nvPicPr>
          <p:cNvPr id="5" name="Содержимое 4" descr="PTDD4UE3Fc8.jpg"/>
          <p:cNvPicPr>
            <a:picLocks noGrp="1" noChangeAspect="1"/>
          </p:cNvPicPr>
          <p:nvPr>
            <p:ph sz="half" idx="1"/>
          </p:nvPr>
        </p:nvPicPr>
        <p:blipFill>
          <a:blip r:embed="rId2" cstate="screen"/>
          <a:stretch>
            <a:fillRect/>
          </a:stretch>
        </p:blipFill>
        <p:spPr>
          <a:xfrm>
            <a:off x="3651250" y="1180025"/>
            <a:ext cx="5276850" cy="42693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785926"/>
            <a:ext cx="914400" cy="3286148"/>
          </a:xfrm>
        </p:spPr>
        <p:txBody>
          <a:bodyPr>
            <a:normAutofit/>
          </a:bodyPr>
          <a:lstStyle/>
          <a:p>
            <a:r>
              <a:rPr lang="ru-RU" sz="4000" dirty="0" smtClean="0"/>
              <a:t>кошки</a:t>
            </a:r>
            <a:endParaRPr lang="ru-RU" sz="4000" dirty="0"/>
          </a:p>
        </p:txBody>
      </p:sp>
      <p:sp>
        <p:nvSpPr>
          <p:cNvPr id="3" name="Текст 2"/>
          <p:cNvSpPr>
            <a:spLocks noGrp="1"/>
          </p:cNvSpPr>
          <p:nvPr>
            <p:ph type="body" idx="2"/>
          </p:nvPr>
        </p:nvSpPr>
        <p:spPr>
          <a:xfrm>
            <a:off x="1135856" y="367664"/>
            <a:ext cx="2438400" cy="5490228"/>
          </a:xfrm>
        </p:spPr>
        <p:txBody>
          <a:bodyPr/>
          <a:lstStyle/>
          <a:p>
            <a:r>
              <a:rPr lang="ru-RU" dirty="0" smtClean="0"/>
              <a:t>Кошки - участники Великой Отечественной войны.</a:t>
            </a:r>
          </a:p>
          <a:p>
            <a:r>
              <a:rPr lang="ru-RU" dirty="0" smtClean="0"/>
              <a:t>От природы эти животные обладают повышенной чувствительностью. Кошки чувствовали приближение бомбардировки. И хозяева, предупрежденные кошкой, активно выражающей свое беспокойство, имели возможность заранее спрятаться.</a:t>
            </a:r>
            <a:br>
              <a:rPr lang="ru-RU" dirty="0" smtClean="0"/>
            </a:br>
            <a:r>
              <a:rPr lang="ru-RU" dirty="0" smtClean="0"/>
              <a:t>Неоценима роль кошек в Ленинграде. Они охраняли продукты и Эрмитаж от крыс. Были случаи, когда кошки приносили свою добычу хозяевам.</a:t>
            </a:r>
            <a:endParaRPr lang="ru-RU" dirty="0"/>
          </a:p>
        </p:txBody>
      </p:sp>
      <p:pic>
        <p:nvPicPr>
          <p:cNvPr id="5" name="Содержимое 4" descr="4j_VPgKNlLI.jpg"/>
          <p:cNvPicPr>
            <a:picLocks noGrp="1" noChangeAspect="1"/>
          </p:cNvPicPr>
          <p:nvPr>
            <p:ph sz="half" idx="1"/>
          </p:nvPr>
        </p:nvPicPr>
        <p:blipFill>
          <a:blip r:embed="rId2"/>
          <a:stretch>
            <a:fillRect/>
          </a:stretch>
        </p:blipFill>
        <p:spPr>
          <a:xfrm>
            <a:off x="3651250" y="1489509"/>
            <a:ext cx="5276850" cy="365038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428736"/>
            <a:ext cx="914400" cy="4882528"/>
          </a:xfrm>
        </p:spPr>
        <p:txBody>
          <a:bodyPr>
            <a:normAutofit/>
          </a:bodyPr>
          <a:lstStyle/>
          <a:p>
            <a:r>
              <a:rPr lang="ru-RU" sz="3600" dirty="0" smtClean="0"/>
              <a:t>Кот </a:t>
            </a:r>
            <a:r>
              <a:rPr lang="ru-RU" sz="3600" dirty="0" err="1" smtClean="0">
                <a:solidFill>
                  <a:srgbClr val="FF0000"/>
                </a:solidFill>
              </a:rPr>
              <a:t>саймон</a:t>
            </a:r>
            <a:endParaRPr lang="ru-RU" sz="3600" dirty="0">
              <a:solidFill>
                <a:srgbClr val="FF0000"/>
              </a:solidFill>
            </a:endParaRPr>
          </a:p>
        </p:txBody>
      </p:sp>
      <p:sp>
        <p:nvSpPr>
          <p:cNvPr id="3" name="Текст 2"/>
          <p:cNvSpPr>
            <a:spLocks noGrp="1"/>
          </p:cNvSpPr>
          <p:nvPr>
            <p:ph type="body" idx="2"/>
          </p:nvPr>
        </p:nvSpPr>
        <p:spPr>
          <a:xfrm>
            <a:off x="1135856" y="785794"/>
            <a:ext cx="2438400" cy="5072098"/>
          </a:xfrm>
        </p:spPr>
        <p:txBody>
          <a:bodyPr>
            <a:normAutofit/>
          </a:bodyPr>
          <a:lstStyle/>
          <a:p>
            <a:r>
              <a:rPr lang="ru-RU" sz="1600" dirty="0" smtClean="0"/>
              <a:t>Необходимо вспомнить и о легендарном коте </a:t>
            </a:r>
            <a:r>
              <a:rPr lang="ru-RU" sz="1600" dirty="0" err="1" smtClean="0"/>
              <a:t>Саймоне</a:t>
            </a:r>
            <a:r>
              <a:rPr lang="ru-RU" sz="1600" dirty="0" smtClean="0"/>
              <a:t>, который служил на военном судне королевского британского флота «Аметист». Он не только уберегал провизию моряков и сам корабль от крыс, но и поддерживал моральный дух всех – от матросов до капитана.</a:t>
            </a:r>
            <a:endParaRPr lang="ru-RU" sz="1600" dirty="0"/>
          </a:p>
        </p:txBody>
      </p:sp>
      <p:pic>
        <p:nvPicPr>
          <p:cNvPr id="5" name="Содержимое 4" descr="SlELtyK7XtY.jpg"/>
          <p:cNvPicPr>
            <a:picLocks noGrp="1" noChangeAspect="1"/>
          </p:cNvPicPr>
          <p:nvPr>
            <p:ph sz="half" idx="1"/>
          </p:nvPr>
        </p:nvPicPr>
        <p:blipFill>
          <a:blip r:embed="rId2" cstate="screen"/>
          <a:stretch>
            <a:fillRect/>
          </a:stretch>
        </p:blipFill>
        <p:spPr>
          <a:xfrm>
            <a:off x="3651250" y="893701"/>
            <a:ext cx="5276850" cy="484199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430</TotalTime>
  <Words>587</Words>
  <Application>Microsoft Office PowerPoint</Application>
  <PresentationFormat>Экран (4:3)</PresentationFormat>
  <Paragraphs>34</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Яркая</vt:lpstr>
      <vt:lpstr>Животные – герои войны</vt:lpstr>
      <vt:lpstr>Великая Отечественная война… Страшный период в истории страны. Но именно в это время наиболее ярко проявились такие качества, как отвага, дружба, взаимопомощь, мужество, преданность.  Победа далась нелегко. В тяжелые годы рядом с солдатами на фронте воевали и те, кого мы называем нашими меньшими братьями: звери и птицы. Они совершали подвиги, не зная этого. Они просто делали то, чему их научили люди – и гибли, также как и люди. Но, погибая, они спасали тысячи человеческих жизней.</vt:lpstr>
      <vt:lpstr>собаки</vt:lpstr>
      <vt:lpstr>Немецкая овчарка Джульбарс</vt:lpstr>
      <vt:lpstr>Немецкая Овчарка Дина</vt:lpstr>
      <vt:lpstr>Нем. Овчарка Мухтар</vt:lpstr>
      <vt:lpstr>Колли дик</vt:lpstr>
      <vt:lpstr>кошки</vt:lpstr>
      <vt:lpstr>Кот саймон</vt:lpstr>
      <vt:lpstr>Медведь Войтек</vt:lpstr>
      <vt:lpstr>Почтовые голуби</vt:lpstr>
      <vt:lpstr>Голубь голубчик</vt:lpstr>
      <vt:lpstr>лошади</vt:lpstr>
      <vt:lpstr>Конь орлик</vt:lpstr>
      <vt:lpstr>Люди помнят о подвигах своих смелых и преданных друзей и некоторым военным животным у нас в России и в других странах установлены памятники. </vt:lpstr>
      <vt:lpstr>Животные внесли огромный вклад в победу наших войск в ходе Великой отечественной войны. Так же, как и люди они совершали настоящие подвиги!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Животные – герои войны</dc:title>
  <dc:creator>User</dc:creator>
  <cp:lastModifiedBy>User</cp:lastModifiedBy>
  <cp:revision>48</cp:revision>
  <dcterms:created xsi:type="dcterms:W3CDTF">2020-05-05T13:01:46Z</dcterms:created>
  <dcterms:modified xsi:type="dcterms:W3CDTF">2020-11-19T16:56:57Z</dcterms:modified>
</cp:coreProperties>
</file>