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7" r:id="rId5"/>
    <p:sldId id="259" r:id="rId6"/>
    <p:sldId id="264" r:id="rId7"/>
    <p:sldId id="257" r:id="rId8"/>
    <p:sldId id="268" r:id="rId9"/>
    <p:sldId id="260" r:id="rId10"/>
    <p:sldId id="266" r:id="rId11"/>
    <p:sldId id="263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Кирилл\Рабочий стол\Рабочий стол\МАМА\анимация\2137a0b44f0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124200" y="1752600"/>
            <a:ext cx="4495800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ЗВУК </a:t>
            </a:r>
            <a:r>
              <a:rPr lang="ru-RU" sz="6600" b="1" dirty="0" smtClean="0">
                <a:solidFill>
                  <a:srgbClr val="002060"/>
                </a:solidFill>
              </a:rPr>
              <a:t>Н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05000" y="5780782"/>
            <a:ext cx="748883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bg1"/>
                </a:solidFill>
              </a:rPr>
              <a:t>Учитель-логопед: </a:t>
            </a:r>
          </a:p>
          <a:p>
            <a:pPr algn="ctr"/>
            <a:r>
              <a:rPr lang="ru-RU" sz="3200" b="1" dirty="0" smtClean="0">
                <a:ln w="11430"/>
                <a:solidFill>
                  <a:schemeClr val="bg1"/>
                </a:solidFill>
              </a:rPr>
              <a:t>Лещева Ольга Анатольевна</a:t>
            </a:r>
            <a:endParaRPr lang="ru-RU" sz="3200" b="1" cap="none" spc="0" dirty="0">
              <a:ln w="11430"/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://haecker-kitchen.ru/layouts/image/aHR0cDovL3d3dy50dm95cmViZW5vay5ydS9pbWFnZXMvcHJlc2VudGF0aW9uL2hhcHB5LWJpcnRoZGF5L2IvMDEuanBn"/>
          <p:cNvPicPr>
            <a:picLocks noChangeAspect="1" noChangeArrowheads="1"/>
          </p:cNvPicPr>
          <p:nvPr/>
        </p:nvPicPr>
        <p:blipFill>
          <a:blip r:embed="rId2"/>
          <a:srcRect r="25781"/>
          <a:stretch>
            <a:fillRect/>
          </a:stretch>
        </p:blipFill>
        <p:spPr bwMode="auto">
          <a:xfrm>
            <a:off x="-15240" y="-30480"/>
            <a:ext cx="9144000" cy="6884895"/>
          </a:xfrm>
          <a:prstGeom prst="rect">
            <a:avLst/>
          </a:prstGeom>
          <a:noFill/>
        </p:spPr>
      </p:pic>
      <p:sp>
        <p:nvSpPr>
          <p:cNvPr id="57" name="Прямоугольник 56"/>
          <p:cNvSpPr/>
          <p:nvPr/>
        </p:nvSpPr>
        <p:spPr>
          <a:xfrm>
            <a:off x="289560" y="2977"/>
            <a:ext cx="87713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Повтори за </a:t>
            </a:r>
            <a:r>
              <a:rPr lang="ru-RU" sz="2400" b="1" dirty="0" err="1" smtClean="0">
                <a:solidFill>
                  <a:srgbClr val="FF0000"/>
                </a:solidFill>
              </a:rPr>
              <a:t>врослым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</a:rPr>
              <a:t>чистоговорки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3200" dirty="0"/>
              <a:t/>
            </a:r>
            <a:br>
              <a:rPr lang="ru-RU" sz="3200" dirty="0"/>
            </a:br>
            <a:endParaRPr lang="ru-RU" b="1" dirty="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" name="AutoShape 2" descr="автоматизация звуков н 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автоматизация звуков н т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автоматизация звуков н т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автоматизация звуков н т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8964" y="1138369"/>
            <a:ext cx="73158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На-на-на – лампа у окна. 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Ну-ну-ну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– саночки тяну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Он-он-он – телефон. 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Ан-ан-ан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– барабан. 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Ан-ан-ан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- мне купили барабан. 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Ан-ан-ан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- сшила мама сарафан.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178" name="Picture 10" descr="Чистоговорки на букву Н | aaBaby - Чем занять ребе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" y="4396964"/>
            <a:ext cx="2857500" cy="245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494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haecker-kitchen.ru/layouts/image/aHR0cDovL3d3dy50dm95cmViZW5vay5ydS9pbWFnZXMvcHJlc2VudGF0aW9uL2hhcHB5LWJpcnRoZGF5L2IvMDEuanBn"/>
          <p:cNvPicPr>
            <a:picLocks noChangeAspect="1" noChangeArrowheads="1"/>
          </p:cNvPicPr>
          <p:nvPr/>
        </p:nvPicPr>
        <p:blipFill>
          <a:blip r:embed="rId2"/>
          <a:srcRect r="25781"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497719" y="3200400"/>
            <a:ext cx="19050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endParaRPr lang="ru-RU" sz="200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52600" y="0"/>
            <a:ext cx="6705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 </a:t>
            </a:r>
            <a:endParaRPr lang="ru-RU" sz="40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9" name="Picture 6" descr="Смайлики в нашей жизни.. | Otbasym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229" y="537706"/>
            <a:ext cx="3212254" cy="2108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368483" y="679658"/>
            <a:ext cx="408971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+mj-lt"/>
              </a:rPr>
              <a:t>Попросите ребенка выложить свою </a:t>
            </a:r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букву </a:t>
            </a:r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«Н» </a:t>
            </a:r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из любых предметов</a:t>
            </a:r>
            <a:r>
              <a:rPr lang="ru-RU" sz="2400" b="1" i="1" dirty="0" smtClean="0">
                <a:solidFill>
                  <a:srgbClr val="002060"/>
                </a:solidFill>
                <a:latin typeface="+mj-lt"/>
              </a:rPr>
              <a:t>,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+mj-lt"/>
              </a:rPr>
              <a:t> можно слепить из пластилина,  выложить из любого  бросового материала ( камушки, крупа, пуговицы и </a:t>
            </a:r>
            <a:r>
              <a:rPr lang="ru-RU" sz="2400" b="1" i="1" dirty="0" err="1" smtClean="0">
                <a:solidFill>
                  <a:srgbClr val="002060"/>
                </a:solidFill>
                <a:latin typeface="+mj-lt"/>
              </a:rPr>
              <a:t>т.д</a:t>
            </a:r>
            <a:r>
              <a:rPr lang="ru-RU" sz="2400" b="1" i="1" dirty="0" smtClean="0">
                <a:solidFill>
                  <a:srgbClr val="002060"/>
                </a:solidFill>
                <a:latin typeface="+mj-lt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96694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aecker-kitchen.ru/layouts/image/aHR0cDovL3d3dy50dm95cmViZW5vay5ydS9pbWFnZXMvcHJlc2VudGF0aW9uL2hhcHB5LWJpcnRoZGF5L2IvMDEuanBn"/>
          <p:cNvPicPr>
            <a:picLocks noChangeAspect="1" noChangeArrowheads="1"/>
          </p:cNvPicPr>
          <p:nvPr/>
        </p:nvPicPr>
        <p:blipFill>
          <a:blip r:embed="rId2"/>
          <a:srcRect r="25781"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pic>
        <p:nvPicPr>
          <p:cNvPr id="6" name="Picture 2" descr="презентация к занятию кружка &quot;Юные словесники&quot; - внеурочка, презентац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006"/>
            <a:ext cx="9144000" cy="6912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622545-095dd9bba064f22b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1400" y="152400"/>
            <a:ext cx="1676400" cy="17526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19387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haecker-kitchen.ru/layouts/image/aHR0cDovL3d3dy50dm95cmViZW5vay5ydS9pbWFnZXMvcHJlc2VudGF0aW9uL2hhcHB5LWJpcnRoZGF5L2IvMDEuanBn"/>
          <p:cNvPicPr>
            <a:picLocks noChangeAspect="1" noChangeArrowheads="1"/>
          </p:cNvPicPr>
          <p:nvPr/>
        </p:nvPicPr>
        <p:blipFill>
          <a:blip r:embed="rId2"/>
          <a:srcRect r="25781"/>
          <a:stretch>
            <a:fillRect/>
          </a:stretch>
        </p:blipFill>
        <p:spPr bwMode="auto">
          <a:xfrm>
            <a:off x="0" y="-26895"/>
            <a:ext cx="9144000" cy="6884895"/>
          </a:xfrm>
          <a:prstGeom prst="rect">
            <a:avLst/>
          </a:prstGeom>
          <a:noFill/>
        </p:spPr>
      </p:pic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533400" y="0"/>
            <a:ext cx="7632700" cy="998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uLnTx/>
                <a:uFillTx/>
                <a:latin typeface="+mj-lt"/>
                <a:ea typeface="+mj-ea"/>
                <a:cs typeface="+mj-cs"/>
              </a:rPr>
              <a:t>Фонетическая зарядка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C:\Users\7272~1\AppData\Local\Temp\Rar$DIa0.062\x_1aa0a47b.jpg"/>
          <p:cNvPicPr/>
          <p:nvPr/>
        </p:nvPicPr>
        <p:blipFill>
          <a:blip r:embed="rId3"/>
          <a:srcRect l="7119" r="1656"/>
          <a:stretch>
            <a:fillRect/>
          </a:stretch>
        </p:blipFill>
        <p:spPr bwMode="auto">
          <a:xfrm>
            <a:off x="2133600" y="1524000"/>
            <a:ext cx="5334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haecker-kitchen.ru/layouts/image/aHR0cDovL3d3dy50dm95cmViZW5vay5ydS9pbWFnZXMvcHJlc2VudGF0aW9uL2hhcHB5LWJpcnRoZGF5L2IvMDEuanBn"/>
          <p:cNvPicPr>
            <a:picLocks noChangeAspect="1" noChangeArrowheads="1"/>
          </p:cNvPicPr>
          <p:nvPr/>
        </p:nvPicPr>
        <p:blipFill>
          <a:blip r:embed="rId2"/>
          <a:srcRect r="25781"/>
          <a:stretch>
            <a:fillRect/>
          </a:stretch>
        </p:blipFill>
        <p:spPr bwMode="auto">
          <a:xfrm>
            <a:off x="0" y="-26895"/>
            <a:ext cx="9144000" cy="688489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19200" y="990600"/>
            <a:ext cx="73921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Мы уже знаем с тобой, что есть такие звуки, которые не могут петь свою песенку долго</a:t>
            </a:r>
            <a:r>
              <a:rPr lang="ru-RU" b="1" dirty="0">
                <a:solidFill>
                  <a:srgbClr val="002060"/>
                </a:solidFill>
              </a:rPr>
              <a:t>. Потому что мы не можем </a:t>
            </a:r>
            <a:r>
              <a:rPr lang="ru-RU" b="1" dirty="0" smtClean="0">
                <a:solidFill>
                  <a:srgbClr val="002060"/>
                </a:solidFill>
              </a:rPr>
              <a:t>их </a:t>
            </a:r>
            <a:r>
              <a:rPr lang="ru-RU" b="1" dirty="0">
                <a:solidFill>
                  <a:srgbClr val="002060"/>
                </a:solidFill>
              </a:rPr>
              <a:t>петь и </a:t>
            </a:r>
            <a:r>
              <a:rPr lang="ru-RU" b="1" dirty="0" smtClean="0">
                <a:solidFill>
                  <a:srgbClr val="002060"/>
                </a:solidFill>
              </a:rPr>
              <a:t>тянуть, </a:t>
            </a:r>
            <a:r>
              <a:rPr lang="ru-RU" b="1" dirty="0">
                <a:solidFill>
                  <a:srgbClr val="002060"/>
                </a:solidFill>
              </a:rPr>
              <a:t>воздушная струя при </a:t>
            </a:r>
            <a:r>
              <a:rPr lang="ru-RU" b="1" dirty="0" smtClean="0">
                <a:solidFill>
                  <a:srgbClr val="002060"/>
                </a:solidFill>
              </a:rPr>
              <a:t>произнесении </a:t>
            </a:r>
            <a:r>
              <a:rPr lang="ru-RU" b="1" dirty="0">
                <a:solidFill>
                  <a:srgbClr val="002060"/>
                </a:solidFill>
              </a:rPr>
              <a:t>встречает во рту преграду : </a:t>
            </a:r>
            <a:r>
              <a:rPr lang="ru-RU" b="1" dirty="0" smtClean="0">
                <a:solidFill>
                  <a:srgbClr val="002060"/>
                </a:solidFill>
              </a:rPr>
              <a:t>губы, зубы.</a:t>
            </a:r>
            <a:endParaRPr lang="ru-RU" b="1" dirty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"</a:t>
            </a:r>
            <a:r>
              <a:rPr lang="ru-RU" b="1" dirty="0">
                <a:solidFill>
                  <a:srgbClr val="FF0000"/>
                </a:solidFill>
              </a:rPr>
              <a:t>Ох, какой я не певучий, у меня нет голоса, я не могу петь</a:t>
            </a:r>
            <a:r>
              <a:rPr lang="ru-RU" b="1" dirty="0" smtClean="0">
                <a:solidFill>
                  <a:srgbClr val="FF0000"/>
                </a:solidFill>
              </a:rPr>
              <a:t>". Такие звуки называются согласные.</a:t>
            </a: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Такой звук встречается в словах: </a:t>
            </a:r>
            <a:r>
              <a:rPr lang="ru-RU" b="1" dirty="0" err="1" smtClean="0">
                <a:solidFill>
                  <a:srgbClr val="FF0000"/>
                </a:solidFill>
              </a:rPr>
              <a:t>НННос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НННосорог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Э</a:t>
            </a:r>
            <a:r>
              <a:rPr lang="ru-RU" b="1" dirty="0" smtClean="0">
                <a:solidFill>
                  <a:srgbClr val="002060"/>
                </a:solidFill>
              </a:rPr>
              <a:t>то звук Н-когда мы его произносим, воздушная струя встречает преграду-зубы. Звук Н-не может песенку свою петь долго и поэтому мы говорим, что звук Н-согласный, а еще мы его произносим твердо, как молоточек стучит, поэтому мы говорим, звук Н-твердый.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914400" y="228600"/>
            <a:ext cx="73152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002060"/>
                </a:solidFill>
              </a:rPr>
              <a:t>Давайте познакомимся и узнаем все про звук </a:t>
            </a:r>
            <a:r>
              <a:rPr lang="ru-RU" sz="2400" b="1" dirty="0" smtClean="0">
                <a:solidFill>
                  <a:srgbClr val="002060"/>
                </a:solidFill>
              </a:rPr>
              <a:t>Н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92696" y="4604757"/>
            <a:ext cx="4536504" cy="11430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FF0000"/>
                </a:solidFill>
              </a:rPr>
              <a:t>ПОВТОРИ </a:t>
            </a: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Звук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Н–согласный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, твердый звук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</a:rPr>
              <a:t>Звук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Н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– отмечаем </a:t>
            </a:r>
            <a:r>
              <a:rPr lang="ru-RU" sz="2400" b="1" dirty="0" smtClean="0">
                <a:solidFill>
                  <a:srgbClr val="002060"/>
                </a:solidFill>
              </a:rPr>
              <a:t>синим цветом 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5334000" y="4950203"/>
            <a:ext cx="838200" cy="719924"/>
          </a:xfrm>
          <a:prstGeom prst="rect">
            <a:avLst/>
          </a:prstGeom>
          <a:solidFill>
            <a:srgbClr val="002060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08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volna.org/wp-content/uploads/2016/11/2016-11-25_23:00:02prezentaciya-o-bukve-i-zvuke-n-00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85"/>
          <a:stretch/>
        </p:blipFill>
        <p:spPr bwMode="auto">
          <a:xfrm>
            <a:off x="0" y="49108"/>
            <a:ext cx="8991600" cy="6702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144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haecker-kitchen.ru/layouts/image/aHR0cDovL3d3dy50dm95cmViZW5vay5ydS9pbWFnZXMvcHJlc2VudGF0aW9uL2hhcHB5LWJpcnRoZGF5L2IvMDEuanBn"/>
          <p:cNvPicPr>
            <a:picLocks noChangeAspect="1" noChangeArrowheads="1"/>
          </p:cNvPicPr>
          <p:nvPr/>
        </p:nvPicPr>
        <p:blipFill>
          <a:blip r:embed="rId2"/>
          <a:srcRect r="25781"/>
          <a:stretch>
            <a:fillRect/>
          </a:stretch>
        </p:blipFill>
        <p:spPr bwMode="auto">
          <a:xfrm>
            <a:off x="0" y="-51548"/>
            <a:ext cx="9144000" cy="6884895"/>
          </a:xfrm>
          <a:prstGeom prst="rect">
            <a:avLst/>
          </a:prstGeom>
          <a:noFill/>
        </p:spPr>
      </p:pic>
      <p:cxnSp>
        <p:nvCxnSpPr>
          <p:cNvPr id="13" name="Прямая со стрелкой 12"/>
          <p:cNvCxnSpPr/>
          <p:nvPr/>
        </p:nvCxnSpPr>
        <p:spPr>
          <a:xfrm>
            <a:off x="2971800" y="2819400"/>
            <a:ext cx="1600200" cy="114300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752600" y="0"/>
            <a:ext cx="6705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Связь звука с буквой</a:t>
            </a:r>
            <a:endParaRPr lang="ru-RU" sz="40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1066800" y="2057400"/>
            <a:ext cx="1676400" cy="1524000"/>
          </a:xfrm>
          <a:prstGeom prst="rect">
            <a:avLst/>
          </a:prstGeom>
          <a:solidFill>
            <a:srgbClr val="002060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578796" y="811530"/>
            <a:ext cx="4879404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FF0000"/>
                </a:solidFill>
              </a:rPr>
              <a:t>Запомни! </a:t>
            </a: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Звук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«Н»–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обозначаем буквой М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00200" y="5867400"/>
            <a:ext cx="6705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На </a:t>
            </a:r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что похожа буква?</a:t>
            </a:r>
            <a:endParaRPr lang="ru-RU" sz="40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1" name="Picture 4" descr="http://www.playing-field.ru/img/2015/052000/14593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1920190"/>
            <a:ext cx="3581400" cy="3658256"/>
          </a:xfrm>
          <a:prstGeom prst="rect">
            <a:avLst/>
          </a:prstGeom>
          <a:noFill/>
        </p:spPr>
      </p:pic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533400" y="4191000"/>
            <a:ext cx="37513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cs typeface="Times New Roman" pitchFamily="18" charset="0"/>
              </a:rPr>
              <a:t>На букве «Н»,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Я как на лесенке.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cs typeface="Times New Roman" pitchFamily="18" charset="0"/>
              </a:rPr>
              <a:t>Сижу и распеваю песенки.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haecker-kitchen.ru/layouts/image/aHR0cDovL3d3dy50dm95cmViZW5vay5ydS9pbWFnZXMvcHJlc2VudGF0aW9uL2hhcHB5LWJpcnRoZGF5L2IvMDEuanBn"/>
          <p:cNvPicPr>
            <a:picLocks noChangeAspect="1" noChangeArrowheads="1"/>
          </p:cNvPicPr>
          <p:nvPr/>
        </p:nvPicPr>
        <p:blipFill>
          <a:blip r:embed="rId2"/>
          <a:srcRect r="25781"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295400" y="152400"/>
            <a:ext cx="75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Назови слова, в названиях которых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мы слышим звук «Н» в начале слова.</a:t>
            </a:r>
            <a:endParaRPr lang="ru-RU" sz="24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3074" name="Picture 2" descr="Презентация к логопедическому занятию &quot;Звук и буква Н&quot; для старшего  дошкольного возраст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" t="4996" r="2741" b="3552"/>
          <a:stretch/>
        </p:blipFill>
        <p:spPr bwMode="auto">
          <a:xfrm>
            <a:off x="849540" y="1434870"/>
            <a:ext cx="7444919" cy="4015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94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://haecker-kitchen.ru/layouts/image/aHR0cDovL3d3dy50dm95cmViZW5vay5ydS9pbWFnZXMvcHJlc2VudGF0aW9uL2hhcHB5LWJpcnRoZGF5L2IvMDEuanBn"/>
          <p:cNvPicPr>
            <a:picLocks noChangeAspect="1" noChangeArrowheads="1"/>
          </p:cNvPicPr>
          <p:nvPr/>
        </p:nvPicPr>
        <p:blipFill>
          <a:blip r:embed="rId2"/>
          <a:srcRect r="25781"/>
          <a:stretch>
            <a:fillRect/>
          </a:stretch>
        </p:blipFill>
        <p:spPr bwMode="auto">
          <a:xfrm>
            <a:off x="0" y="-363432"/>
            <a:ext cx="9144000" cy="7221432"/>
          </a:xfrm>
          <a:prstGeom prst="rect">
            <a:avLst/>
          </a:prstGeom>
          <a:noFill/>
        </p:spPr>
      </p:pic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1143000" y="228600"/>
            <a:ext cx="7632700" cy="998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4" name="Прямоугольник 143"/>
          <p:cNvSpPr/>
          <p:nvPr/>
        </p:nvSpPr>
        <p:spPr>
          <a:xfrm>
            <a:off x="457200" y="3886200"/>
            <a:ext cx="59861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Звук </a:t>
            </a:r>
            <a:r>
              <a:rPr lang="ru-RU" sz="2000" b="1" dirty="0" smtClean="0">
                <a:solidFill>
                  <a:srgbClr val="7030A0"/>
                </a:solidFill>
              </a:rPr>
              <a:t>«Н» </a:t>
            </a:r>
            <a:r>
              <a:rPr lang="ru-RU" sz="2000" b="1" dirty="0" smtClean="0">
                <a:solidFill>
                  <a:srgbClr val="7030A0"/>
                </a:solidFill>
              </a:rPr>
              <a:t>может быть в начале, середине и конце слова.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Как например, в слове </a:t>
            </a:r>
            <a:r>
              <a:rPr lang="ru-RU" sz="2000" b="1" dirty="0" err="1" smtClean="0">
                <a:solidFill>
                  <a:srgbClr val="7030A0"/>
                </a:solidFill>
              </a:rPr>
              <a:t>НННос</a:t>
            </a: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</a:rPr>
              <a:t>–мы слышим звук </a:t>
            </a:r>
            <a:r>
              <a:rPr lang="ru-RU" sz="2000" b="1" dirty="0" smtClean="0">
                <a:solidFill>
                  <a:srgbClr val="7030A0"/>
                </a:solidFill>
              </a:rPr>
              <a:t>«Н» </a:t>
            </a:r>
            <a:r>
              <a:rPr lang="ru-RU" sz="2000" b="1" dirty="0" smtClean="0">
                <a:solidFill>
                  <a:srgbClr val="7030A0"/>
                </a:solidFill>
              </a:rPr>
              <a:t>в начале слова.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Поэтому в звуковом домике окошко светится синим цветом? </a:t>
            </a:r>
          </a:p>
        </p:txBody>
      </p:sp>
      <p:sp>
        <p:nvSpPr>
          <p:cNvPr id="156" name="Прямоугольник 155"/>
          <p:cNvSpPr/>
          <p:nvPr/>
        </p:nvSpPr>
        <p:spPr>
          <a:xfrm>
            <a:off x="1408430" y="-125343"/>
            <a:ext cx="6705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Где </a:t>
            </a:r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живут звуки в словах</a:t>
            </a:r>
            <a:endParaRPr lang="ru-RU" sz="40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59" name="Рисунок 158" descr="ПОСОБИЕ ПО ОБУЧЕНИЮ ГРАМОТЕ «ЗВУКОВЫЕ ДОМИКИ»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62"/>
          <a:stretch/>
        </p:blipFill>
        <p:spPr bwMode="auto">
          <a:xfrm>
            <a:off x="3891915" y="544056"/>
            <a:ext cx="2134870" cy="1143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098" name="Picture 2" descr="ПОСОБИЕ ПО ОБУЧЕНИЮ ГРАМОТЕ «ЗВУКОВЫЕ ДОМИКИ»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429353"/>
            <a:ext cx="2209800" cy="1701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6314"/>
            <a:ext cx="2489199" cy="1701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Домик – слово. Первое окошко – место в котором живёт первый звук (буква) сло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5" y="544056"/>
            <a:ext cx="2952750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V="1">
            <a:off x="4572000" y="1905000"/>
            <a:ext cx="0" cy="1752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://haecker-kitchen.ru/layouts/image/aHR0cDovL3d3dy50dm95cmViZW5vay5ydS9pbWFnZXMvcHJlc2VudGF0aW9uL2hhcHB5LWJpcnRoZGF5L2IvMDEuanBn"/>
          <p:cNvPicPr>
            <a:picLocks noChangeAspect="1" noChangeArrowheads="1"/>
          </p:cNvPicPr>
          <p:nvPr/>
        </p:nvPicPr>
        <p:blipFill>
          <a:blip r:embed="rId2"/>
          <a:srcRect r="25781"/>
          <a:stretch>
            <a:fillRect/>
          </a:stretch>
        </p:blipFill>
        <p:spPr bwMode="auto">
          <a:xfrm>
            <a:off x="0" y="-363432"/>
            <a:ext cx="9144000" cy="7221432"/>
          </a:xfrm>
          <a:prstGeom prst="rect">
            <a:avLst/>
          </a:prstGeom>
          <a:noFill/>
        </p:spPr>
      </p:pic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1143000" y="228600"/>
            <a:ext cx="7632700" cy="998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6" name="Прямоугольник 155"/>
          <p:cNvSpPr/>
          <p:nvPr/>
        </p:nvSpPr>
        <p:spPr>
          <a:xfrm>
            <a:off x="314324" y="-228600"/>
            <a:ext cx="8610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В каком домике живет </a:t>
            </a:r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звук </a:t>
            </a:r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«Н» в словах. 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Почему окошко горит синим цветом?</a:t>
            </a:r>
          </a:p>
          <a:p>
            <a:pPr algn="ctr"/>
            <a:endParaRPr lang="ru-RU" sz="40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0" name="Рисунок 9" descr="ПОСОБИЕ ПО ОБУЧЕНИЮ ГРАМОТЕ «ЗВУКОВЫЕ ДОМИКИ»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62"/>
          <a:stretch/>
        </p:blipFill>
        <p:spPr bwMode="auto">
          <a:xfrm>
            <a:off x="386715" y="4876800"/>
            <a:ext cx="2134870" cy="1143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2" descr="ПОСОБИЕ ПО ОБУЧЕНИЮ ГРАМОТЕ «ЗВУКОВЫЕ ДОМИКИ»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423095"/>
            <a:ext cx="2209800" cy="1701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400" y="4423095"/>
            <a:ext cx="2489199" cy="1701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Учитель-дефектолог: звук Н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1" t="4990" r="4183" b="54987"/>
          <a:stretch/>
        </p:blipFill>
        <p:spPr bwMode="auto">
          <a:xfrm>
            <a:off x="1577339" y="2325945"/>
            <a:ext cx="5989321" cy="195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33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://haecker-kitchen.ru/layouts/image/aHR0cDovL3d3dy50dm95cmViZW5vay5ydS9pbWFnZXMvcHJlc2VudGF0aW9uL2hhcHB5LWJpcnRoZGF5L2IvMDEuanBn"/>
          <p:cNvPicPr>
            <a:picLocks noChangeAspect="1" noChangeArrowheads="1"/>
          </p:cNvPicPr>
          <p:nvPr/>
        </p:nvPicPr>
        <p:blipFill>
          <a:blip r:embed="rId2"/>
          <a:srcRect r="25781"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57" name="Прямоугольник 56"/>
          <p:cNvSpPr/>
          <p:nvPr/>
        </p:nvSpPr>
        <p:spPr>
          <a:xfrm>
            <a:off x="990600" y="2977"/>
            <a:ext cx="78417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Звук </a:t>
            </a:r>
            <a:r>
              <a:rPr lang="ru-RU" sz="2400" b="1" dirty="0" smtClean="0">
                <a:solidFill>
                  <a:srgbClr val="FF0000"/>
                </a:solidFill>
              </a:rPr>
              <a:t>«Н» </a:t>
            </a:r>
            <a:r>
              <a:rPr lang="ru-RU" sz="2400" b="1" dirty="0" smtClean="0">
                <a:solidFill>
                  <a:srgbClr val="FF0000"/>
                </a:solidFill>
              </a:rPr>
              <a:t>играет </a:t>
            </a:r>
            <a:r>
              <a:rPr lang="ru-RU" sz="2400" b="1" dirty="0">
                <a:solidFill>
                  <a:srgbClr val="FF0000"/>
                </a:solidFill>
              </a:rPr>
              <a:t>в прятки</a:t>
            </a:r>
            <a:r>
              <a:rPr lang="ru-RU" sz="2400" b="1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endParaRPr lang="ru-RU" b="1" dirty="0" smtClean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6146" name="Picture 2" descr="Презентация на тему: &quot;Звуки Н, Нь, буква Н Выполнила учитель-логопед В.А.  Чередник МОУ Подгорнская СОШ 2011.&quot;. Скачать бесплатно и без регистрации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8530"/>
            <a:ext cx="9144000" cy="6239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1229</TotalTime>
  <Words>345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ЗВУК 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и буква А</dc:title>
  <dc:creator>User</dc:creator>
  <cp:lastModifiedBy>User</cp:lastModifiedBy>
  <cp:revision>41</cp:revision>
  <dcterms:created xsi:type="dcterms:W3CDTF">2016-05-08T14:24:40Z</dcterms:created>
  <dcterms:modified xsi:type="dcterms:W3CDTF">2020-11-16T08:53:11Z</dcterms:modified>
</cp:coreProperties>
</file>