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6" r:id="rId3"/>
    <p:sldId id="259" r:id="rId4"/>
    <p:sldId id="260" r:id="rId5"/>
    <p:sldId id="262" r:id="rId6"/>
    <p:sldId id="272" r:id="rId7"/>
    <p:sldId id="261" r:id="rId8"/>
    <p:sldId id="263" r:id="rId9"/>
    <p:sldId id="264" r:id="rId10"/>
    <p:sldId id="266" r:id="rId11"/>
    <p:sldId id="270" r:id="rId12"/>
    <p:sldId id="271" r:id="rId13"/>
    <p:sldId id="273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8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5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7423A-2E1D-464F-ACFB-B0F8124D93B2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A4C6D-808A-4068-9454-16B0EE5AF1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278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A4C6D-808A-4068-9454-16B0EE5AF1A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787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2272-39ED-45C3-BCD9-98A92B995EE7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282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5B97-4A53-44B2-98D5-6C4C42E50846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27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A6099-4FDB-4F8E-AC40-E617691921CA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86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E6C6F-9A23-40FC-A496-439457D2237D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665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7133-AD85-43F9-9D0E-738CA7ADC1D5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841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1BA3-BC6F-47B5-9D16-F37631B0565E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247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974F4-123B-49B9-9653-4434B39EC17B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361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F878-5B8F-4402-AE11-955E20ECA8E7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090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32C20-9716-497A-A55F-9A3CD85F6419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193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97B4-DA39-4801-B735-8837D7F6548E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62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36BF6-D69C-453B-B1F8-92EC350CC2F1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0014D-6ED9-4FD0-94F0-E8FF769EC4F3}" type="datetime1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34938-ED84-43D3-B24A-3D9C7ACB39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022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Блок-схема: узел 15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с одним скругленным углом 1"/>
          <p:cNvSpPr/>
          <p:nvPr/>
        </p:nvSpPr>
        <p:spPr>
          <a:xfrm>
            <a:off x="0" y="334532"/>
            <a:ext cx="8403771" cy="5606143"/>
          </a:xfrm>
          <a:prstGeom prst="round1Rect">
            <a:avLst/>
          </a:prstGeom>
          <a:solidFill>
            <a:schemeClr val="accent4"/>
          </a:solidFill>
          <a:ln w="57150"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762000"/>
            <a:ext cx="82023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Правила закаливания</a:t>
            </a:r>
            <a:endParaRPr lang="ru-RU" sz="6600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783773" y="2656114"/>
            <a:ext cx="5225143" cy="0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79722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1195" y="3071790"/>
            <a:ext cx="7167228" cy="1779508"/>
          </a:xfrm>
          <a:prstGeom prst="rect">
            <a:avLst/>
          </a:prstGeom>
          <a:solidFill>
            <a:schemeClr val="lt1">
              <a:alpha val="44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/>
              <a:t>Окружающий мир </a:t>
            </a:r>
          </a:p>
          <a:p>
            <a:pPr algn="ctr"/>
            <a:r>
              <a:rPr lang="ru-RU" sz="2800" i="1" dirty="0" smtClean="0"/>
              <a:t>4 класс</a:t>
            </a:r>
          </a:p>
          <a:p>
            <a:pPr algn="ctr"/>
            <a:r>
              <a:rPr lang="ru-RU" sz="2800" i="1" dirty="0" smtClean="0"/>
              <a:t>Литовских Е.В.</a:t>
            </a:r>
            <a:endParaRPr lang="ru-RU" sz="2800" i="1" dirty="0"/>
          </a:p>
        </p:txBody>
      </p:sp>
      <p:grpSp>
        <p:nvGrpSpPr>
          <p:cNvPr id="14" name="Группа 13"/>
          <p:cNvGrpSpPr/>
          <p:nvPr/>
        </p:nvGrpSpPr>
        <p:grpSpPr>
          <a:xfrm rot="21064449">
            <a:off x="1823689" y="4401973"/>
            <a:ext cx="6961204" cy="1524000"/>
            <a:chOff x="1478062" y="5029200"/>
            <a:chExt cx="6961204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72674" y="5393764"/>
              <a:ext cx="1055914" cy="1055914"/>
            </a:xfrm>
            <a:prstGeom prst="flowChartConnecto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850902" y="5606853"/>
              <a:ext cx="821873" cy="800100"/>
            </a:xfrm>
            <a:prstGeom prst="flowChartConnector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00874" y="5740189"/>
              <a:ext cx="710054" cy="691243"/>
            </a:xfrm>
            <a:prstGeom prst="flowChartConnector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478062" y="5854578"/>
              <a:ext cx="561857" cy="546972"/>
            </a:xfrm>
            <a:prstGeom prst="flowChartConnector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3531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Взаимопроверка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34938-ED84-43D3-B24A-3D9C7ACB39DB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95952" y="1692323"/>
          <a:ext cx="7997589" cy="4819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2819"/>
                <a:gridCol w="2047164"/>
                <a:gridCol w="1487606"/>
              </a:tblGrid>
              <a:tr h="937982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002060"/>
                          </a:solidFill>
                        </a:rPr>
                        <a:t>Вопрос 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002060"/>
                          </a:solidFill>
                        </a:rPr>
                        <a:t>Ответ 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002060"/>
                          </a:solidFill>
                        </a:rPr>
                        <a:t>Балл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19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1.Солнце, воздух и вода помогают человеку….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Укрепить или закалить организм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832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2.Какая пословица говорит о закаливании?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А) Холода не бойся - по пояс мойся.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Б) Мороз не велик, а стоять 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велит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519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3.Плавание в открытых водоёмах, 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называется…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Моржевание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807178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4.И в старости он любил ходить босиком, обливался по утрам холодной водой, а зимой катался на коньках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Л.Н.Толстой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1039132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5. Загорание с целью укрепления здоровья- …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(Запишите название процедуры словосочетанием)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Солнечные ванны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338945"/>
            <a:ext cx="8515350" cy="4824052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Чем полезно закаляться?</a:t>
            </a:r>
          </a:p>
          <a:p>
            <a:pPr>
              <a:buFont typeface="Arial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Какие правила закаливания надо соблюдать?</a:t>
            </a:r>
          </a:p>
          <a:p>
            <a:pPr>
              <a:buFont typeface="Arial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Какие виды закаливания существуют?</a:t>
            </a:r>
          </a:p>
          <a:p>
            <a:pPr>
              <a:buFont typeface="Arial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Какое значение имеет закаливание для здоровья человека?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11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816427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Давайте подведём итог!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2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307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338945"/>
            <a:ext cx="8515350" cy="4824052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*</a:t>
            </a:r>
            <a:r>
              <a:rPr lang="ru-RU" sz="6000" b="1" dirty="0" smtClean="0">
                <a:solidFill>
                  <a:srgbClr val="002060"/>
                </a:solidFill>
              </a:rPr>
              <a:t>Мы знаем…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*Мы умеем..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*Мы повторили…</a:t>
            </a:r>
          </a:p>
          <a:p>
            <a:r>
              <a:rPr lang="ru-RU" sz="6600" b="1" dirty="0" smtClean="0">
                <a:solidFill>
                  <a:srgbClr val="002060"/>
                </a:solidFill>
              </a:rPr>
              <a:t>*</a:t>
            </a:r>
            <a:r>
              <a:rPr lang="ru-RU" sz="6000" b="1" dirty="0" smtClean="0">
                <a:solidFill>
                  <a:srgbClr val="002060"/>
                </a:solidFill>
              </a:rPr>
              <a:t>Мы контролировали…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12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816427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Давайте подведём итог!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2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307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338945"/>
            <a:ext cx="8515350" cy="4824052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*</a:t>
            </a:r>
            <a:r>
              <a:rPr lang="ru-RU" sz="6000" b="1" dirty="0">
                <a:solidFill>
                  <a:srgbClr val="002060"/>
                </a:solidFill>
              </a:rPr>
              <a:t>С</a:t>
            </a:r>
            <a:r>
              <a:rPr lang="ru-RU" sz="6000" b="1" dirty="0" smtClean="0">
                <a:solidFill>
                  <a:srgbClr val="002060"/>
                </a:solidFill>
              </a:rPr>
              <a:t>.67-70 читать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*Запись в тетради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*Подобрать пословицы о закаливании</a:t>
            </a:r>
          </a:p>
          <a:p>
            <a:r>
              <a:rPr lang="ru-RU" sz="6600" b="1" smtClean="0">
                <a:solidFill>
                  <a:srgbClr val="002060"/>
                </a:solidFill>
              </a:rPr>
              <a:t>*</a:t>
            </a:r>
            <a:r>
              <a:rPr lang="ru-RU" sz="6000" b="1">
                <a:solidFill>
                  <a:srgbClr val="002060"/>
                </a:solidFill>
              </a:rPr>
              <a:t>Н</a:t>
            </a:r>
            <a:r>
              <a:rPr lang="ru-RU" sz="6000" b="1" smtClean="0">
                <a:solidFill>
                  <a:srgbClr val="002060"/>
                </a:solidFill>
              </a:rPr>
              <a:t>арисовать </a:t>
            </a:r>
            <a:r>
              <a:rPr lang="ru-RU" sz="6000" b="1" dirty="0" smtClean="0">
                <a:solidFill>
                  <a:srgbClr val="002060"/>
                </a:solidFill>
              </a:rPr>
              <a:t>рисунок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13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816427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Домашнее задание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2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927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338945"/>
            <a:ext cx="8515350" cy="4824052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2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1070888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Определение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39486" y="1637897"/>
            <a:ext cx="83313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Закаливание-это система мероприятий, направленных на укрепление здоровья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7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420832"/>
            <a:ext cx="8515350" cy="4824052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3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816427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39486" y="1637897"/>
            <a:ext cx="83313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Чем полезно закаляться?</a:t>
            </a:r>
          </a:p>
          <a:p>
            <a:pPr>
              <a:buFont typeface="Arial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Какие правила закаливания надо соблюдать?</a:t>
            </a:r>
          </a:p>
          <a:p>
            <a:pPr>
              <a:buFont typeface="Arial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Какие виды закаливания существуют?</a:t>
            </a:r>
          </a:p>
          <a:p>
            <a:pPr>
              <a:buFont typeface="Arial" charset="0"/>
              <a:buChar char="•"/>
            </a:pPr>
            <a:r>
              <a:rPr lang="ru-RU" sz="4000" b="1" dirty="0" smtClean="0">
                <a:solidFill>
                  <a:srgbClr val="002060"/>
                </a:solidFill>
              </a:rPr>
              <a:t>Какое значение имеет закаливание для здоровья человека?</a:t>
            </a:r>
          </a:p>
          <a:p>
            <a:pPr>
              <a:buFont typeface="Arial" charset="0"/>
              <a:buChar char="•"/>
            </a:pP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7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338945"/>
            <a:ext cx="8515350" cy="4824052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4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816427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Правила закаливания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2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39486" y="1637897"/>
            <a:ext cx="833130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AutoNum type="arabicPeriod"/>
            </a:pPr>
            <a:r>
              <a:rPr lang="ru-RU" sz="5400" b="1" dirty="0" smtClean="0">
                <a:solidFill>
                  <a:srgbClr val="002060"/>
                </a:solidFill>
              </a:rPr>
              <a:t>Закаляться надо постепенно</a:t>
            </a:r>
          </a:p>
          <a:p>
            <a:pPr marL="1143000" indent="-1143000">
              <a:buAutoNum type="arabicPeriod"/>
            </a:pPr>
            <a:r>
              <a:rPr lang="ru-RU" sz="5400" b="1" dirty="0" smtClean="0">
                <a:solidFill>
                  <a:srgbClr val="002060"/>
                </a:solidFill>
              </a:rPr>
              <a:t>Закаливание надо проводить постоянно, систематически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7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338945"/>
            <a:ext cx="8515350" cy="4824052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5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816427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Виды закаливания: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2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782936" y="1637897"/>
            <a:ext cx="1787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AutoNum type="arabicPeriod"/>
            </a:pP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Documents and Settings\User\Рабочий стол\Открытый урок\Виды закали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4710" y="1536419"/>
            <a:ext cx="4667535" cy="46258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07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338945"/>
            <a:ext cx="8515350" cy="4824052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charset="0"/>
              <a:buChar char="•"/>
            </a:pPr>
            <a:r>
              <a:rPr lang="ru-RU" sz="6000" dirty="0" smtClean="0">
                <a:solidFill>
                  <a:srgbClr val="002060"/>
                </a:solidFill>
              </a:rPr>
              <a:t>Водные процедуры </a:t>
            </a:r>
          </a:p>
          <a:p>
            <a:pPr>
              <a:buFont typeface="Arial" charset="0"/>
              <a:buChar char="•"/>
            </a:pPr>
            <a:r>
              <a:rPr lang="ru-RU" sz="6000" dirty="0" smtClean="0">
                <a:solidFill>
                  <a:srgbClr val="002060"/>
                </a:solidFill>
              </a:rPr>
              <a:t>Прогулки на свежем воздухе</a:t>
            </a:r>
          </a:p>
          <a:p>
            <a:pPr>
              <a:buFont typeface="Arial" charset="0"/>
              <a:buChar char="•"/>
            </a:pPr>
            <a:r>
              <a:rPr lang="ru-RU" sz="6000" dirty="0" smtClean="0">
                <a:solidFill>
                  <a:srgbClr val="002060"/>
                </a:solidFill>
              </a:rPr>
              <a:t>«Солнечные ванны»</a:t>
            </a:r>
          </a:p>
          <a:p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6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816427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Виды закаливания: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2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782936" y="1637897"/>
            <a:ext cx="1787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>
              <a:buAutoNum type="arabicPeriod"/>
            </a:pP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7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338945"/>
            <a:ext cx="8515350" cy="4824052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«Солнечные ванны» –загорание на солнце,  с целью укрепления здоровья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7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816427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Словарная работа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2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307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177421" y="5186148"/>
            <a:ext cx="8966579" cy="1378425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5800" b="1" dirty="0">
              <a:solidFill>
                <a:srgbClr val="002060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245661" y="5240740"/>
            <a:ext cx="8898339" cy="1255593"/>
          </a:xfrm>
        </p:spPr>
        <p:txBody>
          <a:bodyPr/>
          <a:lstStyle/>
          <a:p>
            <a:pPr algn="ctr"/>
            <a:r>
              <a:rPr lang="ru-RU" sz="4800" b="1" dirty="0" err="1" smtClean="0">
                <a:solidFill>
                  <a:srgbClr val="002060"/>
                </a:solidFill>
              </a:rPr>
              <a:t>Моржевание</a:t>
            </a:r>
            <a:r>
              <a:rPr lang="ru-RU" sz="4800" b="1" dirty="0" smtClean="0">
                <a:solidFill>
                  <a:srgbClr val="002060"/>
                </a:solidFill>
              </a:rPr>
              <a:t>- плавание зимой в открытых водоёмах</a:t>
            </a: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816427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Словарная работа</a:t>
            </a:r>
            <a:endParaRPr lang="ru-RU" sz="6000" b="1" dirty="0">
              <a:solidFill>
                <a:srgbClr val="002060"/>
              </a:solidFill>
            </a:endParaRPr>
          </a:p>
        </p:txBody>
      </p:sp>
      <p:grpSp>
        <p:nvGrpSpPr>
          <p:cNvPr id="2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6" name="Picture 2" descr="C:\Documents and Settings\User\Рабочий стол\Открытый урок\Мор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2269"/>
            <a:ext cx="4531057" cy="340161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Открытый урок\Люди-морж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2991" y="2142699"/>
            <a:ext cx="4511009" cy="3009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072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 rot="21064449">
            <a:off x="8153753" y="6295518"/>
            <a:ext cx="500037" cy="48679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0" y="1338945"/>
            <a:ext cx="8515350" cy="4824052"/>
          </a:xfrm>
          <a:prstGeom prst="snip1Rect">
            <a:avLst>
              <a:gd name="adj" fmla="val 8665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93E34938-ED84-43D3-B24A-3D9C7ACB39DB}" type="slidenum">
              <a:rPr 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/>
              <a:t>9</a:t>
            </a:fld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0" y="225649"/>
            <a:ext cx="8996191" cy="1070888"/>
          </a:xfrm>
          <a:prstGeom prst="snip1Rect">
            <a:avLst>
              <a:gd name="adj" fmla="val 41998"/>
            </a:avLst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Проверь себя!</a:t>
            </a:r>
            <a:endParaRPr lang="ru-RU" sz="7200" b="1" dirty="0">
              <a:solidFill>
                <a:srgbClr val="002060"/>
              </a:solidFill>
            </a:endParaRPr>
          </a:p>
        </p:txBody>
      </p:sp>
      <p:grpSp>
        <p:nvGrpSpPr>
          <p:cNvPr id="2" name="Группа 13"/>
          <p:cNvGrpSpPr/>
          <p:nvPr/>
        </p:nvGrpSpPr>
        <p:grpSpPr>
          <a:xfrm rot="17853032">
            <a:off x="7534812" y="1001644"/>
            <a:ext cx="1820034" cy="399765"/>
            <a:chOff x="1500860" y="5029200"/>
            <a:chExt cx="6938406" cy="1524000"/>
          </a:xfrm>
        </p:grpSpPr>
        <p:sp>
          <p:nvSpPr>
            <p:cNvPr id="9" name="Блок-схема: узел 8"/>
            <p:cNvSpPr/>
            <p:nvPr/>
          </p:nvSpPr>
          <p:spPr>
            <a:xfrm>
              <a:off x="6915266" y="5029200"/>
              <a:ext cx="1524000" cy="1524000"/>
            </a:xfrm>
            <a:prstGeom prst="flowChartConnector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>
              <a:off x="5293175" y="5497286"/>
              <a:ext cx="1055914" cy="1055914"/>
            </a:xfrm>
            <a:prstGeom prst="flowChartConnector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3905125" y="5753100"/>
              <a:ext cx="821873" cy="800100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/>
            <p:nvPr/>
          </p:nvSpPr>
          <p:spPr>
            <a:xfrm>
              <a:off x="2628894" y="5861957"/>
              <a:ext cx="710054" cy="691243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/>
            <p:nvPr/>
          </p:nvSpPr>
          <p:spPr>
            <a:xfrm>
              <a:off x="1500860" y="6006228"/>
              <a:ext cx="561857" cy="546972"/>
            </a:xfrm>
            <a:prstGeom prst="flowChartConnector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14" name="Содержимое 4"/>
          <p:cNvGraphicFramePr>
            <a:graphicFrameLocks/>
          </p:cNvGraphicFramePr>
          <p:nvPr/>
        </p:nvGraphicFramePr>
        <p:xfrm>
          <a:off x="191068" y="1364777"/>
          <a:ext cx="7997589" cy="453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2819"/>
                <a:gridCol w="2047164"/>
                <a:gridCol w="1487606"/>
              </a:tblGrid>
              <a:tr h="76928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002060"/>
                          </a:solidFill>
                        </a:rPr>
                        <a:t>Вопрос 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002060"/>
                          </a:solidFill>
                        </a:rPr>
                        <a:t>Ответ 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002060"/>
                          </a:solidFill>
                        </a:rPr>
                        <a:t>Балл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19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1.Солнце, воздух и вода помогают человеку….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2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2.Какая пословица говорит о закаливании?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А) Холода не бойся - по пояс мойся.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Б) Мороз не велик, а стоять 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велит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9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3.Плавание в открытых водоёмах, 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называется…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7178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4.И в старости он любил ходить босиком, обливался по утрам холодной водой, а зимой катался на коньках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39132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5. Загорание с целью укрепления здоровья- …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(Запишите название процедуры словосочетанием)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7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6769ad3832608acd54699af5276a224de640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340</Words>
  <Application>Microsoft Office PowerPoint</Application>
  <PresentationFormat>Экран (4:3)</PresentationFormat>
  <Paragraphs>84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Взаимопроверка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Елена</cp:lastModifiedBy>
  <cp:revision>17</cp:revision>
  <dcterms:created xsi:type="dcterms:W3CDTF">2013-01-28T12:37:44Z</dcterms:created>
  <dcterms:modified xsi:type="dcterms:W3CDTF">2020-11-20T14:46:29Z</dcterms:modified>
</cp:coreProperties>
</file>