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sldIdLst>
    <p:sldId id="256" r:id="rId5"/>
    <p:sldId id="269" r:id="rId6"/>
    <p:sldId id="280" r:id="rId7"/>
    <p:sldId id="281" r:id="rId8"/>
    <p:sldId id="283" r:id="rId9"/>
    <p:sldId id="284" r:id="rId10"/>
    <p:sldId id="285" r:id="rId11"/>
    <p:sldId id="287" r:id="rId12"/>
    <p:sldId id="294" r:id="rId13"/>
    <p:sldId id="296" r:id="rId14"/>
    <p:sldId id="286" r:id="rId15"/>
    <p:sldId id="298" r:id="rId16"/>
    <p:sldId id="297" r:id="rId17"/>
    <p:sldId id="303" r:id="rId18"/>
    <p:sldId id="292" r:id="rId19"/>
    <p:sldId id="300" r:id="rId20"/>
    <p:sldId id="299" r:id="rId21"/>
    <p:sldId id="301" r:id="rId22"/>
    <p:sldId id="304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FFFFF"/>
    <a:srgbClr val="EECDFF"/>
    <a:srgbClr val="6A6C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78AB43-8C4F-4485-84F7-94AB72127CD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F2BA89-89EC-4E21-A42C-9DC11DC9A9E8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C14CB52D-E8B1-46C2-A20D-987E55DA5982}" type="parTrans" cxnId="{C630E8DA-2F2A-4055-A0F1-DD69CFDDFE30}">
      <dgm:prSet/>
      <dgm:spPr/>
      <dgm:t>
        <a:bodyPr/>
        <a:lstStyle/>
        <a:p>
          <a:endParaRPr lang="ru-RU"/>
        </a:p>
      </dgm:t>
    </dgm:pt>
    <dgm:pt modelId="{221DFCC6-7FA4-4D66-B9C5-CC7561463FC6}" type="sibTrans" cxnId="{C630E8DA-2F2A-4055-A0F1-DD69CFDDFE30}">
      <dgm:prSet/>
      <dgm:spPr/>
      <dgm:t>
        <a:bodyPr/>
        <a:lstStyle/>
        <a:p>
          <a:endParaRPr lang="ru-RU"/>
        </a:p>
      </dgm:t>
    </dgm:pt>
    <dgm:pt modelId="{17EDE0BE-D077-4B06-83B7-21F3C7366220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входные;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39C85AF3-57B2-4F99-9E8B-C308218E44AD}" type="parTrans" cxnId="{8A0EAD13-722F-49E3-AD6E-B95993A89280}">
      <dgm:prSet/>
      <dgm:spPr/>
      <dgm:t>
        <a:bodyPr/>
        <a:lstStyle/>
        <a:p>
          <a:endParaRPr lang="ru-RU"/>
        </a:p>
      </dgm:t>
    </dgm:pt>
    <dgm:pt modelId="{24D8E2CF-B116-4217-BC19-DEC5299EEDF7}" type="sibTrans" cxnId="{8A0EAD13-722F-49E3-AD6E-B95993A89280}">
      <dgm:prSet/>
      <dgm:spPr/>
      <dgm:t>
        <a:bodyPr/>
        <a:lstStyle/>
        <a:p>
          <a:endParaRPr lang="ru-RU"/>
        </a:p>
      </dgm:t>
    </dgm:pt>
    <dgm:pt modelId="{539EE380-1831-4FE8-A79E-6177DB9A1121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7D1E7E45-7139-4030-89F5-D8E895F2847C}" type="parTrans" cxnId="{B6B3FDBB-2702-4309-A4BE-69DF05FEB38E}">
      <dgm:prSet/>
      <dgm:spPr/>
      <dgm:t>
        <a:bodyPr/>
        <a:lstStyle/>
        <a:p>
          <a:endParaRPr lang="ru-RU"/>
        </a:p>
      </dgm:t>
    </dgm:pt>
    <dgm:pt modelId="{8DA88E76-79C9-4D67-81C4-62C81D6FA20F}" type="sibTrans" cxnId="{B6B3FDBB-2702-4309-A4BE-69DF05FEB38E}">
      <dgm:prSet/>
      <dgm:spPr/>
      <dgm:t>
        <a:bodyPr/>
        <a:lstStyle/>
        <a:p>
          <a:endParaRPr lang="ru-RU"/>
        </a:p>
      </dgm:t>
    </dgm:pt>
    <dgm:pt modelId="{217AE12B-3087-4F5A-8712-ED0E010C0391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тестирование в процессе  обучения                         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FA3C60CC-71D9-4CB0-9C55-EC8AA814B811}" type="parTrans" cxnId="{D4ED681A-77DA-4CD7-AF72-D5F23AD77BD9}">
      <dgm:prSet/>
      <dgm:spPr/>
      <dgm:t>
        <a:bodyPr/>
        <a:lstStyle/>
        <a:p>
          <a:endParaRPr lang="ru-RU"/>
        </a:p>
      </dgm:t>
    </dgm:pt>
    <dgm:pt modelId="{54181733-97AD-401A-AA16-E3A880A67BAB}" type="sibTrans" cxnId="{D4ED681A-77DA-4CD7-AF72-D5F23AD77BD9}">
      <dgm:prSet/>
      <dgm:spPr/>
      <dgm:t>
        <a:bodyPr/>
        <a:lstStyle/>
        <a:p>
          <a:endParaRPr lang="ru-RU"/>
        </a:p>
      </dgm:t>
    </dgm:pt>
    <dgm:pt modelId="{DBBC5B83-6489-46FD-BCD4-B5A6EEB01DB3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80B07FDF-FF9E-4D71-A8F0-F767CB28227A}" type="parTrans" cxnId="{54D2C220-6F7A-407D-9B7B-50D7D20190E5}">
      <dgm:prSet/>
      <dgm:spPr/>
      <dgm:t>
        <a:bodyPr/>
        <a:lstStyle/>
        <a:p>
          <a:endParaRPr lang="ru-RU"/>
        </a:p>
      </dgm:t>
    </dgm:pt>
    <dgm:pt modelId="{F3C93111-9B13-4BED-B851-85E91B9E62D5}" type="sibTrans" cxnId="{54D2C220-6F7A-407D-9B7B-50D7D20190E5}">
      <dgm:prSet/>
      <dgm:spPr/>
      <dgm:t>
        <a:bodyPr/>
        <a:lstStyle/>
        <a:p>
          <a:endParaRPr lang="ru-RU"/>
        </a:p>
      </dgm:t>
    </dgm:pt>
    <dgm:pt modelId="{FFC28E6F-FD88-4A42-8379-8822CCE9E62F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итоговые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3EEC6C2D-19EA-416B-B565-4D26B2FA8922}" type="parTrans" cxnId="{996EA8B0-CE58-418F-80A1-6C28810AED4C}">
      <dgm:prSet/>
      <dgm:spPr/>
      <dgm:t>
        <a:bodyPr/>
        <a:lstStyle/>
        <a:p>
          <a:endParaRPr lang="ru-RU"/>
        </a:p>
      </dgm:t>
    </dgm:pt>
    <dgm:pt modelId="{B50DA530-9CCA-494D-82DA-D5BB7DA9C677}" type="sibTrans" cxnId="{996EA8B0-CE58-418F-80A1-6C28810AED4C}">
      <dgm:prSet/>
      <dgm:spPr/>
      <dgm:t>
        <a:bodyPr/>
        <a:lstStyle/>
        <a:p>
          <a:endParaRPr lang="ru-RU"/>
        </a:p>
      </dgm:t>
    </dgm:pt>
    <dgm:pt modelId="{10D0BD96-B333-45C7-969E-0C5B091B6565}">
      <dgm:prSet/>
      <dgm:spPr/>
      <dgm:t>
        <a:bodyPr/>
        <a:lstStyle/>
        <a:p>
          <a:r>
            <a:rPr lang="ru-RU" b="1" smtClean="0">
              <a:latin typeface="Times New Roman" pitchFamily="18" charset="0"/>
              <a:cs typeface="Times New Roman" pitchFamily="18" charset="0"/>
            </a:rPr>
            <a:t>- формирующие</a:t>
          </a:r>
          <a:endParaRPr lang="ru-RU" b="1" dirty="0" smtClean="0">
            <a:latin typeface="Times New Roman" pitchFamily="18" charset="0"/>
            <a:cs typeface="Times New Roman" pitchFamily="18" charset="0"/>
          </a:endParaRPr>
        </a:p>
      </dgm:t>
    </dgm:pt>
    <dgm:pt modelId="{1EF58298-CAD1-48CF-AC1B-211F919E8514}" type="parTrans" cxnId="{97B3DFEE-32E0-4539-BAB5-E8E2BB0D4B47}">
      <dgm:prSet/>
      <dgm:spPr/>
      <dgm:t>
        <a:bodyPr/>
        <a:lstStyle/>
        <a:p>
          <a:endParaRPr lang="ru-RU"/>
        </a:p>
      </dgm:t>
    </dgm:pt>
    <dgm:pt modelId="{A71E6CD7-D361-4D95-A459-9B925FD88F87}" type="sibTrans" cxnId="{97B3DFEE-32E0-4539-BAB5-E8E2BB0D4B47}">
      <dgm:prSet/>
      <dgm:spPr/>
      <dgm:t>
        <a:bodyPr/>
        <a:lstStyle/>
        <a:p>
          <a:endParaRPr lang="ru-RU"/>
        </a:p>
      </dgm:t>
    </dgm:pt>
    <dgm:pt modelId="{1155DA49-2B2F-4ABD-A501-10B8293E4E27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- диагностирующие;</a:t>
          </a:r>
        </a:p>
      </dgm:t>
    </dgm:pt>
    <dgm:pt modelId="{98CAC459-3DA3-4F17-8E63-8B8A5F29D287}" type="parTrans" cxnId="{722F040D-2132-4688-AA9F-FA063E2397DD}">
      <dgm:prSet/>
      <dgm:spPr/>
      <dgm:t>
        <a:bodyPr/>
        <a:lstStyle/>
        <a:p>
          <a:endParaRPr lang="ru-RU"/>
        </a:p>
      </dgm:t>
    </dgm:pt>
    <dgm:pt modelId="{EEB6E2AC-6698-45EA-BFE1-CE63CA7F2D0B}" type="sibTrans" cxnId="{722F040D-2132-4688-AA9F-FA063E2397DD}">
      <dgm:prSet/>
      <dgm:spPr/>
      <dgm:t>
        <a:bodyPr/>
        <a:lstStyle/>
        <a:p>
          <a:endParaRPr lang="ru-RU"/>
        </a:p>
      </dgm:t>
    </dgm:pt>
    <dgm:pt modelId="{4C1114D4-5162-468B-8510-817945CBF32B}" type="pres">
      <dgm:prSet presAssocID="{5078AB43-8C4F-4485-84F7-94AB72127CD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95EC95-80F6-44B4-9EBB-A32B6C79DBAF}" type="pres">
      <dgm:prSet presAssocID="{A4F2BA89-89EC-4E21-A42C-9DC11DC9A9E8}" presName="composite" presStyleCnt="0"/>
      <dgm:spPr/>
    </dgm:pt>
    <dgm:pt modelId="{A3DE1276-F388-4D1D-AFF9-AAE1DF67AAAC}" type="pres">
      <dgm:prSet presAssocID="{A4F2BA89-89EC-4E21-A42C-9DC11DC9A9E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A2FCB1-7504-4AE2-AC6B-3E0813E9B9A0}" type="pres">
      <dgm:prSet presAssocID="{A4F2BA89-89EC-4E21-A42C-9DC11DC9A9E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A99092-989A-4DF2-B8EE-96A1F97E9C88}" type="pres">
      <dgm:prSet presAssocID="{221DFCC6-7FA4-4D66-B9C5-CC7561463FC6}" presName="sp" presStyleCnt="0"/>
      <dgm:spPr/>
    </dgm:pt>
    <dgm:pt modelId="{AD25C8C9-7A19-4F6E-81F5-886C784BB159}" type="pres">
      <dgm:prSet presAssocID="{539EE380-1831-4FE8-A79E-6177DB9A1121}" presName="composite" presStyleCnt="0"/>
      <dgm:spPr/>
    </dgm:pt>
    <dgm:pt modelId="{91D863AC-5B93-4D6F-A63E-5F3FD03146D6}" type="pres">
      <dgm:prSet presAssocID="{539EE380-1831-4FE8-A79E-6177DB9A1121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0B6190-4F6A-4A7C-895A-6BDCF22FAEBC}" type="pres">
      <dgm:prSet presAssocID="{539EE380-1831-4FE8-A79E-6177DB9A1121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687037-E916-4244-9F95-76F3E7E5CF12}" type="pres">
      <dgm:prSet presAssocID="{8DA88E76-79C9-4D67-81C4-62C81D6FA20F}" presName="sp" presStyleCnt="0"/>
      <dgm:spPr/>
    </dgm:pt>
    <dgm:pt modelId="{2510F3E5-3CE9-451D-817B-2600888AA78E}" type="pres">
      <dgm:prSet presAssocID="{DBBC5B83-6489-46FD-BCD4-B5A6EEB01DB3}" presName="composite" presStyleCnt="0"/>
      <dgm:spPr/>
    </dgm:pt>
    <dgm:pt modelId="{3594F6C0-9B6C-4246-8263-9BE7DB8A5C8B}" type="pres">
      <dgm:prSet presAssocID="{DBBC5B83-6489-46FD-BCD4-B5A6EEB01DB3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CC41F4-1E02-4792-9202-88A97E0C6322}" type="pres">
      <dgm:prSet presAssocID="{DBBC5B83-6489-46FD-BCD4-B5A6EEB01DB3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0EAD13-722F-49E3-AD6E-B95993A89280}" srcId="{A4F2BA89-89EC-4E21-A42C-9DC11DC9A9E8}" destId="{17EDE0BE-D077-4B06-83B7-21F3C7366220}" srcOrd="0" destOrd="0" parTransId="{39C85AF3-57B2-4F99-9E8B-C308218E44AD}" sibTransId="{24D8E2CF-B116-4217-BC19-DEC5299EEDF7}"/>
    <dgm:cxn modelId="{996EA8B0-CE58-418F-80A1-6C28810AED4C}" srcId="{DBBC5B83-6489-46FD-BCD4-B5A6EEB01DB3}" destId="{FFC28E6F-FD88-4A42-8379-8822CCE9E62F}" srcOrd="0" destOrd="0" parTransId="{3EEC6C2D-19EA-416B-B565-4D26B2FA8922}" sibTransId="{B50DA530-9CCA-494D-82DA-D5BB7DA9C677}"/>
    <dgm:cxn modelId="{5294F223-6539-4CF7-A232-F6022AAF3BFE}" type="presOf" srcId="{5078AB43-8C4F-4485-84F7-94AB72127CD6}" destId="{4C1114D4-5162-468B-8510-817945CBF32B}" srcOrd="0" destOrd="0" presId="urn:microsoft.com/office/officeart/2005/8/layout/chevron2"/>
    <dgm:cxn modelId="{80874340-9361-4F61-855F-6C3748E98A13}" type="presOf" srcId="{539EE380-1831-4FE8-A79E-6177DB9A1121}" destId="{91D863AC-5B93-4D6F-A63E-5F3FD03146D6}" srcOrd="0" destOrd="0" presId="urn:microsoft.com/office/officeart/2005/8/layout/chevron2"/>
    <dgm:cxn modelId="{722F040D-2132-4688-AA9F-FA063E2397DD}" srcId="{539EE380-1831-4FE8-A79E-6177DB9A1121}" destId="{1155DA49-2B2F-4ABD-A501-10B8293E4E27}" srcOrd="2" destOrd="0" parTransId="{98CAC459-3DA3-4F17-8E63-8B8A5F29D287}" sibTransId="{EEB6E2AC-6698-45EA-BFE1-CE63CA7F2D0B}"/>
    <dgm:cxn modelId="{D4ED681A-77DA-4CD7-AF72-D5F23AD77BD9}" srcId="{539EE380-1831-4FE8-A79E-6177DB9A1121}" destId="{217AE12B-3087-4F5A-8712-ED0E010C0391}" srcOrd="0" destOrd="0" parTransId="{FA3C60CC-71D9-4CB0-9C55-EC8AA814B811}" sibTransId="{54181733-97AD-401A-AA16-E3A880A67BAB}"/>
    <dgm:cxn modelId="{B6B3FDBB-2702-4309-A4BE-69DF05FEB38E}" srcId="{5078AB43-8C4F-4485-84F7-94AB72127CD6}" destId="{539EE380-1831-4FE8-A79E-6177DB9A1121}" srcOrd="1" destOrd="0" parTransId="{7D1E7E45-7139-4030-89F5-D8E895F2847C}" sibTransId="{8DA88E76-79C9-4D67-81C4-62C81D6FA20F}"/>
    <dgm:cxn modelId="{17B0617A-5C8D-49CD-BE72-E6B7EC8E3242}" type="presOf" srcId="{217AE12B-3087-4F5A-8712-ED0E010C0391}" destId="{CD0B6190-4F6A-4A7C-895A-6BDCF22FAEBC}" srcOrd="0" destOrd="0" presId="urn:microsoft.com/office/officeart/2005/8/layout/chevron2"/>
    <dgm:cxn modelId="{C98C15AA-8961-415C-B194-9B2CF44CFF9E}" type="presOf" srcId="{1155DA49-2B2F-4ABD-A501-10B8293E4E27}" destId="{CD0B6190-4F6A-4A7C-895A-6BDCF22FAEBC}" srcOrd="0" destOrd="2" presId="urn:microsoft.com/office/officeart/2005/8/layout/chevron2"/>
    <dgm:cxn modelId="{54D2C220-6F7A-407D-9B7B-50D7D20190E5}" srcId="{5078AB43-8C4F-4485-84F7-94AB72127CD6}" destId="{DBBC5B83-6489-46FD-BCD4-B5A6EEB01DB3}" srcOrd="2" destOrd="0" parTransId="{80B07FDF-FF9E-4D71-A8F0-F767CB28227A}" sibTransId="{F3C93111-9B13-4BED-B851-85E91B9E62D5}"/>
    <dgm:cxn modelId="{8F8DCDCA-42A3-438E-8869-387C507A81D8}" type="presOf" srcId="{FFC28E6F-FD88-4A42-8379-8822CCE9E62F}" destId="{B9CC41F4-1E02-4792-9202-88A97E0C6322}" srcOrd="0" destOrd="0" presId="urn:microsoft.com/office/officeart/2005/8/layout/chevron2"/>
    <dgm:cxn modelId="{97B3DFEE-32E0-4539-BAB5-E8E2BB0D4B47}" srcId="{539EE380-1831-4FE8-A79E-6177DB9A1121}" destId="{10D0BD96-B333-45C7-969E-0C5B091B6565}" srcOrd="1" destOrd="0" parTransId="{1EF58298-CAD1-48CF-AC1B-211F919E8514}" sibTransId="{A71E6CD7-D361-4D95-A459-9B925FD88F87}"/>
    <dgm:cxn modelId="{584DAAFB-9A93-45BC-8171-62BEB455BED1}" type="presOf" srcId="{A4F2BA89-89EC-4E21-A42C-9DC11DC9A9E8}" destId="{A3DE1276-F388-4D1D-AFF9-AAE1DF67AAAC}" srcOrd="0" destOrd="0" presId="urn:microsoft.com/office/officeart/2005/8/layout/chevron2"/>
    <dgm:cxn modelId="{502604E3-0E6B-4636-9B84-B0A1A8BCD837}" type="presOf" srcId="{10D0BD96-B333-45C7-969E-0C5B091B6565}" destId="{CD0B6190-4F6A-4A7C-895A-6BDCF22FAEBC}" srcOrd="0" destOrd="1" presId="urn:microsoft.com/office/officeart/2005/8/layout/chevron2"/>
    <dgm:cxn modelId="{505E2297-DA1B-4E27-8F1D-5D632DCFCC8B}" type="presOf" srcId="{DBBC5B83-6489-46FD-BCD4-B5A6EEB01DB3}" destId="{3594F6C0-9B6C-4246-8263-9BE7DB8A5C8B}" srcOrd="0" destOrd="0" presId="urn:microsoft.com/office/officeart/2005/8/layout/chevron2"/>
    <dgm:cxn modelId="{C630E8DA-2F2A-4055-A0F1-DD69CFDDFE30}" srcId="{5078AB43-8C4F-4485-84F7-94AB72127CD6}" destId="{A4F2BA89-89EC-4E21-A42C-9DC11DC9A9E8}" srcOrd="0" destOrd="0" parTransId="{C14CB52D-E8B1-46C2-A20D-987E55DA5982}" sibTransId="{221DFCC6-7FA4-4D66-B9C5-CC7561463FC6}"/>
    <dgm:cxn modelId="{A9B4B706-E266-4A22-A12B-19FAE20E7635}" type="presOf" srcId="{17EDE0BE-D077-4B06-83B7-21F3C7366220}" destId="{6FA2FCB1-7504-4AE2-AC6B-3E0813E9B9A0}" srcOrd="0" destOrd="0" presId="urn:microsoft.com/office/officeart/2005/8/layout/chevron2"/>
    <dgm:cxn modelId="{7695264C-2466-403B-A259-62A2DC77B0D6}" type="presParOf" srcId="{4C1114D4-5162-468B-8510-817945CBF32B}" destId="{8495EC95-80F6-44B4-9EBB-A32B6C79DBAF}" srcOrd="0" destOrd="0" presId="urn:microsoft.com/office/officeart/2005/8/layout/chevron2"/>
    <dgm:cxn modelId="{487B573A-E17B-4986-A1AD-5C138966F23E}" type="presParOf" srcId="{8495EC95-80F6-44B4-9EBB-A32B6C79DBAF}" destId="{A3DE1276-F388-4D1D-AFF9-AAE1DF67AAAC}" srcOrd="0" destOrd="0" presId="urn:microsoft.com/office/officeart/2005/8/layout/chevron2"/>
    <dgm:cxn modelId="{F3395DEB-2D68-49B0-987A-A26C1749796A}" type="presParOf" srcId="{8495EC95-80F6-44B4-9EBB-A32B6C79DBAF}" destId="{6FA2FCB1-7504-4AE2-AC6B-3E0813E9B9A0}" srcOrd="1" destOrd="0" presId="urn:microsoft.com/office/officeart/2005/8/layout/chevron2"/>
    <dgm:cxn modelId="{64421184-D51A-44F8-9399-7328FAC08D73}" type="presParOf" srcId="{4C1114D4-5162-468B-8510-817945CBF32B}" destId="{43A99092-989A-4DF2-B8EE-96A1F97E9C88}" srcOrd="1" destOrd="0" presId="urn:microsoft.com/office/officeart/2005/8/layout/chevron2"/>
    <dgm:cxn modelId="{0C3FE0C4-09AF-4561-A012-80C6557226E4}" type="presParOf" srcId="{4C1114D4-5162-468B-8510-817945CBF32B}" destId="{AD25C8C9-7A19-4F6E-81F5-886C784BB159}" srcOrd="2" destOrd="0" presId="urn:microsoft.com/office/officeart/2005/8/layout/chevron2"/>
    <dgm:cxn modelId="{1742EF1D-497C-4F0F-9941-9E8466DEA3FA}" type="presParOf" srcId="{AD25C8C9-7A19-4F6E-81F5-886C784BB159}" destId="{91D863AC-5B93-4D6F-A63E-5F3FD03146D6}" srcOrd="0" destOrd="0" presId="urn:microsoft.com/office/officeart/2005/8/layout/chevron2"/>
    <dgm:cxn modelId="{45E27F4A-0295-43A1-BB5F-FDC7710F8A3B}" type="presParOf" srcId="{AD25C8C9-7A19-4F6E-81F5-886C784BB159}" destId="{CD0B6190-4F6A-4A7C-895A-6BDCF22FAEBC}" srcOrd="1" destOrd="0" presId="urn:microsoft.com/office/officeart/2005/8/layout/chevron2"/>
    <dgm:cxn modelId="{F0BF8A43-6DBC-4908-BB62-EAD570D3ABB0}" type="presParOf" srcId="{4C1114D4-5162-468B-8510-817945CBF32B}" destId="{66687037-E916-4244-9F95-76F3E7E5CF12}" srcOrd="3" destOrd="0" presId="urn:microsoft.com/office/officeart/2005/8/layout/chevron2"/>
    <dgm:cxn modelId="{205C0748-4AC8-4F68-A85B-A015C7EE7A27}" type="presParOf" srcId="{4C1114D4-5162-468B-8510-817945CBF32B}" destId="{2510F3E5-3CE9-451D-817B-2600888AA78E}" srcOrd="4" destOrd="0" presId="urn:microsoft.com/office/officeart/2005/8/layout/chevron2"/>
    <dgm:cxn modelId="{A8FED693-84F3-4D48-89A5-081B91AB44EA}" type="presParOf" srcId="{2510F3E5-3CE9-451D-817B-2600888AA78E}" destId="{3594F6C0-9B6C-4246-8263-9BE7DB8A5C8B}" srcOrd="0" destOrd="0" presId="urn:microsoft.com/office/officeart/2005/8/layout/chevron2"/>
    <dgm:cxn modelId="{AAE56815-9800-4E5C-A5A3-60190FF18C86}" type="presParOf" srcId="{2510F3E5-3CE9-451D-817B-2600888AA78E}" destId="{B9CC41F4-1E02-4792-9202-88A97E0C632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A22883-DDD4-4C6B-9CD3-7E87F5129FA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E8051A8-9C1B-4FA7-83C5-6DCA07CD26AB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Текст задания должен исключать всякую двусмысленность и неясность формулировок.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C86A49D-0733-4844-8994-A66652EE3BF1}" type="parTrans" cxnId="{CD54D257-3BDB-439C-B3DF-13F4A7B6406C}">
      <dgm:prSet/>
      <dgm:spPr/>
      <dgm:t>
        <a:bodyPr/>
        <a:lstStyle/>
        <a:p>
          <a:endParaRPr lang="ru-RU"/>
        </a:p>
      </dgm:t>
    </dgm:pt>
    <dgm:pt modelId="{B816E992-A163-4B7E-8EEA-4FA811BAC468}" type="sibTrans" cxnId="{CD54D257-3BDB-439C-B3DF-13F4A7B6406C}">
      <dgm:prSet/>
      <dgm:spPr/>
      <dgm:t>
        <a:bodyPr/>
        <a:lstStyle/>
        <a:p>
          <a:endParaRPr lang="ru-RU"/>
        </a:p>
      </dgm:t>
    </dgm:pt>
    <dgm:pt modelId="{CB68A27A-F25B-4AD4-B4A5-FC58A134E2B6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Текст задания должен исключать всякую двусмысленность и неясность формулировок.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08DCA7B-DE0C-4CB1-95D2-316D581E4E0D}" type="parTrans" cxnId="{51784C9F-0A1A-4BAF-9F6E-E41EC53C363B}">
      <dgm:prSet/>
      <dgm:spPr/>
      <dgm:t>
        <a:bodyPr/>
        <a:lstStyle/>
        <a:p>
          <a:endParaRPr lang="ru-RU"/>
        </a:p>
      </dgm:t>
    </dgm:pt>
    <dgm:pt modelId="{7C76F5A3-167F-4F3C-B34F-43620750A8B6}" type="sibTrans" cxnId="{51784C9F-0A1A-4BAF-9F6E-E41EC53C363B}">
      <dgm:prSet/>
      <dgm:spPr/>
      <dgm:t>
        <a:bodyPr/>
        <a:lstStyle/>
        <a:p>
          <a:endParaRPr lang="ru-RU"/>
        </a:p>
      </dgm:t>
    </dgm:pt>
    <dgm:pt modelId="{50D09B61-8B61-4690-9833-C0BCC82223F7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заданиях, носящих составной характер, необходимо обеспечить такую последовательность, чтобы правильность выполнения одного задания не зависела от правильности выполнения другого задания данной группы.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EE11841-C14A-4EFA-B87C-C37A39E88E35}" type="parTrans" cxnId="{4CBE3A92-A576-4D87-8C10-3F016A0D1EB7}">
      <dgm:prSet/>
      <dgm:spPr/>
      <dgm:t>
        <a:bodyPr/>
        <a:lstStyle/>
        <a:p>
          <a:endParaRPr lang="ru-RU"/>
        </a:p>
      </dgm:t>
    </dgm:pt>
    <dgm:pt modelId="{E250D6CE-A515-4FCC-929F-731C1AD99E4E}" type="sibTrans" cxnId="{4CBE3A92-A576-4D87-8C10-3F016A0D1EB7}">
      <dgm:prSet/>
      <dgm:spPr/>
      <dgm:t>
        <a:bodyPr/>
        <a:lstStyle/>
        <a:p>
          <a:endParaRPr lang="ru-RU"/>
        </a:p>
      </dgm:t>
    </dgm:pt>
    <dgm:pt modelId="{0E95956F-D563-429D-9CCC-0281118BD5E7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заданиях, носящих составной характер, необходимо обеспечить такую последовательность, чтобы правильность выполнения одного задания не зависела от правильности выполнения другого задания данной группы.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A727340-41E8-4CC1-83A1-61449E39E56F}" type="parTrans" cxnId="{D946A6E5-B01E-4F8D-94A0-73AFA2E23A5F}">
      <dgm:prSet/>
      <dgm:spPr/>
      <dgm:t>
        <a:bodyPr/>
        <a:lstStyle/>
        <a:p>
          <a:endParaRPr lang="ru-RU"/>
        </a:p>
      </dgm:t>
    </dgm:pt>
    <dgm:pt modelId="{E3675499-187E-4191-BD71-2A57B5846A1E}" type="sibTrans" cxnId="{D946A6E5-B01E-4F8D-94A0-73AFA2E23A5F}">
      <dgm:prSet/>
      <dgm:spPr/>
      <dgm:t>
        <a:bodyPr/>
        <a:lstStyle/>
        <a:p>
          <a:endParaRPr lang="ru-RU"/>
        </a:p>
      </dgm:t>
    </dgm:pt>
    <dgm:pt modelId="{2D941D35-0088-4886-A106-9421FCC4C938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задании не используются слова, вызывающие различное понимание у испытуемых, а также слова, являющиеся подсказкой, например, «иногда», «часто», «всегда», «все», «никогда».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7D74A82-0DF0-497F-9FBC-657D08F78285}" type="parTrans" cxnId="{1844C2FB-3EC3-4C49-8F50-3EAF05089246}">
      <dgm:prSet/>
      <dgm:spPr/>
      <dgm:t>
        <a:bodyPr/>
        <a:lstStyle/>
        <a:p>
          <a:endParaRPr lang="ru-RU"/>
        </a:p>
      </dgm:t>
    </dgm:pt>
    <dgm:pt modelId="{D5E8B173-F733-4B1D-B8E4-87D3B703812D}" type="sibTrans" cxnId="{1844C2FB-3EC3-4C49-8F50-3EAF05089246}">
      <dgm:prSet/>
      <dgm:spPr/>
      <dgm:t>
        <a:bodyPr/>
        <a:lstStyle/>
        <a:p>
          <a:endParaRPr lang="ru-RU"/>
        </a:p>
      </dgm:t>
    </dgm:pt>
    <dgm:pt modelId="{B1843249-7FF8-4BD4-B64F-3624B24FA09A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Задания должны быть направлены на проверку значимых элементов содержания, а не тех, которые проще формулируются или просты в обработке.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98E76ED-3969-4EC3-905F-EB8F83106444}" type="parTrans" cxnId="{78B715B4-5D3D-41EE-AD42-81362A2124A3}">
      <dgm:prSet/>
      <dgm:spPr/>
      <dgm:t>
        <a:bodyPr/>
        <a:lstStyle/>
        <a:p>
          <a:endParaRPr lang="ru-RU"/>
        </a:p>
      </dgm:t>
    </dgm:pt>
    <dgm:pt modelId="{C210D93A-5682-4E11-8037-6ED8904309AA}" type="sibTrans" cxnId="{78B715B4-5D3D-41EE-AD42-81362A2124A3}">
      <dgm:prSet/>
      <dgm:spPr/>
      <dgm:t>
        <a:bodyPr/>
        <a:lstStyle/>
        <a:p>
          <a:endParaRPr lang="ru-RU"/>
        </a:p>
      </dgm:t>
    </dgm:pt>
    <dgm:pt modelId="{154E9DBA-4160-4271-BCB2-8267D7E8F75C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Используемая в заданиях терминология не должна выходить за рамки учебной литературы.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42F5E84-A5EB-4207-9F4A-84AB2FC07583}" type="parTrans" cxnId="{AB519965-0EE3-4694-ADA5-0C9D07208419}">
      <dgm:prSet/>
      <dgm:spPr/>
      <dgm:t>
        <a:bodyPr/>
        <a:lstStyle/>
        <a:p>
          <a:endParaRPr lang="ru-RU"/>
        </a:p>
      </dgm:t>
    </dgm:pt>
    <dgm:pt modelId="{85EBF0C5-160C-4186-B599-761D9A4128D5}" type="sibTrans" cxnId="{AB519965-0EE3-4694-ADA5-0C9D07208419}">
      <dgm:prSet/>
      <dgm:spPr/>
      <dgm:t>
        <a:bodyPr/>
        <a:lstStyle/>
        <a:p>
          <a:endParaRPr lang="ru-RU"/>
        </a:p>
      </dgm:t>
    </dgm:pt>
    <dgm:pt modelId="{47EE37C9-86A3-445A-8843-A9F05E83DE60}" type="pres">
      <dgm:prSet presAssocID="{8AA22883-DDD4-4C6B-9CD3-7E87F5129FA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B030C00-3634-4F85-8D6A-9F686AD21E73}" type="pres">
      <dgm:prSet presAssocID="{EE8051A8-9C1B-4FA7-83C5-6DCA07CD26AB}" presName="node" presStyleLbl="node1" presStyleIdx="0" presStyleCnt="7" custScaleY="99985" custLinFactNeighborX="-1446" custLinFactNeighborY="-376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2684A0-0FA3-412B-AA40-30B173B6FF81}" type="pres">
      <dgm:prSet presAssocID="{B816E992-A163-4B7E-8EEA-4FA811BAC468}" presName="sibTrans" presStyleCnt="0"/>
      <dgm:spPr/>
    </dgm:pt>
    <dgm:pt modelId="{3E291C71-E8A8-48B7-A0BB-E456589A794C}" type="pres">
      <dgm:prSet presAssocID="{CB68A27A-F25B-4AD4-B4A5-FC58A134E2B6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00AB25-0294-4800-BA53-6B8D2EB56520}" type="pres">
      <dgm:prSet presAssocID="{7C76F5A3-167F-4F3C-B34F-43620750A8B6}" presName="sibTrans" presStyleCnt="0"/>
      <dgm:spPr/>
    </dgm:pt>
    <dgm:pt modelId="{5787F2BC-9ABF-42CE-9BB7-7CE76C0ECCB5}" type="pres">
      <dgm:prSet presAssocID="{2D941D35-0088-4886-A106-9421FCC4C938}" presName="node" presStyleLbl="node1" presStyleIdx="2" presStyleCnt="7" custLinFactNeighborX="-1320" custLinFactNeighborY="-351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62384A-908E-4C46-9A32-79ADC40E5B18}" type="pres">
      <dgm:prSet presAssocID="{D5E8B173-F733-4B1D-B8E4-87D3B703812D}" presName="sibTrans" presStyleCnt="0"/>
      <dgm:spPr/>
    </dgm:pt>
    <dgm:pt modelId="{5BFD19EC-2E39-4232-B546-DB1B1133AD07}" type="pres">
      <dgm:prSet presAssocID="{0E95956F-D563-429D-9CCC-0281118BD5E7}" presName="node" presStyleLbl="node1" presStyleIdx="3" presStyleCnt="7" custLinFactNeighborX="-6033" custLinFactNeighborY="22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2EC769-B2CB-4B48-8762-ED0FE3E751D0}" type="pres">
      <dgm:prSet presAssocID="{E3675499-187E-4191-BD71-2A57B5846A1E}" presName="sibTrans" presStyleCnt="0"/>
      <dgm:spPr/>
    </dgm:pt>
    <dgm:pt modelId="{FBAFEC3B-57B3-4AEF-AB40-0A9184BCE7F4}" type="pres">
      <dgm:prSet presAssocID="{50D09B61-8B61-4690-9833-C0BCC82223F7}" presName="node" presStyleLbl="node1" presStyleIdx="4" presStyleCnt="7" custLinFactNeighborX="-25032" custLinFactNeighborY="-21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9EBD41-3BDD-4FE9-B4DB-1C5F846C08A1}" type="pres">
      <dgm:prSet presAssocID="{E250D6CE-A515-4FCC-929F-731C1AD99E4E}" presName="sibTrans" presStyleCnt="0"/>
      <dgm:spPr/>
    </dgm:pt>
    <dgm:pt modelId="{9C60670A-0212-47EB-AC27-78528640A0D0}" type="pres">
      <dgm:prSet presAssocID="{B1843249-7FF8-4BD4-B64F-3624B24FA09A}" presName="node" presStyleLbl="node1" presStyleIdx="5" presStyleCnt="7" custScaleY="101676" custLinFactNeighborY="249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9854CA-3B71-4940-8B82-5435B126F800}" type="pres">
      <dgm:prSet presAssocID="{C210D93A-5682-4E11-8037-6ED8904309AA}" presName="sibTrans" presStyleCnt="0"/>
      <dgm:spPr/>
    </dgm:pt>
    <dgm:pt modelId="{9E684EF8-794E-44E9-B35B-AB52C7E815CD}" type="pres">
      <dgm:prSet presAssocID="{154E9DBA-4160-4271-BCB2-8267D7E8F75C}" presName="node" presStyleLbl="node1" presStyleIdx="6" presStyleCnt="7" custLinFactNeighborX="17597" custLinFactNeighborY="-14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BE3A92-A576-4D87-8C10-3F016A0D1EB7}" srcId="{8AA22883-DDD4-4C6B-9CD3-7E87F5129FA8}" destId="{50D09B61-8B61-4690-9833-C0BCC82223F7}" srcOrd="4" destOrd="0" parTransId="{9EE11841-C14A-4EFA-B87C-C37A39E88E35}" sibTransId="{E250D6CE-A515-4FCC-929F-731C1AD99E4E}"/>
    <dgm:cxn modelId="{6013FD85-0491-4BEF-9FA7-5389AB4BB0FB}" type="presOf" srcId="{8AA22883-DDD4-4C6B-9CD3-7E87F5129FA8}" destId="{47EE37C9-86A3-445A-8843-A9F05E83DE60}" srcOrd="0" destOrd="0" presId="urn:microsoft.com/office/officeart/2005/8/layout/default"/>
    <dgm:cxn modelId="{51784C9F-0A1A-4BAF-9F6E-E41EC53C363B}" srcId="{8AA22883-DDD4-4C6B-9CD3-7E87F5129FA8}" destId="{CB68A27A-F25B-4AD4-B4A5-FC58A134E2B6}" srcOrd="1" destOrd="0" parTransId="{608DCA7B-DE0C-4CB1-95D2-316D581E4E0D}" sibTransId="{7C76F5A3-167F-4F3C-B34F-43620750A8B6}"/>
    <dgm:cxn modelId="{9598D0C5-A962-4C63-8271-6290E5D708BD}" type="presOf" srcId="{CB68A27A-F25B-4AD4-B4A5-FC58A134E2B6}" destId="{3E291C71-E8A8-48B7-A0BB-E456589A794C}" srcOrd="0" destOrd="0" presId="urn:microsoft.com/office/officeart/2005/8/layout/default"/>
    <dgm:cxn modelId="{EAB064DF-37B3-4D83-9E9D-878669890B90}" type="presOf" srcId="{2D941D35-0088-4886-A106-9421FCC4C938}" destId="{5787F2BC-9ABF-42CE-9BB7-7CE76C0ECCB5}" srcOrd="0" destOrd="0" presId="urn:microsoft.com/office/officeart/2005/8/layout/default"/>
    <dgm:cxn modelId="{97A2EB13-4DA3-42C2-B62B-237625A10BAA}" type="presOf" srcId="{0E95956F-D563-429D-9CCC-0281118BD5E7}" destId="{5BFD19EC-2E39-4232-B546-DB1B1133AD07}" srcOrd="0" destOrd="0" presId="urn:microsoft.com/office/officeart/2005/8/layout/default"/>
    <dgm:cxn modelId="{DD8C0781-6C8A-40B1-B747-77C221018A8A}" type="presOf" srcId="{B1843249-7FF8-4BD4-B64F-3624B24FA09A}" destId="{9C60670A-0212-47EB-AC27-78528640A0D0}" srcOrd="0" destOrd="0" presId="urn:microsoft.com/office/officeart/2005/8/layout/default"/>
    <dgm:cxn modelId="{BA6F54A6-AB70-4CD5-8D29-0752C8D9BE48}" type="presOf" srcId="{50D09B61-8B61-4690-9833-C0BCC82223F7}" destId="{FBAFEC3B-57B3-4AEF-AB40-0A9184BCE7F4}" srcOrd="0" destOrd="0" presId="urn:microsoft.com/office/officeart/2005/8/layout/default"/>
    <dgm:cxn modelId="{1844C2FB-3EC3-4C49-8F50-3EAF05089246}" srcId="{8AA22883-DDD4-4C6B-9CD3-7E87F5129FA8}" destId="{2D941D35-0088-4886-A106-9421FCC4C938}" srcOrd="2" destOrd="0" parTransId="{27D74A82-0DF0-497F-9FBC-657D08F78285}" sibTransId="{D5E8B173-F733-4B1D-B8E4-87D3B703812D}"/>
    <dgm:cxn modelId="{D946A6E5-B01E-4F8D-94A0-73AFA2E23A5F}" srcId="{8AA22883-DDD4-4C6B-9CD3-7E87F5129FA8}" destId="{0E95956F-D563-429D-9CCC-0281118BD5E7}" srcOrd="3" destOrd="0" parTransId="{3A727340-41E8-4CC1-83A1-61449E39E56F}" sibTransId="{E3675499-187E-4191-BD71-2A57B5846A1E}"/>
    <dgm:cxn modelId="{80850594-9C02-40ED-BCC8-AA2C5E3128A4}" type="presOf" srcId="{154E9DBA-4160-4271-BCB2-8267D7E8F75C}" destId="{9E684EF8-794E-44E9-B35B-AB52C7E815CD}" srcOrd="0" destOrd="0" presId="urn:microsoft.com/office/officeart/2005/8/layout/default"/>
    <dgm:cxn modelId="{1AB9D869-009C-4593-A232-224F0DA3BC49}" type="presOf" srcId="{EE8051A8-9C1B-4FA7-83C5-6DCA07CD26AB}" destId="{CB030C00-3634-4F85-8D6A-9F686AD21E73}" srcOrd="0" destOrd="0" presId="urn:microsoft.com/office/officeart/2005/8/layout/default"/>
    <dgm:cxn modelId="{78B715B4-5D3D-41EE-AD42-81362A2124A3}" srcId="{8AA22883-DDD4-4C6B-9CD3-7E87F5129FA8}" destId="{B1843249-7FF8-4BD4-B64F-3624B24FA09A}" srcOrd="5" destOrd="0" parTransId="{798E76ED-3969-4EC3-905F-EB8F83106444}" sibTransId="{C210D93A-5682-4E11-8037-6ED8904309AA}"/>
    <dgm:cxn modelId="{CD54D257-3BDB-439C-B3DF-13F4A7B6406C}" srcId="{8AA22883-DDD4-4C6B-9CD3-7E87F5129FA8}" destId="{EE8051A8-9C1B-4FA7-83C5-6DCA07CD26AB}" srcOrd="0" destOrd="0" parTransId="{7C86A49D-0733-4844-8994-A66652EE3BF1}" sibTransId="{B816E992-A163-4B7E-8EEA-4FA811BAC468}"/>
    <dgm:cxn modelId="{AB519965-0EE3-4694-ADA5-0C9D07208419}" srcId="{8AA22883-DDD4-4C6B-9CD3-7E87F5129FA8}" destId="{154E9DBA-4160-4271-BCB2-8267D7E8F75C}" srcOrd="6" destOrd="0" parTransId="{442F5E84-A5EB-4207-9F4A-84AB2FC07583}" sibTransId="{85EBF0C5-160C-4186-B599-761D9A4128D5}"/>
    <dgm:cxn modelId="{79CA4E3A-948B-4434-8AD5-C60BE94BD4DC}" type="presParOf" srcId="{47EE37C9-86A3-445A-8843-A9F05E83DE60}" destId="{CB030C00-3634-4F85-8D6A-9F686AD21E73}" srcOrd="0" destOrd="0" presId="urn:microsoft.com/office/officeart/2005/8/layout/default"/>
    <dgm:cxn modelId="{766DBFE7-9269-46A0-B174-A0B82AA80D35}" type="presParOf" srcId="{47EE37C9-86A3-445A-8843-A9F05E83DE60}" destId="{1A2684A0-0FA3-412B-AA40-30B173B6FF81}" srcOrd="1" destOrd="0" presId="urn:microsoft.com/office/officeart/2005/8/layout/default"/>
    <dgm:cxn modelId="{241C4B6E-2FBD-4867-B5FF-3CA1193E4E46}" type="presParOf" srcId="{47EE37C9-86A3-445A-8843-A9F05E83DE60}" destId="{3E291C71-E8A8-48B7-A0BB-E456589A794C}" srcOrd="2" destOrd="0" presId="urn:microsoft.com/office/officeart/2005/8/layout/default"/>
    <dgm:cxn modelId="{3A268BCE-9F1C-448B-8722-00D45C54D13D}" type="presParOf" srcId="{47EE37C9-86A3-445A-8843-A9F05E83DE60}" destId="{9F00AB25-0294-4800-BA53-6B8D2EB56520}" srcOrd="3" destOrd="0" presId="urn:microsoft.com/office/officeart/2005/8/layout/default"/>
    <dgm:cxn modelId="{B20FA047-7DD9-456D-92EB-9F1D68DE9258}" type="presParOf" srcId="{47EE37C9-86A3-445A-8843-A9F05E83DE60}" destId="{5787F2BC-9ABF-42CE-9BB7-7CE76C0ECCB5}" srcOrd="4" destOrd="0" presId="urn:microsoft.com/office/officeart/2005/8/layout/default"/>
    <dgm:cxn modelId="{C15D86C2-22C8-4156-8329-C1A502840418}" type="presParOf" srcId="{47EE37C9-86A3-445A-8843-A9F05E83DE60}" destId="{B262384A-908E-4C46-9A32-79ADC40E5B18}" srcOrd="5" destOrd="0" presId="urn:microsoft.com/office/officeart/2005/8/layout/default"/>
    <dgm:cxn modelId="{FE02A388-7D7A-4273-BF62-2E1CFB40CF67}" type="presParOf" srcId="{47EE37C9-86A3-445A-8843-A9F05E83DE60}" destId="{5BFD19EC-2E39-4232-B546-DB1B1133AD07}" srcOrd="6" destOrd="0" presId="urn:microsoft.com/office/officeart/2005/8/layout/default"/>
    <dgm:cxn modelId="{B0C00DD7-2DD4-4741-8DA5-946A5D25452D}" type="presParOf" srcId="{47EE37C9-86A3-445A-8843-A9F05E83DE60}" destId="{7D2EC769-B2CB-4B48-8762-ED0FE3E751D0}" srcOrd="7" destOrd="0" presId="urn:microsoft.com/office/officeart/2005/8/layout/default"/>
    <dgm:cxn modelId="{6337DE53-0911-4B25-846B-79B2FD6AF491}" type="presParOf" srcId="{47EE37C9-86A3-445A-8843-A9F05E83DE60}" destId="{FBAFEC3B-57B3-4AEF-AB40-0A9184BCE7F4}" srcOrd="8" destOrd="0" presId="urn:microsoft.com/office/officeart/2005/8/layout/default"/>
    <dgm:cxn modelId="{B6D7FD5C-4CE3-4D6E-A737-0A280F8DDCA6}" type="presParOf" srcId="{47EE37C9-86A3-445A-8843-A9F05E83DE60}" destId="{DB9EBD41-3BDD-4FE9-B4DB-1C5F846C08A1}" srcOrd="9" destOrd="0" presId="urn:microsoft.com/office/officeart/2005/8/layout/default"/>
    <dgm:cxn modelId="{4DAB1E58-E69A-4667-A409-136F819D7C8D}" type="presParOf" srcId="{47EE37C9-86A3-445A-8843-A9F05E83DE60}" destId="{9C60670A-0212-47EB-AC27-78528640A0D0}" srcOrd="10" destOrd="0" presId="urn:microsoft.com/office/officeart/2005/8/layout/default"/>
    <dgm:cxn modelId="{F7F73EBC-556B-4C1D-AAA9-59646C446773}" type="presParOf" srcId="{47EE37C9-86A3-445A-8843-A9F05E83DE60}" destId="{7E9854CA-3B71-4940-8B82-5435B126F800}" srcOrd="11" destOrd="0" presId="urn:microsoft.com/office/officeart/2005/8/layout/default"/>
    <dgm:cxn modelId="{F055BA0E-5AD9-4076-9324-C40051D5C862}" type="presParOf" srcId="{47EE37C9-86A3-445A-8843-A9F05E83DE60}" destId="{9E684EF8-794E-44E9-B35B-AB52C7E815CD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DE1276-F388-4D1D-AFF9-AAE1DF67AAAC}">
      <dsp:nvSpPr>
        <dsp:cNvPr id="0" name=""/>
        <dsp:cNvSpPr/>
      </dsp:nvSpPr>
      <dsp:spPr>
        <a:xfrm rot="5400000">
          <a:off x="-244523" y="245846"/>
          <a:ext cx="1630155" cy="114110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1</a:t>
          </a:r>
          <a:endParaRPr lang="ru-RU" sz="3200" kern="1200" dirty="0"/>
        </a:p>
      </dsp:txBody>
      <dsp:txXfrm rot="-5400000">
        <a:off x="1" y="571876"/>
        <a:ext cx="1141108" cy="489047"/>
      </dsp:txXfrm>
    </dsp:sp>
    <dsp:sp modelId="{6FA2FCB1-7504-4AE2-AC6B-3E0813E9B9A0}">
      <dsp:nvSpPr>
        <dsp:cNvPr id="0" name=""/>
        <dsp:cNvSpPr/>
      </dsp:nvSpPr>
      <dsp:spPr>
        <a:xfrm rot="5400000">
          <a:off x="4104753" y="-2962322"/>
          <a:ext cx="1059600" cy="69868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b="1" kern="1200" dirty="0" smtClean="0">
              <a:latin typeface="Times New Roman" pitchFamily="18" charset="0"/>
              <a:cs typeface="Times New Roman" pitchFamily="18" charset="0"/>
            </a:rPr>
            <a:t>входные;</a:t>
          </a:r>
          <a:endParaRPr lang="ru-RU" sz="2100" b="1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141108" y="53048"/>
        <a:ext cx="6935166" cy="956150"/>
      </dsp:txXfrm>
    </dsp:sp>
    <dsp:sp modelId="{91D863AC-5B93-4D6F-A63E-5F3FD03146D6}">
      <dsp:nvSpPr>
        <dsp:cNvPr id="0" name=""/>
        <dsp:cNvSpPr/>
      </dsp:nvSpPr>
      <dsp:spPr>
        <a:xfrm rot="5400000">
          <a:off x="-244523" y="1682183"/>
          <a:ext cx="1630155" cy="114110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2</a:t>
          </a:r>
          <a:endParaRPr lang="ru-RU" sz="3200" kern="1200" dirty="0"/>
        </a:p>
      </dsp:txBody>
      <dsp:txXfrm rot="-5400000">
        <a:off x="1" y="2008213"/>
        <a:ext cx="1141108" cy="489047"/>
      </dsp:txXfrm>
    </dsp:sp>
    <dsp:sp modelId="{CD0B6190-4F6A-4A7C-895A-6BDCF22FAEBC}">
      <dsp:nvSpPr>
        <dsp:cNvPr id="0" name=""/>
        <dsp:cNvSpPr/>
      </dsp:nvSpPr>
      <dsp:spPr>
        <a:xfrm rot="5400000">
          <a:off x="4104753" y="-1525984"/>
          <a:ext cx="1059600" cy="69868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b="1" kern="1200" dirty="0" smtClean="0">
              <a:latin typeface="Times New Roman" pitchFamily="18" charset="0"/>
              <a:cs typeface="Times New Roman" pitchFamily="18" charset="0"/>
            </a:rPr>
            <a:t>тестирование в процессе  обучения                         </a:t>
          </a:r>
          <a:endParaRPr lang="ru-RU" sz="2100" b="1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b="1" kern="1200" smtClean="0">
              <a:latin typeface="Times New Roman" pitchFamily="18" charset="0"/>
              <a:cs typeface="Times New Roman" pitchFamily="18" charset="0"/>
            </a:rPr>
            <a:t>- формирующие</a:t>
          </a:r>
          <a:endParaRPr lang="ru-RU" sz="2100" b="1" kern="1200" dirty="0" smtClean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b="1" kern="1200" dirty="0" smtClean="0">
              <a:latin typeface="Times New Roman" pitchFamily="18" charset="0"/>
              <a:cs typeface="Times New Roman" pitchFamily="18" charset="0"/>
            </a:rPr>
            <a:t>- диагностирующие;</a:t>
          </a:r>
        </a:p>
      </dsp:txBody>
      <dsp:txXfrm rot="-5400000">
        <a:off x="1141108" y="1489386"/>
        <a:ext cx="6935166" cy="956150"/>
      </dsp:txXfrm>
    </dsp:sp>
    <dsp:sp modelId="{3594F6C0-9B6C-4246-8263-9BE7DB8A5C8B}">
      <dsp:nvSpPr>
        <dsp:cNvPr id="0" name=""/>
        <dsp:cNvSpPr/>
      </dsp:nvSpPr>
      <dsp:spPr>
        <a:xfrm rot="5400000">
          <a:off x="-244523" y="3118521"/>
          <a:ext cx="1630155" cy="114110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3</a:t>
          </a:r>
          <a:endParaRPr lang="ru-RU" sz="3200" kern="1200" dirty="0"/>
        </a:p>
      </dsp:txBody>
      <dsp:txXfrm rot="-5400000">
        <a:off x="1" y="3444551"/>
        <a:ext cx="1141108" cy="489047"/>
      </dsp:txXfrm>
    </dsp:sp>
    <dsp:sp modelId="{B9CC41F4-1E02-4792-9202-88A97E0C6322}">
      <dsp:nvSpPr>
        <dsp:cNvPr id="0" name=""/>
        <dsp:cNvSpPr/>
      </dsp:nvSpPr>
      <dsp:spPr>
        <a:xfrm rot="5400000">
          <a:off x="4104753" y="-89647"/>
          <a:ext cx="1059600" cy="69868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b="1" kern="1200" dirty="0" smtClean="0">
              <a:latin typeface="Times New Roman" pitchFamily="18" charset="0"/>
              <a:cs typeface="Times New Roman" pitchFamily="18" charset="0"/>
            </a:rPr>
            <a:t>итоговые</a:t>
          </a:r>
          <a:endParaRPr lang="ru-RU" sz="2100" b="1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141108" y="2925723"/>
        <a:ext cx="6935166" cy="9561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030C00-3634-4F85-8D6A-9F686AD21E73}">
      <dsp:nvSpPr>
        <dsp:cNvPr id="0" name=""/>
        <dsp:cNvSpPr/>
      </dsp:nvSpPr>
      <dsp:spPr>
        <a:xfrm>
          <a:off x="0" y="260032"/>
          <a:ext cx="2598137" cy="15586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Текст задания должен исключать всякую двусмысленность и неясность формулировок.</a:t>
          </a:r>
          <a:endParaRPr lang="ru-RU" sz="13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60032"/>
        <a:ext cx="2598137" cy="1558648"/>
      </dsp:txXfrm>
    </dsp:sp>
    <dsp:sp modelId="{3E291C71-E8A8-48B7-A0BB-E456589A794C}">
      <dsp:nvSpPr>
        <dsp:cNvPr id="0" name=""/>
        <dsp:cNvSpPr/>
      </dsp:nvSpPr>
      <dsp:spPr>
        <a:xfrm>
          <a:off x="2861225" y="847037"/>
          <a:ext cx="2598137" cy="15588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Текст задания должен исключать всякую двусмысленность и неясность формулировок.</a:t>
          </a:r>
          <a:endParaRPr lang="ru-RU" sz="13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61225" y="847037"/>
        <a:ext cx="2598137" cy="1558882"/>
      </dsp:txXfrm>
    </dsp:sp>
    <dsp:sp modelId="{5787F2BC-9ABF-42CE-9BB7-7CE76C0ECCB5}">
      <dsp:nvSpPr>
        <dsp:cNvPr id="0" name=""/>
        <dsp:cNvSpPr/>
      </dsp:nvSpPr>
      <dsp:spPr>
        <a:xfrm>
          <a:off x="5684881" y="298404"/>
          <a:ext cx="2598137" cy="15588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задании не используются слова, вызывающие различное понимание у испытуемых, а также слова, являющиеся подсказкой, например, «иногда», «часто», «всегда», «все», «никогда».</a:t>
          </a:r>
          <a:endParaRPr lang="ru-RU" sz="13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84881" y="298404"/>
        <a:ext cx="2598137" cy="1558882"/>
      </dsp:txXfrm>
    </dsp:sp>
    <dsp:sp modelId="{5BFD19EC-2E39-4232-B546-DB1B1133AD07}">
      <dsp:nvSpPr>
        <dsp:cNvPr id="0" name=""/>
        <dsp:cNvSpPr/>
      </dsp:nvSpPr>
      <dsp:spPr>
        <a:xfrm>
          <a:off x="8420382" y="882361"/>
          <a:ext cx="2598137" cy="15588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заданиях, носящих составной характер, необходимо обеспечить такую последовательность, чтобы правильность выполнения одного задания не зависела от правильности выполнения другого задания данной группы.</a:t>
          </a:r>
          <a:endParaRPr lang="ru-RU" sz="13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420382" y="882361"/>
        <a:ext cx="2598137" cy="1558882"/>
      </dsp:txXfrm>
    </dsp:sp>
    <dsp:sp modelId="{FBAFEC3B-57B3-4AEF-AB40-0A9184BCE7F4}">
      <dsp:nvSpPr>
        <dsp:cNvPr id="0" name=""/>
        <dsp:cNvSpPr/>
      </dsp:nvSpPr>
      <dsp:spPr>
        <a:xfrm>
          <a:off x="781884" y="2645296"/>
          <a:ext cx="2598137" cy="15588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заданиях, носящих составной характер, необходимо обеспечить такую последовательность, чтобы правильность выполнения одного задания не зависела от правильности выполнения другого задания данной группы.</a:t>
          </a:r>
          <a:endParaRPr lang="ru-RU" sz="13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81884" y="2645296"/>
        <a:ext cx="2598137" cy="1558882"/>
      </dsp:txXfrm>
    </dsp:sp>
    <dsp:sp modelId="{9C60670A-0212-47EB-AC27-78528640A0D0}">
      <dsp:nvSpPr>
        <dsp:cNvPr id="0" name=""/>
        <dsp:cNvSpPr/>
      </dsp:nvSpPr>
      <dsp:spPr>
        <a:xfrm>
          <a:off x="4290201" y="3054347"/>
          <a:ext cx="2598137" cy="15850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Задания должны быть направлены на проверку значимых элементов содержания, а не тех, которые проще формулируются или просты в обработке.</a:t>
          </a:r>
          <a:endParaRPr lang="ru-RU" sz="13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90201" y="3054347"/>
        <a:ext cx="2598137" cy="1585009"/>
      </dsp:txXfrm>
    </dsp:sp>
    <dsp:sp modelId="{9E684EF8-794E-44E9-B35B-AB52C7E815CD}">
      <dsp:nvSpPr>
        <dsp:cNvPr id="0" name=""/>
        <dsp:cNvSpPr/>
      </dsp:nvSpPr>
      <dsp:spPr>
        <a:xfrm>
          <a:off x="7605346" y="2655943"/>
          <a:ext cx="2598137" cy="15588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Используемая в заданиях терминология не должна выходить за рамки учебной литературы.</a:t>
          </a:r>
          <a:endParaRPr lang="ru-RU" sz="13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605346" y="2655943"/>
        <a:ext cx="2598137" cy="15588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5124F-935C-4314-9A9E-843A8A16AD27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A17BB-509D-4CB3-B0F8-5850AADB1A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32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F6F8F-C1BB-4AF0-B9A0-B3B283B6714A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491D1-FE65-4617-871C-D9DA2B7016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547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A72EF-D2B1-4164-9196-F15D0DE65905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B7C41-6291-4F0C-A62B-3AEC636085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222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46DC-ACCD-4BBC-A399-CF04401DAA69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C59A-5BC0-4DAE-8136-8C234771E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19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46DC-ACCD-4BBC-A399-CF04401DAA69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C59A-5BC0-4DAE-8136-8C234771E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4479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46DC-ACCD-4BBC-A399-CF04401DAA69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C59A-5BC0-4DAE-8136-8C234771E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6041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46DC-ACCD-4BBC-A399-CF04401DAA69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C59A-5BC0-4DAE-8136-8C234771E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027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46DC-ACCD-4BBC-A399-CF04401DAA69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C59A-5BC0-4DAE-8136-8C234771E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321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46DC-ACCD-4BBC-A399-CF04401DAA69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C59A-5BC0-4DAE-8136-8C234771E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1310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46DC-ACCD-4BBC-A399-CF04401DAA69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C59A-5BC0-4DAE-8136-8C234771E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9113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46DC-ACCD-4BBC-A399-CF04401DAA69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C59A-5BC0-4DAE-8136-8C234771E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132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6C232-710B-4C7D-AE6E-B70C2A76ED36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43BCC-25D2-4833-86F3-71B0A16817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5011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46DC-ACCD-4BBC-A399-CF04401DAA69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C59A-5BC0-4DAE-8136-8C234771E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7193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46DC-ACCD-4BBC-A399-CF04401DAA69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C59A-5BC0-4DAE-8136-8C234771E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2172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46DC-ACCD-4BBC-A399-CF04401DAA69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C59A-5BC0-4DAE-8136-8C234771E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1573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46DC-ACCD-4BBC-A399-CF04401DAA69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C59A-5BC0-4DAE-8136-8C234771E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5648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46DC-ACCD-4BBC-A399-CF04401DAA69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C59A-5BC0-4DAE-8136-8C234771E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2022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46DC-ACCD-4BBC-A399-CF04401DAA69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C59A-5BC0-4DAE-8136-8C234771E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8937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46DC-ACCD-4BBC-A399-CF04401DAA69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C59A-5BC0-4DAE-8136-8C234771E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4988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46DC-ACCD-4BBC-A399-CF04401DAA69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C59A-5BC0-4DAE-8136-8C234771E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8131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46DC-ACCD-4BBC-A399-CF04401DAA69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C59A-5BC0-4DAE-8136-8C234771E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6057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46DC-ACCD-4BBC-A399-CF04401DAA69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C59A-5BC0-4DAE-8136-8C234771E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394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2FE4-43D3-45C6-9D5E-8C36949E53C5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FF362-8B39-48ED-802D-01CEC4368D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1549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46DC-ACCD-4BBC-A399-CF04401DAA69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C59A-5BC0-4DAE-8136-8C234771E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29350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46DC-ACCD-4BBC-A399-CF04401DAA69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C59A-5BC0-4DAE-8136-8C234771E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0367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46DC-ACCD-4BBC-A399-CF04401DAA69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C59A-5BC0-4DAE-8136-8C234771E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3034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046DC-ACCD-4BBC-A399-CF04401DAA69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BC59A-5BC0-4DAE-8136-8C234771E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6852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6C89F-E8A2-48C6-9D8A-4F337FB97846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8CD85-123E-489D-9F83-275FB67F6F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0116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935FD-804F-4961-A797-C81CEF01AFB7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E8C19-C2F0-44F4-AA31-7C3AC580A3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6494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906F5-FBB7-459C-BD86-0C3A3EA2E474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241BE-EE4C-4C62-AA8D-468AE9724C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0239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4A970-4AB8-4C0B-87BC-4B12E48F0C30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E5C4A-0665-44A9-B2BB-D66234C4A0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9641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4DA47-D755-4D14-B9E2-297C58589565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EA7E1-16F8-44CF-BD55-2152AE6D32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0318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62DE2-BDFB-483D-A6E9-540CA324A448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0C34A-4F3D-44F8-86FE-F20A3691B1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952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DD1EA-DC87-4F69-83B6-707F4095B39E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96716-B0CF-45E1-9845-A489766A34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0393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43EF4-B2C0-4D85-95A3-E06BBB847B91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F6F88-F3DA-41A8-8B5A-41C34C204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3024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1BFB5-3A30-43EF-94DA-45B3DA99C122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0FC85-34C1-4065-AD0E-15DCD19A16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05313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987A6-17D8-4E12-9611-C45949CBD488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8368A-6BC9-4827-A7E1-9CB46E8999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07527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C8F92-002D-46AD-B6A9-C527E19955A6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279DE-FC45-4EBF-9FC4-A7521E7095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2848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B303F-B654-4608-BAE7-5F2E8F431BC0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52239-1D71-4773-9F91-5429B53E90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663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0FF8D-19A0-490A-9999-C3063B64096E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C8218-C7CC-492B-A8C8-9F89C27AB4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197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037E9-8D36-4A6F-9CF1-5A8A4E95BC04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186D8-522F-42B9-8E70-479CDCD273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942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36AC4-894F-48AE-9A17-BE004104AADC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14553-A248-4A6D-9696-4EF1A2570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999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DB35F-5617-490B-B694-D49634C22D13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000D9-92C5-4861-81BB-EEDC0A5D8E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416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DD633-BBAC-400B-831A-401177DB6C5C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3A29C-ED86-4948-9813-212A91CDBB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21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56C8994-2143-4761-ACB1-59314836C766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F3BB29E-D7EA-4A34-BC96-8EAF82002F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438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046DC-ACCD-4BBC-A399-CF04401DAA69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BC59A-5BC0-4DAE-8136-8C234771E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82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  <a:alpha val="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046DC-ACCD-4BBC-A399-CF04401DAA69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BC59A-5BC0-4DAE-8136-8C234771E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514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F9579A9-4DA6-44A8-9F49-E2B0ED14A235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6893FD-D9A6-4098-9221-9F5EE871A2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28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359152"/>
            <a:ext cx="9144000" cy="1764792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«Формирование навыков составления тестов профессиональной направленности педагогов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36" y="379112"/>
            <a:ext cx="10815247" cy="14865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45736" y="4544568"/>
            <a:ext cx="6803136" cy="96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90000"/>
              </a:lnSpc>
              <a:spcBef>
                <a:spcPts val="1000"/>
              </a:spcBef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Докладчики: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90000"/>
              </a:lnSpc>
              <a:spcBef>
                <a:spcPts val="1000"/>
              </a:spcBef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Бачило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Татьяна Петровна  преподаватель  химии «Колледж водных ресурсов»,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методист,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реподаватель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химии.</a:t>
            </a:r>
            <a:endParaRPr lang="ru-RU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32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21992" y="4887935"/>
            <a:ext cx="7461504" cy="2683297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00000"/>
              </a:lnSpc>
              <a:spcBef>
                <a:spcPct val="20000"/>
              </a:spcBef>
            </a:pPr>
            <a:endParaRPr lang="ru-RU" sz="32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44393" y="455839"/>
            <a:ext cx="6950813" cy="1144134"/>
          </a:xfrm>
          <a:prstGeom prst="roundRect">
            <a:avLst>
              <a:gd name="adj" fmla="val 7849"/>
            </a:avLst>
          </a:prstGeom>
          <a:noFill/>
          <a:ln w="76200" cap="flat" cmpd="sng" algn="ctr">
            <a:solidFill>
              <a:srgbClr val="775F55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777578" y="716375"/>
            <a:ext cx="720080" cy="72008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glow rad="76200">
              <a:srgbClr val="DD8047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DD8047">
                <a:shade val="30000"/>
                <a:satMod val="200000"/>
              </a:srgbClr>
            </a:contourClr>
          </a:sp3d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!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17784" y="614750"/>
            <a:ext cx="463684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  <a:defRPr/>
            </a:pPr>
            <a:r>
              <a:rPr lang="ru-RU" sz="32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Виды тестовых заданий</a:t>
            </a:r>
            <a:r>
              <a:rPr lang="ru-RU" sz="320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320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2800" b="1" i="0" u="none" strike="noStrike" kern="1200" cap="none" spc="0" normalizeH="0" baseline="0" noProof="0" dirty="0">
              <a:ln>
                <a:solidFill>
                  <a:srgbClr val="FF0000"/>
                </a:solidFill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5038453" y="1758884"/>
            <a:ext cx="1116359" cy="1405704"/>
          </a:xfrm>
          <a:prstGeom prst="downArrow">
            <a:avLst/>
          </a:prstGeom>
          <a:solidFill>
            <a:srgbClr val="00B0F0"/>
          </a:solidFill>
          <a:ln w="19050" cap="flat" cmpd="sng" algn="ctr">
            <a:solidFill>
              <a:srgbClr val="94B6D2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77578" y="3323320"/>
            <a:ext cx="9820656" cy="2606040"/>
          </a:xfrm>
          <a:prstGeom prst="roundRect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ряд требований к тесту организационного характера:</a:t>
            </a:r>
          </a:p>
          <a:p>
            <a:pPr marL="228600" lvl="0" indent="-2286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тестирование осуществляется главным образом через программированный контроль, никому не дается преимуществ, все отвечают на одни и те же вопросы в одних и тех же условиях;</a:t>
            </a:r>
          </a:p>
          <a:p>
            <a:pPr marL="228600" lvl="0" indent="-2286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результатов производится по ранее разработанной шкале;</a:t>
            </a:r>
          </a:p>
          <a:p>
            <a:pPr marL="228600" lvl="0" indent="-2286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применяются необходимые меры, предотвращающие искажение результатов (списывание, подсказку и утечку информации о содержании тестов)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80008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8111" y="5336987"/>
            <a:ext cx="1365622" cy="1396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029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FF"/>
          </a:solidFill>
          <a:ln w="762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тестовых заданий:</a:t>
            </a:r>
            <a:endParaRPr lang="ru-RU" sz="3200" b="1" i="1" dirty="0">
              <a:ln>
                <a:solidFill>
                  <a:srgbClr val="FF0000"/>
                </a:solidFill>
              </a:ln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8348" y="1623952"/>
            <a:ext cx="10972800" cy="786739"/>
          </a:xfrm>
          <a:prstGeom prst="round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buFont typeface="Wingdings" panose="05000000000000000000" pitchFamily="2" charset="2"/>
              <a:buChar char="ü"/>
            </a:pPr>
            <a:r>
              <a:rPr lang="ru-RU" sz="18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задания</a:t>
            </a:r>
            <a:r>
              <a:rPr lang="ru-RU" sz="18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закрытой</a:t>
            </a:r>
            <a:r>
              <a:rPr lang="ru-RU" sz="18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формы, в которых тестируемый выбирает правильный ответ из данного набора ответов;</a:t>
            </a:r>
            <a:endParaRPr lang="ru-RU" sz="18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5"/>
          <p:cNvSpPr txBox="1">
            <a:spLocks/>
          </p:cNvSpPr>
          <p:nvPr/>
        </p:nvSpPr>
        <p:spPr bwMode="auto">
          <a:xfrm>
            <a:off x="500743" y="2762003"/>
            <a:ext cx="10972800" cy="786739"/>
          </a:xfrm>
          <a:prstGeom prst="round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905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открытой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формы, требующие от учащегося самостоятельного получения ответов;</a:t>
            </a:r>
            <a:endParaRPr kumimoji="0" lang="ru-RU" b="1" i="0" u="none" strike="noStrike" kern="1200" cap="none" spc="0" normalizeH="0" baseline="0" noProof="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5"/>
          <p:cNvSpPr txBox="1">
            <a:spLocks/>
          </p:cNvSpPr>
          <p:nvPr/>
        </p:nvSpPr>
        <p:spPr bwMode="auto">
          <a:xfrm>
            <a:off x="510639" y="3745677"/>
            <a:ext cx="10972800" cy="786739"/>
          </a:xfrm>
          <a:prstGeom prst="round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905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установление соответствия,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выполнение которых связано с выявлением соответствия между элементами двух множеств;</a:t>
            </a:r>
            <a:endParaRPr lang="ru-RU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одержимое 5"/>
          <p:cNvSpPr txBox="1">
            <a:spLocks/>
          </p:cNvSpPr>
          <p:nvPr/>
        </p:nvSpPr>
        <p:spPr bwMode="auto">
          <a:xfrm>
            <a:off x="568036" y="5061858"/>
            <a:ext cx="10972800" cy="786739"/>
          </a:xfrm>
          <a:prstGeom prst="round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905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sz="1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sz="16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установление правильной последовательности</a:t>
            </a:r>
            <a:r>
              <a:rPr lang="ru-RU" sz="1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которых требуется указать правильный порядок действий или процессов.   </a:t>
            </a:r>
            <a:endParaRPr lang="ru-RU" sz="16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181882" y="405467"/>
            <a:ext cx="8138160" cy="993412"/>
          </a:xfrm>
          <a:solidFill>
            <a:srgbClr val="FFFFFF"/>
          </a:soli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4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Общие требования к тестовым заданиям разного типа</a:t>
            </a:r>
            <a:endParaRPr lang="ru-RU" sz="24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350345770"/>
              </p:ext>
            </p:extLst>
          </p:nvPr>
        </p:nvGraphicFramePr>
        <p:xfrm>
          <a:off x="434340" y="1554481"/>
          <a:ext cx="11178540" cy="50977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3" name="Прямая со стрелкой 2"/>
          <p:cNvCxnSpPr/>
          <p:nvPr/>
        </p:nvCxnSpPr>
        <p:spPr>
          <a:xfrm flipH="1">
            <a:off x="3257550" y="1554481"/>
            <a:ext cx="1543050" cy="640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5314950" y="1554481"/>
            <a:ext cx="0" cy="6972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8606790" y="1554481"/>
            <a:ext cx="1074420" cy="788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920740" y="1554481"/>
            <a:ext cx="102870" cy="27774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3931920" y="1554481"/>
            <a:ext cx="1097281" cy="30060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269480" y="1554481"/>
            <a:ext cx="1040130" cy="25488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6595110" y="1398879"/>
            <a:ext cx="45720" cy="4756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Рисунок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59210" y="5405661"/>
            <a:ext cx="1194920" cy="140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39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21992" y="4887935"/>
            <a:ext cx="7461504" cy="2683297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00000"/>
              </a:lnSpc>
              <a:spcBef>
                <a:spcPct val="20000"/>
              </a:spcBef>
            </a:pPr>
            <a:endParaRPr lang="ru-RU" sz="32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96082" y="453205"/>
            <a:ext cx="9402152" cy="1303045"/>
          </a:xfrm>
          <a:prstGeom prst="roundRect">
            <a:avLst>
              <a:gd name="adj" fmla="val 7849"/>
            </a:avLst>
          </a:prstGeom>
          <a:noFill/>
          <a:ln w="76200" cap="flat" cmpd="sng" algn="ctr">
            <a:solidFill>
              <a:srgbClr val="775F55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28938" y="279786"/>
            <a:ext cx="720080" cy="72008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glow rad="76200">
              <a:srgbClr val="DD8047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DD8047">
                <a:shade val="30000"/>
                <a:satMod val="200000"/>
              </a:srgbClr>
            </a:contourClr>
          </a:sp3d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!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49019" y="639826"/>
            <a:ext cx="10046642" cy="2036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0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разработке теста целесообразно использовать  </a:t>
            </a:r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</a:t>
            </a:r>
            <a:r>
              <a:rPr lang="ru-RU" sz="20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тестовых заданий. </a:t>
            </a:r>
            <a:endParaRPr lang="ru-RU" sz="2000" b="1" dirty="0" smtClean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частности: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kumimoji="0" lang="ru-RU" sz="3200" b="0" i="0" u="none" strike="noStrike" kern="1200" cap="none" spc="0" normalizeH="0" baseline="0" noProof="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kumimoji="0" lang="ru-RU" sz="2800" b="1" i="0" u="none" strike="noStrike" kern="1200" cap="none" spc="0" normalizeH="0" baseline="0" noProof="0" dirty="0">
              <a:ln>
                <a:solidFill>
                  <a:srgbClr val="FF0000"/>
                </a:solidFill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5232763" y="1876967"/>
            <a:ext cx="1116359" cy="1405704"/>
          </a:xfrm>
          <a:prstGeom prst="downArrow">
            <a:avLst/>
          </a:prstGeom>
          <a:solidFill>
            <a:srgbClr val="00B0F0"/>
          </a:solidFill>
          <a:ln w="19050" cap="flat" cmpd="sng" algn="ctr">
            <a:solidFill>
              <a:srgbClr val="94B6D2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7455" y="3361514"/>
            <a:ext cx="9820656" cy="2606040"/>
          </a:xfrm>
          <a:prstGeom prst="roundRect">
            <a:avLst/>
          </a:prstGeom>
          <a:solidFill>
            <a:srgbClr val="FFFFFF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с выбором одного правильного ответа (ВО)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с выбором нескольких правильных ответов (МВ)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на установление правильной последовательности (УП)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на установление соответствия (УС)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с кратким ответом (КО)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80008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5661" y="5336987"/>
            <a:ext cx="1198072" cy="1396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08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5980" y="490855"/>
            <a:ext cx="8343900" cy="835025"/>
          </a:xfrm>
          <a:ln w="38100">
            <a:solidFill>
              <a:srgbClr val="6600FF"/>
            </a:solidFill>
          </a:ln>
        </p:spPr>
        <p:txBody>
          <a:bodyPr>
            <a:normAutofit fontScale="90000"/>
          </a:bodyPr>
          <a:lstStyle/>
          <a:p>
            <a:pPr marL="342900" lvl="0" indent="-34290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sz="22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кратким ответом (КО</a:t>
            </a:r>
            <a:r>
              <a:rPr lang="ru-RU" sz="2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2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Задания </a:t>
            </a:r>
            <a:r>
              <a:rPr lang="ru-RU" sz="20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 выбором одного правильного ответа (ВО</a:t>
            </a:r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  <a:b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88770"/>
            <a:ext cx="8186928" cy="4437126"/>
          </a:xfrm>
        </p:spPr>
      </p:pic>
    </p:spTree>
    <p:extLst>
      <p:ext uri="{BB962C8B-B14F-4D97-AF65-F5344CB8AC3E}">
        <p14:creationId xmlns:p14="http://schemas.microsoft.com/office/powerpoint/2010/main" val="14844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1580" y="274638"/>
            <a:ext cx="9498330" cy="879792"/>
          </a:xfrm>
          <a:ln w="38100">
            <a:solidFill>
              <a:srgbClr val="6600FF"/>
            </a:solidFill>
          </a:ln>
        </p:spPr>
        <p:txBody>
          <a:bodyPr/>
          <a:lstStyle/>
          <a:p>
            <a:pPr marL="342900" lvl="0" indent="-342900">
              <a:spcBef>
                <a:spcPct val="20000"/>
              </a:spcBef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Задания </a:t>
            </a:r>
            <a:r>
              <a:rPr lang="ru-RU" sz="20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 выбором нескольких правильных ответов (МВ)</a:t>
            </a:r>
            <a:br>
              <a:rPr lang="ru-RU" sz="20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7916" y="1600200"/>
            <a:ext cx="10056167" cy="45259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5661" y="5336987"/>
            <a:ext cx="1198072" cy="139610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8061" y="5489387"/>
            <a:ext cx="1198072" cy="13961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2315" y="411480"/>
            <a:ext cx="9534970" cy="914479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714" y="1600200"/>
            <a:ext cx="9662571" cy="4525963"/>
          </a:xfrm>
        </p:spPr>
      </p:pic>
    </p:spTree>
    <p:extLst>
      <p:ext uri="{BB962C8B-B14F-4D97-AF65-F5344CB8AC3E}">
        <p14:creationId xmlns:p14="http://schemas.microsoft.com/office/powerpoint/2010/main" val="131252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3030" y="274320"/>
            <a:ext cx="10199370" cy="857250"/>
          </a:xfrm>
          <a:ln w="38100">
            <a:solidFill>
              <a:srgbClr val="6600FF"/>
            </a:solidFill>
          </a:ln>
        </p:spPr>
        <p:txBody>
          <a:bodyPr/>
          <a:lstStyle/>
          <a:p>
            <a:pPr marL="342900" lvl="0" indent="-342900">
              <a:spcBef>
                <a:spcPct val="20000"/>
              </a:spcBef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Задания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установление правильной последовательности (УП)</a:t>
            </a:r>
            <a:b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820540"/>
            <a:ext cx="10972800" cy="4085282"/>
          </a:xfrm>
        </p:spPr>
      </p:pic>
    </p:spTree>
    <p:extLst>
      <p:ext uri="{BB962C8B-B14F-4D97-AF65-F5344CB8AC3E}">
        <p14:creationId xmlns:p14="http://schemas.microsoft.com/office/powerpoint/2010/main" val="420391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7749540" cy="856932"/>
          </a:xfrm>
          <a:ln w="76200">
            <a:solidFill>
              <a:srgbClr val="6600FF"/>
            </a:solidFill>
          </a:ln>
        </p:spPr>
        <p:txBody>
          <a:bodyPr/>
          <a:lstStyle/>
          <a:p>
            <a:pPr marL="342900" lvl="0" indent="-342900">
              <a:spcBef>
                <a:spcPct val="20000"/>
              </a:spcBef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Задания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установление соответствия (УС)</a:t>
            </a:r>
            <a:b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536" y="1600200"/>
            <a:ext cx="8934928" cy="4525963"/>
          </a:xfrm>
        </p:spPr>
      </p:pic>
    </p:spTree>
    <p:extLst>
      <p:ext uri="{BB962C8B-B14F-4D97-AF65-F5344CB8AC3E}">
        <p14:creationId xmlns:p14="http://schemas.microsoft.com/office/powerpoint/2010/main" val="412126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 descr="http://v.900igr.net:10/datas/doshkolnoe-obrazovanie/Povyshenie-kompetentnosti-vospitatelej/0021-021-Spasibo-za-vnimani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298133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98518" y="781942"/>
            <a:ext cx="720080" cy="720080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!</a:t>
            </a:r>
            <a:endParaRPr lang="ru-RU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068779" y="926276"/>
            <a:ext cx="10770919" cy="5237018"/>
          </a:xfrm>
          <a:prstGeom prst="roundRect">
            <a:avLst>
              <a:gd name="adj" fmla="val 7849"/>
            </a:avLst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5039" y="1297766"/>
            <a:ext cx="10153403" cy="501675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indent="252413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Педагогический тест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система специально подобранных проверочных заданий специфической формы, позволяющих качественно оценить учебные достижения в одной  или нескольких областях знаний.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indent="252413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Педагогический тест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является наиболее распространенным контрольно-измерительным материалом в современном образовательном процессе. 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Педагогический тест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это совокупность заданий, отобранных на основе научных приемов для педагогического измерения в тех или иных целях.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Педагогический тест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рассматривается как система, как упорядоченное множество тестовых заданий. Задания — это те элементы, «кирпичики» из которых составляется педагогический тест.</a:t>
            </a:r>
          </a:p>
          <a:p>
            <a:pPr lvl="0" indent="25241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7919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134380" y="391886"/>
            <a:ext cx="8138160" cy="1104405"/>
          </a:xfrm>
          <a:solidFill>
            <a:schemeClr val="accent4"/>
          </a:soli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Существуют следующие виды тестов:</a:t>
            </a:r>
            <a:endParaRPr lang="ru-RU" sz="3200" b="1" i="1" dirty="0">
              <a:ln>
                <a:solidFill>
                  <a:srgbClr val="FF0000"/>
                </a:solidFill>
              </a:ln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2123440" y="1816947"/>
          <a:ext cx="8128000" cy="45054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07041" y="5154107"/>
            <a:ext cx="1198072" cy="13961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ертикальный свиток 4"/>
          <p:cNvSpPr/>
          <p:nvPr/>
        </p:nvSpPr>
        <p:spPr>
          <a:xfrm>
            <a:off x="5917473" y="1045029"/>
            <a:ext cx="5656217" cy="5106389"/>
          </a:xfrm>
          <a:prstGeom prst="verticalScroll">
            <a:avLst/>
          </a:prstGeom>
          <a:solidFill>
            <a:srgbClr val="DEEB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3771" y="2416629"/>
            <a:ext cx="3930733" cy="1815882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Использование тестов на входе в обучение  позволяет решить </a:t>
            </a:r>
            <a:r>
              <a:rPr lang="ru-RU" sz="2800" b="1" i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две задачи: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Штриховая стрелка вправо 6"/>
          <p:cNvSpPr/>
          <p:nvPr/>
        </p:nvSpPr>
        <p:spPr>
          <a:xfrm>
            <a:off x="4976949" y="2704011"/>
            <a:ext cx="978408" cy="4846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6733311" y="1790975"/>
            <a:ext cx="3978233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выявление степени владения базовыми знаниями, умениями, навыками с целью получения информации о готовности обучаемых к освоению данного курса;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429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29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определение степени владения новым материалом  до начала его изучения.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ертикальный свиток 4"/>
          <p:cNvSpPr/>
          <p:nvPr/>
        </p:nvSpPr>
        <p:spPr>
          <a:xfrm>
            <a:off x="5917473" y="1045029"/>
            <a:ext cx="5656217" cy="5106389"/>
          </a:xfrm>
          <a:prstGeom prst="verticalScroll">
            <a:avLst/>
          </a:prstGeom>
          <a:solidFill>
            <a:srgbClr val="DEEB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3771" y="2416629"/>
            <a:ext cx="3930733" cy="2677656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Текущие задачи учебного процесса  обычно контролируются формирующими тестами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Штриховая стрелка вправо 6"/>
          <p:cNvSpPr/>
          <p:nvPr/>
        </p:nvSpPr>
        <p:spPr>
          <a:xfrm>
            <a:off x="4976949" y="2704011"/>
            <a:ext cx="978408" cy="4846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6733311" y="1944864"/>
            <a:ext cx="3978233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42900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Формирующее тестирование нацелено на осуществление дифференцированного подхода к обучаемым, на формирование качественных знаний за счет своевременного выявления и устранения пробелов у них и, в тоже время, подбора задач оптимального диапазона трудности, повышающих мотивацию к обучению у сильных учащихся.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7080" y="5450317"/>
            <a:ext cx="1194920" cy="14022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ертикальный свиток 4"/>
          <p:cNvSpPr/>
          <p:nvPr/>
        </p:nvSpPr>
        <p:spPr>
          <a:xfrm>
            <a:off x="5917473" y="1045029"/>
            <a:ext cx="5656217" cy="5106389"/>
          </a:xfrm>
          <a:prstGeom prst="verticalScroll">
            <a:avLst/>
          </a:prstGeom>
          <a:solidFill>
            <a:srgbClr val="DEEB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3771" y="2416629"/>
            <a:ext cx="3930733" cy="954107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Диагностические тесты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Штриховая стрелка вправо 6"/>
          <p:cNvSpPr/>
          <p:nvPr/>
        </p:nvSpPr>
        <p:spPr>
          <a:xfrm>
            <a:off x="4976949" y="2704011"/>
            <a:ext cx="978408" cy="4846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6733311" y="1975642"/>
            <a:ext cx="397823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algn="just"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выявления причин затруднений систематического характера по какому-либо разделу учебного материала используются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диагностические тесты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состоящие из заданий со специально подобранным содержанием.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6230" y="5276789"/>
            <a:ext cx="1194920" cy="14022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ертикальный свиток 4"/>
          <p:cNvSpPr/>
          <p:nvPr/>
        </p:nvSpPr>
        <p:spPr>
          <a:xfrm>
            <a:off x="5917473" y="997528"/>
            <a:ext cx="5656217" cy="5106389"/>
          </a:xfrm>
          <a:prstGeom prst="verticalScroll">
            <a:avLst/>
          </a:prstGeom>
          <a:solidFill>
            <a:srgbClr val="DEEB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3771" y="2416629"/>
            <a:ext cx="3930733" cy="523220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Итоговое тестирование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Штриховая стрелка вправо 6"/>
          <p:cNvSpPr/>
          <p:nvPr/>
        </p:nvSpPr>
        <p:spPr>
          <a:xfrm>
            <a:off x="4976949" y="2704011"/>
            <a:ext cx="978408" cy="4846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6733311" y="2314197"/>
            <a:ext cx="3978233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algn="just" fontAlgn="base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Цель итогового тестирования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обеспечение объективной оценки результатов обучения по завершению некоторого курса.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5661" y="5336987"/>
            <a:ext cx="1198072" cy="13961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160" y="1"/>
            <a:ext cx="10972800" cy="1074268"/>
          </a:xfrm>
        </p:spPr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/>
            </a:r>
            <a:br>
              <a:rPr lang="ru-RU" dirty="0">
                <a:solidFill>
                  <a:prstClr val="black"/>
                </a:solidFill>
              </a:rPr>
            </a:b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70432" y="997526"/>
            <a:ext cx="196069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013366" y="1142010"/>
            <a:ext cx="4890654" cy="3899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9525"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цели тестирования</a:t>
            </a:r>
            <a:endParaRPr lang="ru-RU" b="1" dirty="0">
              <a:ln w="9525">
                <a:solidFill>
                  <a:schemeClr val="tx1"/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2196935" y="2018162"/>
            <a:ext cx="237508" cy="855667"/>
          </a:xfrm>
          <a:prstGeom prst="downArrow">
            <a:avLst/>
          </a:prstGeom>
          <a:solidFill>
            <a:srgbClr val="00B0F0"/>
          </a:solidFill>
          <a:ln w="19050" cap="flat" cmpd="sng" algn="ctr">
            <a:solidFill>
              <a:srgbClr val="94B6D2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2254332" y="3928110"/>
            <a:ext cx="237508" cy="855667"/>
          </a:xfrm>
          <a:prstGeom prst="downArrow">
            <a:avLst/>
          </a:prstGeom>
          <a:solidFill>
            <a:srgbClr val="00B0F0"/>
          </a:solidFill>
          <a:ln w="19050" cap="flat" cmpd="sng" algn="ctr">
            <a:solidFill>
              <a:srgbClr val="94B6D2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941832" y="188914"/>
            <a:ext cx="10259568" cy="6408737"/>
          </a:xfrm>
          <a:prstGeom prst="roundRect">
            <a:avLst>
              <a:gd name="adj" fmla="val 7849"/>
            </a:avLst>
          </a:prstGeom>
          <a:noFill/>
          <a:ln w="57150">
            <a:solidFill>
              <a:srgbClr val="66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Стрелка вниз 22"/>
          <p:cNvSpPr/>
          <p:nvPr/>
        </p:nvSpPr>
        <p:spPr>
          <a:xfrm rot="15407289">
            <a:off x="3900118" y="631319"/>
            <a:ext cx="322614" cy="1590577"/>
          </a:xfrm>
          <a:prstGeom prst="downArrow">
            <a:avLst/>
          </a:prstGeom>
          <a:solidFill>
            <a:srgbClr val="00B0F0"/>
          </a:solidFill>
          <a:ln w="19050" cap="flat" cmpd="sng" algn="ctr">
            <a:solidFill>
              <a:srgbClr val="94B6D2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Стрелка вниз 23"/>
          <p:cNvSpPr/>
          <p:nvPr/>
        </p:nvSpPr>
        <p:spPr>
          <a:xfrm rot="14881918">
            <a:off x="3896083" y="2120915"/>
            <a:ext cx="322614" cy="1841681"/>
          </a:xfrm>
          <a:prstGeom prst="downArrow">
            <a:avLst/>
          </a:prstGeom>
          <a:solidFill>
            <a:srgbClr val="00B0F0"/>
          </a:solidFill>
          <a:ln w="19050" cap="flat" cmpd="sng" algn="ctr">
            <a:solidFill>
              <a:srgbClr val="94B6D2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113561" y="4997531"/>
            <a:ext cx="2136757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1088137" y="2893620"/>
            <a:ext cx="204299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035137" y="1876300"/>
            <a:ext cx="4890654" cy="3899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спецификации текста</a:t>
            </a:r>
            <a:endParaRPr lang="ru-RU" sz="20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5045033" y="2527466"/>
            <a:ext cx="4890654" cy="3899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 типа тестового задания</a:t>
            </a:r>
            <a:endParaRPr lang="ru-RU" sz="20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078678" y="3226130"/>
            <a:ext cx="4890654" cy="3899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Формулировка вопросов</a:t>
            </a:r>
            <a:endParaRPr lang="ru-RU" sz="20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5112327" y="3972296"/>
            <a:ext cx="4890654" cy="3899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вариантов ответов</a:t>
            </a:r>
            <a:endParaRPr lang="ru-RU" sz="20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5062847" y="4647211"/>
            <a:ext cx="4890654" cy="3899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Измерение трудности и сложности заданий </a:t>
            </a:r>
            <a:endParaRPr lang="ru-RU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108369" y="5381501"/>
            <a:ext cx="4890654" cy="3899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эффективности теста</a:t>
            </a:r>
            <a:endParaRPr lang="ru-RU" sz="20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Стрелка вниз 36"/>
          <p:cNvSpPr/>
          <p:nvPr/>
        </p:nvSpPr>
        <p:spPr>
          <a:xfrm rot="15407289">
            <a:off x="4040642" y="4393818"/>
            <a:ext cx="322614" cy="1590577"/>
          </a:xfrm>
          <a:prstGeom prst="downArrow">
            <a:avLst/>
          </a:prstGeom>
          <a:solidFill>
            <a:srgbClr val="00B0F0"/>
          </a:solidFill>
          <a:ln w="19050" cap="flat" cmpd="sng" algn="ctr">
            <a:solidFill>
              <a:srgbClr val="94B6D2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Выгнутая вверх стрелка 37"/>
          <p:cNvSpPr/>
          <p:nvPr/>
        </p:nvSpPr>
        <p:spPr>
          <a:xfrm rot="5400000">
            <a:off x="9955205" y="1409488"/>
            <a:ext cx="965581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0" name="Выгнутая вверх стрелка 39"/>
          <p:cNvSpPr/>
          <p:nvPr/>
        </p:nvSpPr>
        <p:spPr>
          <a:xfrm rot="5400000">
            <a:off x="9923413" y="2636734"/>
            <a:ext cx="930205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1" name="Выгнутая вверх стрелка 40"/>
          <p:cNvSpPr/>
          <p:nvPr/>
        </p:nvSpPr>
        <p:spPr>
          <a:xfrm rot="5400000">
            <a:off x="9939369" y="3590597"/>
            <a:ext cx="965581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Выгнутая вверх стрелка 41"/>
          <p:cNvSpPr/>
          <p:nvPr/>
        </p:nvSpPr>
        <p:spPr>
          <a:xfrm rot="5400000">
            <a:off x="9984891" y="4906780"/>
            <a:ext cx="965581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307592" y="1246909"/>
            <a:ext cx="1720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</a:t>
            </a:r>
            <a:endParaRPr lang="ru-RU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113561" y="3077688"/>
            <a:ext cx="197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аписание заданий</a:t>
            </a:r>
            <a:endParaRPr lang="ru-RU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340940" y="5109000"/>
            <a:ext cx="16196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нализ заданий</a:t>
            </a:r>
            <a:endParaRPr lang="ru-RU" sz="20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96934" y="357219"/>
            <a:ext cx="8218081" cy="566169"/>
          </a:xfrm>
          <a:prstGeom prst="roundRect">
            <a:avLst/>
          </a:prstGeom>
          <a:noFill/>
          <a:ln w="57150">
            <a:solidFill>
              <a:srgbClr val="66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434443" y="376341"/>
            <a:ext cx="76674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dirty="0">
                <a:ln w="9525"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составления и общие требования к разработке </a:t>
            </a:r>
            <a:r>
              <a:rPr lang="ru-RU" sz="2000" b="1" dirty="0" smtClean="0">
                <a:ln w="9525"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теста:</a:t>
            </a:r>
            <a:endParaRPr lang="ru-RU" dirty="0">
              <a:ln w="9525">
                <a:solidFill>
                  <a:schemeClr val="tx1"/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4298" y="5397233"/>
            <a:ext cx="887702" cy="14022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23" grpId="0" animBg="1"/>
      <p:bldP spid="24" grpId="0" animBg="1"/>
      <p:bldP spid="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6544" y="2033187"/>
            <a:ext cx="3944113" cy="2535988"/>
          </a:xfrm>
          <a:ln w="762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теста должно соответствовать содержанию учебной дисциплины. Задания теста должны в правильной пропорции охватывать все важные аспекты области содержания.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83096" y="2048375"/>
            <a:ext cx="4946904" cy="2535988"/>
          </a:xfrm>
          <a:solidFill>
            <a:srgbClr val="FFFFFF"/>
          </a:soli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>
            <a:normAutofit fontScale="85000" lnSpcReduction="1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Необходимо включение в тесты только наиболее важных, базовых знаний, выражающих сущность, содержание, законы и закономерности рассматриваемых явлений. Все спорные точки зрения, допустимые в научном споре, следует исключить из тестовых заданий.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</a:pPr>
            <a:endParaRPr lang="ru-RU" sz="32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44393" y="455839"/>
            <a:ext cx="6950813" cy="1144134"/>
          </a:xfrm>
          <a:prstGeom prst="roundRect">
            <a:avLst>
              <a:gd name="adj" fmla="val 7849"/>
            </a:avLst>
          </a:prstGeom>
          <a:noFill/>
          <a:ln w="76200" cap="flat" cmpd="sng" algn="ctr">
            <a:solidFill>
              <a:srgbClr val="775F55">
                <a:lumMod val="75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1131230" y="149705"/>
            <a:ext cx="720080" cy="72008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glow rad="76200">
              <a:srgbClr val="DD8047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DD8047">
                <a:shade val="30000"/>
                <a:satMod val="200000"/>
              </a:srgbClr>
            </a:contourClr>
          </a:sp3d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!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Выгнутая влево стрелка 7"/>
          <p:cNvSpPr/>
          <p:nvPr/>
        </p:nvSpPr>
        <p:spPr>
          <a:xfrm>
            <a:off x="1426728" y="816641"/>
            <a:ext cx="1041465" cy="1204183"/>
          </a:xfrm>
          <a:prstGeom prst="curvedRightArrow">
            <a:avLst/>
          </a:prstGeom>
          <a:solidFill>
            <a:srgbClr val="00B0F0"/>
          </a:solidFill>
          <a:ln w="19050" cap="flat" cmpd="sng" algn="ctr">
            <a:solidFill>
              <a:srgbClr val="94B6D2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9571406" y="844041"/>
            <a:ext cx="899945" cy="1268223"/>
          </a:xfrm>
          <a:prstGeom prst="curvedLeftArrow">
            <a:avLst/>
          </a:prstGeom>
          <a:solidFill>
            <a:srgbClr val="00B0F0"/>
          </a:solidFill>
          <a:ln w="19050" cap="flat" cmpd="sng" algn="ctr">
            <a:solidFill>
              <a:srgbClr val="94B6D2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09199" y="509745"/>
            <a:ext cx="5453801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0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Преподавателю следует ориентироваться </a:t>
            </a:r>
          </a:p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0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следующие принципы отбора содержания </a:t>
            </a:r>
          </a:p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20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тестовых заданий для тестов: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27248" y="5002389"/>
            <a:ext cx="5742432" cy="1645299"/>
          </a:xfrm>
          <a:prstGeom prst="roundRect">
            <a:avLst/>
          </a:prstGeom>
          <a:solidFill>
            <a:srgbClr val="FFFF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449407" y="5092032"/>
            <a:ext cx="5313593" cy="139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Каждый учебный элемент должен иметь некоторую усредненную меру трудности, которую необходимо учитывать в процессе контроля знаний.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5340096" y="1738161"/>
            <a:ext cx="484632" cy="30075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2540" y="5368229"/>
            <a:ext cx="1194920" cy="140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312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0" grpId="0" animBg="1"/>
    </p:bldLst>
  </p:timing>
</p:sld>
</file>

<file path=ppt/theme/theme1.xml><?xml version="1.0" encoding="utf-8"?>
<a:theme xmlns:a="http://schemas.openxmlformats.org/drawingml/2006/main" name="1_Тема Office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657</Words>
  <Application>Microsoft Office PowerPoint</Application>
  <PresentationFormat>Широкоэкранный</PresentationFormat>
  <Paragraphs>79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Wingdings</vt:lpstr>
      <vt:lpstr>1_Тема Office</vt:lpstr>
      <vt:lpstr>Office Theme</vt:lpstr>
      <vt:lpstr>1_Office Theme</vt:lpstr>
      <vt:lpstr>Тема Office</vt:lpstr>
      <vt:lpstr>Презентация PowerPoint</vt:lpstr>
      <vt:lpstr>Презентация PowerPoint</vt:lpstr>
      <vt:lpstr>Существуют следующие виды тестов: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Формы тестовых заданий:</vt:lpstr>
      <vt:lpstr>Общие требования к тестовым заданиям разного типа</vt:lpstr>
      <vt:lpstr>Презентация PowerPoint</vt:lpstr>
      <vt:lpstr>   Задания с кратким ответом (КО) Задания с выбором одного правильного ответа (ВО)  </vt:lpstr>
      <vt:lpstr> Задания с выбором нескольких правильных ответов (МВ) </vt:lpstr>
      <vt:lpstr>Презентация PowerPoint</vt:lpstr>
      <vt:lpstr> Задания на установление правильной последовательности (УП) </vt:lpstr>
      <vt:lpstr> Задания на установление соответствия (УС)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Андреев В.Е.</dc:creator>
  <cp:lastModifiedBy>Богданова Е.Е.</cp:lastModifiedBy>
  <cp:revision>45</cp:revision>
  <dcterms:created xsi:type="dcterms:W3CDTF">2020-04-08T09:45:44Z</dcterms:created>
  <dcterms:modified xsi:type="dcterms:W3CDTF">2020-11-20T08:21:48Z</dcterms:modified>
</cp:coreProperties>
</file>