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9DDB8D-EE65-4450-A4B9-CF6F412BC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24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CD63F-8156-457F-B104-A55F94E51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426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9CCDC-017F-42B4-8361-B858A66F6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393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5971F-41CE-4C06-94BA-33E93724C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728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08FE7-DF7A-44A4-94E8-F94F98BEA5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56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8C27B-D194-4571-A1D6-C1FCAAE4F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266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8A619-B9AA-4F39-9EE1-9632CFCEB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61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97F7C-8DE6-40CE-97CB-4EF0B7732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323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83F1F-B1E7-4121-A7F3-09923E9CD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77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B180C-EAB5-4D20-86C6-983F92DF2D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67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F7921-5F67-4B40-BF2D-BBFB791F3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19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1BF9831-B4E5-48A2-AE86-2E1702357A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1470025"/>
          </a:xfrm>
        </p:spPr>
        <p:txBody>
          <a:bodyPr/>
          <a:lstStyle/>
          <a:p>
            <a:pPr lvl="0" fontAlgn="auto">
              <a:lnSpc>
                <a:spcPct val="115000"/>
              </a:lnSpc>
              <a:spcBef>
                <a:spcPts val="150"/>
              </a:spcBef>
              <a:spcAft>
                <a:spcPts val="600"/>
              </a:spcAft>
            </a:pPr>
            <a:r>
              <a:rPr lang="ru-RU" sz="3200" b="1" kern="1200" dirty="0">
                <a:solidFill>
                  <a:srgbClr val="0070C0"/>
                </a:solidFill>
                <a:latin typeface="Georgia"/>
                <a:ea typeface="+mn-ea"/>
                <a:cs typeface="+mn-cs"/>
              </a:rPr>
              <a:t>«Использование инновационных технологий в воспитании нравственных качеств дошкольников»</a:t>
            </a:r>
            <a:r>
              <a:rPr lang="ru-RU" sz="1800" b="1" kern="1200" dirty="0">
                <a:solidFill>
                  <a:srgbClr val="0070C0"/>
                </a:solidFill>
                <a:latin typeface="Georgia"/>
                <a:ea typeface="+mn-ea"/>
                <a:cs typeface="+mn-cs"/>
              </a:rPr>
              <a:t> </a:t>
            </a:r>
            <a:r>
              <a:rPr lang="ru-RU" sz="1800" b="1" kern="1200" dirty="0" smtClean="0">
                <a:solidFill>
                  <a:srgbClr val="0070C0"/>
                </a:solidFill>
                <a:latin typeface="Georgia"/>
                <a:ea typeface="+mn-ea"/>
                <a:cs typeface="+mn-cs"/>
              </a:rPr>
              <a:t/>
            </a:r>
            <a:br>
              <a:rPr lang="ru-RU" sz="1800" b="1" kern="1200" dirty="0" smtClean="0">
                <a:solidFill>
                  <a:srgbClr val="0070C0"/>
                </a:solidFill>
                <a:latin typeface="Georgia"/>
                <a:ea typeface="+mn-ea"/>
                <a:cs typeface="+mn-cs"/>
              </a:rPr>
            </a:br>
            <a:r>
              <a:rPr lang="ru-RU" sz="1800" b="1" kern="1200" dirty="0" smtClean="0">
                <a:solidFill>
                  <a:srgbClr val="00B0F0"/>
                </a:solidFill>
                <a:latin typeface="Georgia"/>
                <a:ea typeface="+mn-ea"/>
                <a:cs typeface="+mn-cs"/>
              </a:rPr>
              <a:t>(</a:t>
            </a:r>
            <a:r>
              <a:rPr lang="ru-RU" sz="1800" b="1" kern="1200" dirty="0">
                <a:solidFill>
                  <a:srgbClr val="00B0F0"/>
                </a:solidFill>
                <a:latin typeface="Georgia"/>
                <a:ea typeface="+mn-ea"/>
                <a:cs typeface="+mn-cs"/>
              </a:rPr>
              <a:t>из опыта работы) </a:t>
            </a:r>
            <a:r>
              <a:rPr lang="ru-RU" sz="1800" kern="12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kern="12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endParaRPr lang="ru-RU" dirty="0" smtClean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6400800" cy="769640"/>
          </a:xfrm>
        </p:spPr>
        <p:txBody>
          <a:bodyPr/>
          <a:lstStyle/>
          <a:p>
            <a:pPr eaLnBrk="1" hangingPunct="1"/>
            <a:r>
              <a:rPr lang="ru-RU" sz="1800" dirty="0" smtClean="0"/>
              <a:t>Выполнила воспитатель МАДОУ №1 «Белоснежка»</a:t>
            </a:r>
          </a:p>
          <a:p>
            <a:pPr eaLnBrk="1" hangingPunct="1"/>
            <a:r>
              <a:rPr lang="ru-RU" sz="1800" dirty="0" smtClean="0"/>
              <a:t>Качаева Оксана Сергеевна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DCIM\106PHOTO\SAM_33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791382"/>
            <a:ext cx="2833580" cy="21251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692696"/>
            <a:ext cx="7704856" cy="5295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ТЕХНОЛОГИЯ «ДЕТИ-ВОЛОНТЕРЫ»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	Перед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тем как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стать волонтерами дети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познакомились с понятиями «волонтер», «волонтерский отряд». С детьми были проведены беседы о том, кто такие волонтеры, чем занимаются волонтеры, какими они обладают качествами, что значит волонтерская деятельность. В беседе «Наши добрые дела и поступки» детям предлагалось ответить на вопросы: Что значит «добрые слова», «добрые пожелания», «добрые поступки», «добрые дела», «добрые люди»?   Как может быть оказана помощь другому человеку: по собственному желанию, по просьбе, по предложению. Чему старшие дети могут научить малышей? Вместе с детьми были оговорены правила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волонтера. У нас есть отличительный атрибут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волонтёрского движения   —Красно – желтый бантик ( сочетание цветов выражает активность).   Из детей, выразивших желание участвовать в волонтерской деятельности, была сформирована команда.</a:t>
            </a:r>
            <a:endParaRPr lang="ru-RU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47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DCIM\106PHOTO\SAM_33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992465"/>
            <a:ext cx="3028003" cy="2271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62068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 основу работы детского волонтерства заложена идея «Семи добрых дел».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1791" y="1844824"/>
            <a:ext cx="3794185" cy="2618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Calibri"/>
                <a:ea typeface="Calibri"/>
                <a:cs typeface="Times New Roman"/>
              </a:rPr>
              <a:t>«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Играем вместе».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Дети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волонтеры вместе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с малышами играют в различные игры: сюжетно-ролевые, музыкальные, театрализованные, подвижные, проводят фольклорные праздники и развлечения.</a:t>
            </a:r>
            <a:endParaRPr lang="ru-RU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  <p:pic>
        <p:nvPicPr>
          <p:cNvPr id="6147" name="Picture 3" descr="F:\DCIM\106PHOTO\SAM_33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844824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:\DCIM\106PHOTO\SAM_33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992465"/>
            <a:ext cx="2766632" cy="2074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05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620688"/>
            <a:ext cx="410445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«Поможем малышам».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Старшие дети помогают младшим собраться на прогулку, раздеться, дойти до участка.</a:t>
            </a:r>
            <a:endParaRPr lang="ru-RU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  <p:pic>
        <p:nvPicPr>
          <p:cNvPr id="3" name="Рисунок 2" descr="https://i.mycdn.me/image?id=876803269996&amp;t=3&amp;plc=WEB&amp;tkn=*EG2zq_u6bnOV7JA7bLv0C8tGJ6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524403"/>
            <a:ext cx="154305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https://i.mycdn.me/image?id=872797748806&amp;t=3&amp;plc=WEB&amp;tkn=*ZmheeZcVaSOqOaKoYatIdRVVJNw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24403"/>
            <a:ext cx="1620179" cy="2160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2745736"/>
            <a:ext cx="684076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«Научим тому, что умеем сами».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Дети - волонтёры проводят обучение малышей новым  способам действия в лепке, художественном труде, рисовании.</a:t>
            </a:r>
            <a:endParaRPr lang="ru-RU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  <p:pic>
        <p:nvPicPr>
          <p:cNvPr id="7171" name="Picture 3" descr="F:\DCIM\106PHOTO\SAM_338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078" y="3817357"/>
            <a:ext cx="2795353" cy="2096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:\DCIM\106PHOTO\SAM_337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0415" y="3817357"/>
            <a:ext cx="2801981" cy="21014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62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mycdn.me/image?id=876803269228&amp;t=3&amp;plc=WEB&amp;tkn=*CG-0iiEkhHbyXdjL1qfXtr9rH6I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501008"/>
            <a:ext cx="3240360" cy="2231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11560" y="548680"/>
            <a:ext cx="7848872" cy="2131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«Создадим красоту своими руками».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 это доброе дело входит облагораживание окружающего пространства: посадка рассады цветов, уход за растениями на участке, сбор семян.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 «Дарим приятные сюрпризы».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Волонтёры выступают в качестве героев-персонажей на праздниках у малышей,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игрушки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, подарки к праздникам.</a:t>
            </a:r>
            <a:endParaRPr lang="ru-RU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745736"/>
            <a:ext cx="784887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«Примем участие в акции».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Дети участвуют в различных акциях, как детского сада, так и общегородских: «Помоги птицам зимой», «Доброе сердце»,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«Собери макулатуру – спаси дерево» и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др</a:t>
            </a:r>
            <a:r>
              <a:rPr lang="ru-RU" dirty="0">
                <a:latin typeface="Calibri"/>
                <a:ea typeface="Calibri"/>
                <a:cs typeface="Times New Roman"/>
              </a:rPr>
              <a:t>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599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756084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«Трудовой десант».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Это помощь в наведении порядка на участке детского сада, ремонт книг, изготовление атрибутов для сюжетно-ролевых игр,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наведение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порядка в игровых уголках.</a:t>
            </a:r>
            <a:endParaRPr lang="ru-RU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  <p:pic>
        <p:nvPicPr>
          <p:cNvPr id="8194" name="Picture 2" descr="https://i.mycdn.me/image?id=872797652294&amp;t=3&amp;plc=WEB&amp;tkn=*iBFP4pelu8gbWhFxz_0JxoXDf_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740675"/>
            <a:ext cx="3600400" cy="39925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27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9456"/>
            <a:ext cx="7848872" cy="1981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Итоги участия в волонтерской деятельности подводятся в форме заполнения «Личной книжки волонтера», в которую после участия волонтера в добром деле вклеивается цветной значок - символ. «Личная книжка волонтера» позволяет вести учёт добровольческой деятельности, видеть предпочитаемые направления работы ребенка-волонтёра и его активность.</a:t>
            </a:r>
            <a:endParaRPr lang="ru-RU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  <p:pic>
        <p:nvPicPr>
          <p:cNvPr id="9218" name="Picture 2" descr="C:\Users\dns\Desktop\Картинки\книжка волонтер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1" y="2380028"/>
            <a:ext cx="4968552" cy="368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6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132856"/>
            <a:ext cx="763284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Times New Roman"/>
              </a:rPr>
              <a:t>В ходе работы по нравственному воспитанию, внедрены модели развивающего пространства как единого нравственного центра. Выделение нравственного аспекта проходит во всех зонах деятельности детей через правила поведения, памятки, рисунки — схемы, картотеки, рассказы-коллизии. Оформлены уголки: «Здравствуйте, я в садике», «Дерево благодарности», «Правила нашей группы», «Звездочка недели», «Поздравляем». Они направлены на стимулирование развития морально-этических качеств у детей, правильной самооценки, выделению своего «Я» в обществе и стремлению совершать положительные дела и поступки</a:t>
            </a:r>
            <a:r>
              <a:rPr lang="ru-RU" dirty="0">
                <a:solidFill>
                  <a:srgbClr val="000000"/>
                </a:solidFill>
                <a:latin typeface="Trebuchet MS"/>
                <a:ea typeface="Times New Roman"/>
              </a:rPr>
              <a:t>.</a:t>
            </a:r>
            <a:endParaRPr lang="ru-RU" dirty="0">
              <a:latin typeface="Times New Roman"/>
              <a:ea typeface="Times New Roman"/>
            </a:endParaRPr>
          </a:p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Arial"/>
                <a:ea typeface="Times New Roman"/>
              </a:rPr>
              <a:t> 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472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560840" cy="4851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Вся эта работа не проста и трудоемка, особенно в части душевных сил. Но все окупается, когда видишь своих детей, их развитие, их активность, их умение ладить в коллективе; видишь как постепенно усваиваются вечные ценности: милосердие, сострадание, правдолюбие, стремление к добру и неприятие зла.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Сформированность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 нравственных ценностей является важнейшим показателем целостной личности – самостоятельной и ответственной.   Ребёнок не рождается злым или добрым. То какие качества будут у него развиваться зависит от родителей, от окружающих взрослых. Как они его воспитают, какими впечатлениями обогатят.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 целях осуществления нравственного воспитания в детском саду создаю все условия для того, чтобы дети могли доверчиво полагаться на постоянную заботу и поддержку со стороны взрослых.</a:t>
            </a:r>
            <a:r>
              <a:rPr lang="ru-RU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488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up/datas/181745/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7" y="692696"/>
            <a:ext cx="748883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92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3960440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Воспитать человека интеллектуально, не воспитав его нравственно, - значит вырастить угрозу для общества. Теодор Рузвельт</a:t>
            </a: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59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704856" cy="5529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Calibri"/>
                <a:cs typeface="Times New Roman"/>
              </a:rPr>
              <a:t>	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На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современном этапе развития общества нравственное 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воспитание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 становится одним из приоритетных направлений в деятельности 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дошкольных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 образовательных учреждений. Это отражено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 Национальной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доктрине образования в РФ,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Концепции развития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 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дошкольного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 образования и Государственном образовательном стандарте 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дошкольного образования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, в которых определён социальный заказ </a:t>
            </a:r>
            <a:r>
              <a:rPr lang="ru-RU" sz="2000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государства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: 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воспитание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 человека образованного, 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нравственного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, предприимчивого, готового принимать решения в ситуации выбора, способного к сотрудничеству, обладающего чувством ответственности за судьбу страны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Дошкольный возраст – лучший период для начала формирования у ребенка нравственности. 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2068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6452" y="585145"/>
            <a:ext cx="7632848" cy="3624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Times New Roman"/>
              </a:rPr>
              <a:t>Чтобы достигнуть определенного результата в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Times New Roman"/>
              </a:rPr>
              <a:t>нравственном   воспитании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Times New Roman"/>
              </a:rPr>
              <a:t>, в своей работе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Times New Roman"/>
              </a:rPr>
              <a:t>использую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Times New Roman"/>
              </a:rPr>
              <a:t> новейшие методики и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Times New Roman"/>
              </a:rPr>
              <a:t>технологии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Times New Roman"/>
              </a:rPr>
              <a:t> для решения этой важной задачи. Причем такие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Times New Roman"/>
              </a:rPr>
              <a:t>технологии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Times New Roman"/>
              </a:rPr>
              <a:t>, которые не казались бы ребенку скучными, чрезмерно назидательными, а естественно и гармонично наполняли его мировоззрение содержанием.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ea typeface="Times New Roman"/>
            </a:endParaRPr>
          </a:p>
          <a:p>
            <a:pPr indent="228600"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Times New Roman"/>
              </a:rPr>
              <a:t> 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Говоря об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инновационных технологиях в нравственном   воспитании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хочу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рассказать о тех, которые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использую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 в своей работе: это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тематические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акции , информационно – компьютерные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технологии,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«Детский совет»,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технология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«Дети – Волонтеры»</a:t>
            </a:r>
            <a:endParaRPr lang="ru-RU" sz="1400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789040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42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i.mycdn.me/image?id=876803269740&amp;t=3&amp;plc=WEB&amp;tkn=*sV4m7XkQpRsmITBYcOOYFgr_6u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4481" y="3609020"/>
            <a:ext cx="2115242" cy="2340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83568" y="548680"/>
            <a:ext cx="7848872" cy="3087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	ТЕМАТИЧЕСКИЕ АКЦИИ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этом году у нас было много тематических Акций, которые были направленны на воспитание нравственности у дошкольников.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Поэтому технология «Тематические Акции» пришла к нам сама собой. Это такие Акции как «Помоги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пойти учиться» , «Подари улыбку», «Давайте будем возраст уважать», «Доброе сердце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»,  «Собери макулатуру-спаси дерево».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Дети охотно участвовали  в акции 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«Покормите птиц зимой»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. Собирали корм и разрабатывали 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«птичье меню»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.</a:t>
            </a:r>
            <a:endParaRPr lang="ru-RU" sz="1400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508978"/>
            <a:ext cx="2668524" cy="19983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9723" y="3275036"/>
            <a:ext cx="2977972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993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560840" cy="2450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	В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рамках празднования Победы в Великой Отечественной войне планируется   акция 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«Открытка ветерану»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 с целью привития детям   уважительного отношения к ветеранам. Вместе с детьми изготовим открытки, которые они смогут подарить Ветеранам на параде, в парке Победы.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	Такие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акции положительно влияют на формирование нравственных качеств детей</a:t>
            </a:r>
            <a:endParaRPr lang="ru-RU" sz="1400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287126"/>
            <a:ext cx="1964994" cy="26199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3800" y="3212976"/>
            <a:ext cx="2020607" cy="26941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212975"/>
            <a:ext cx="2232248" cy="2976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969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920880" cy="38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	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ИНФОРМАЦИОННО-КОМПЬЮТЕРНЫЕ ТЕХНОЛОГИИ дополняют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традиционные формы и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средства приобщения детей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 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культуре родного края.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Внедрение в образовательный процесс новых информационных технологий наряду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с другими средствами способствует обогащению представлений детей об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окружающем мире, расширению опыта и знаний, повышению мотивации к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познанию.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Поэтому в образовательном процессе активно использую презентации со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специально подготовленным видеоматериалом и игровыми заданиями.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Тематика компьютерных презентаций используемых мною разнообразна,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например: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Моя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малая Родина», «Народные промыслы» «Первый космонавт», «Традиции празднования Рождества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», и др.</a:t>
            </a:r>
            <a:endParaRPr lang="ru-RU" sz="1600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  <p:pic>
        <p:nvPicPr>
          <p:cNvPr id="4098" name="Picture 2" descr="F:\DCIM\106PHOTO\SAM_33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130686"/>
            <a:ext cx="3332409" cy="24993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1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1046" y="548680"/>
            <a:ext cx="7915409" cy="565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ТЕХНОЛОГИЯ «ДЕТСКИЙ СОВЕТ»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	На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детском совете   вместе с детьми обсуждаем новости и решаем, какими интересными делами займемся. Какие идеи возникают у детей по поводу различных проектов. Каждый услышан, каждая идея принимается по настоящему и стараемся это реализовать. Ежедневно или по мере необходимости говорим с детьми о долге, совести, решаем детские споры, приходим к мнению, которое не ущемляет прав другого, делимся своими ощущениями и чувствами. «Детский совет помогает достигнуть баланса инициатив взрослых и детей, развить у детей способность управлять своей свободой выбирать содержание своего обучения или развития». Дети участвуют в совете. «Участвовать – значит вносить свой вклад в совместную работу, выражать своё мнение по поводу происходящего, делиться своими планами и решениями по вопросам, затрагивающим твою жизнь и жизнь группы, совместно находить решение вопросов и задач, возникающих в процессе совместного жизнетворчества». 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Здесь же проходит изучение и, обсуждение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нравственных качеств, которые были предложены в рамках городского проекта «Преемственность школы и детского сада». </a:t>
            </a:r>
            <a:endParaRPr lang="ru-RU" sz="1700" dirty="0"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7958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F:\DCIM\106PHOTO\SAM_339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918" y="1196752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DCIM\106PHOTO\SAM_338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DCIM\106PHOTO\SAM_339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553050"/>
            <a:ext cx="3005391" cy="22540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DCIM\106PHOTO\SAM_339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125" y="3501008"/>
            <a:ext cx="3121708" cy="23412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DCIM\106PHOTO\SAM_340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980" y="3501008"/>
            <a:ext cx="3403337" cy="25525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89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'Детский манеж'">
  <a:themeElements>
    <a:clrScheme name="Office Theme 4">
      <a:dk1>
        <a:srgbClr val="000000"/>
      </a:dk1>
      <a:lt1>
        <a:srgbClr val="FFFFFF"/>
      </a:lt1>
      <a:dk2>
        <a:srgbClr val="5A867B"/>
      </a:dk2>
      <a:lt2>
        <a:srgbClr val="B7D760"/>
      </a:lt2>
      <a:accent1>
        <a:srgbClr val="F1F3CF"/>
      </a:accent1>
      <a:accent2>
        <a:srgbClr val="E9CC7A"/>
      </a:accent2>
      <a:accent3>
        <a:srgbClr val="FFFFFF"/>
      </a:accent3>
      <a:accent4>
        <a:srgbClr val="000000"/>
      </a:accent4>
      <a:accent5>
        <a:srgbClr val="F7F8E4"/>
      </a:accent5>
      <a:accent6>
        <a:srgbClr val="D3B96E"/>
      </a:accent6>
      <a:hlink>
        <a:srgbClr val="D1B4C8"/>
      </a:hlink>
      <a:folHlink>
        <a:srgbClr val="96C8D1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'Детский манеж'</Template>
  <TotalTime>236</TotalTime>
  <Words>523</Words>
  <Application>Microsoft Office PowerPoint</Application>
  <PresentationFormat>Экран (4:3)</PresentationFormat>
  <Paragraphs>40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Шаблон оформления 'Детский манеж'</vt:lpstr>
      <vt:lpstr>«Использование инновационных технологий в воспитании нравственных качеств дошкольников»  (из опыта работы)  </vt:lpstr>
      <vt:lpstr>Воспитать человека интеллектуально, не воспитав его нравственно, - значит вырастить угрозу для общества. Теодор Рузвельт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Качаева</dc:creator>
  <cp:lastModifiedBy>Оксана Качаева</cp:lastModifiedBy>
  <cp:revision>25</cp:revision>
  <dcterms:created xsi:type="dcterms:W3CDTF">2019-04-01T14:12:34Z</dcterms:created>
  <dcterms:modified xsi:type="dcterms:W3CDTF">2020-11-20T09:41:12Z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