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9" r:id="rId4"/>
    <p:sldId id="267" r:id="rId5"/>
    <p:sldId id="268" r:id="rId6"/>
    <p:sldId id="270" r:id="rId7"/>
    <p:sldId id="269" r:id="rId8"/>
    <p:sldId id="26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1" d="100"/>
          <a:sy n="51" d="100"/>
        </p:scale>
        <p:origin x="-136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8FE67-48AB-42C5-88E2-0993C6D0A62C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2B43-D084-47D4-9EC0-696DA572B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89111-08B2-44E0-96E3-1C6296D58815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3BB5-25B6-44D1-AD62-B506E1CF4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15B29-83B8-4423-887A-0EA0347B3D73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050E8-D4B9-4AB4-8433-FABB7EB71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D76CF-C5EB-4EA4-BBF7-A3E6428A8F02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922F-5EF8-4CDC-ABC2-4C8676ECF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32E9F-9B9A-4BBA-92DD-71A7E2BE4DDF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E2452-4657-4F79-8CEF-26D248A73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31B85-FD22-4208-8217-C2C3D09A5F9B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1271-28A6-4D0A-9488-15E4D0016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8BAD-B7A7-425C-9B4E-D666044CB965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13056-9A55-44B5-B53D-52F8776D9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9852C-EB50-4C01-8513-A280772C7276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0561F-D470-478D-B92F-A55E0FC1C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F160-6201-482B-81CA-BD5925569C4D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DAAE-7E0A-44C0-AE65-97D6C172A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1C16-E246-4116-8947-7768971C38DD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EBD4-A8C9-451C-8A65-8A65E1F3F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85FE-25B2-4DB6-BD24-490A3663EABE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DF83-3AE2-4DAF-AF7D-2A85BC510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154502-E3A0-4715-AE6B-3AAD952987B1}" type="datetimeFigureOut">
              <a:rPr lang="ru-RU"/>
              <a:pPr>
                <a:defRPr/>
              </a:pPr>
              <a:t>07.07.2020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043A9B-A2F7-4465-90FD-58939A7C7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85786" y="857232"/>
            <a:ext cx="800105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Расселась барыня на грядке.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Одета в шумные шелка.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на неё готовим кадки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крупной соли полмешка.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email"/>
          <a:srcRect l="4431" t="11078" r="6941" b="2510"/>
          <a:stretch>
            <a:fillRect/>
          </a:stretch>
        </p:blipFill>
        <p:spPr bwMode="auto">
          <a:xfrm>
            <a:off x="500034" y="3643314"/>
            <a:ext cx="285752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одержимое 3" descr="K:\Учительская\ЖОНКИНА ПИСАНИНА\капуста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357562"/>
            <a:ext cx="4347315" cy="31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642919"/>
            <a:ext cx="88582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Завивающиеся в кочан листья растения, употребляемые в пищу.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7158" y="357188"/>
            <a:ext cx="857256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115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1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15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ПУСТА</a:t>
            </a:r>
            <a:endParaRPr lang="ru-RU" sz="115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Line 10"/>
          <p:cNvSpPr>
            <a:spLocks noChangeShapeType="1"/>
          </p:cNvSpPr>
          <p:nvPr/>
        </p:nvSpPr>
        <p:spPr bwMode="auto">
          <a:xfrm flipH="1">
            <a:off x="4929190" y="500042"/>
            <a:ext cx="152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2143116"/>
            <a:ext cx="61436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 КАПУСТА является родственником (хотя и дальним) КАПИТАНУ. Слово КАПИТАН  произошло от латинского КАПУТ (голова) в значении "глава", "начальник", "предводитель".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КАПУСТА - это очень древнее слово. Оно появилось в русском языке раньше КАПИТАНА, и было образовано также от слова КАПУТ (голова).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КАПУСТА - КАПУТ = "голова".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8197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000108"/>
            <a:ext cx="7678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Родственные слова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2708920"/>
            <a:ext cx="278608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>
                <a:solidFill>
                  <a:srgbClr val="C00000"/>
                </a:solidFill>
              </a:rPr>
              <a:t>к</a:t>
            </a:r>
            <a:r>
              <a:rPr lang="ru-RU" sz="3200" b="1" dirty="0" err="1" smtClean="0">
                <a:solidFill>
                  <a:srgbClr val="C00000"/>
                </a:solidFill>
              </a:rPr>
              <a:t>апуст</a:t>
            </a:r>
            <a:r>
              <a:rPr lang="ru-RU" sz="3200" b="1" dirty="0" err="1" smtClean="0">
                <a:solidFill>
                  <a:srgbClr val="002060"/>
                </a:solidFill>
              </a:rPr>
              <a:t>ка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>
                <a:solidFill>
                  <a:srgbClr val="C00000"/>
                </a:solidFill>
              </a:rPr>
              <a:t>к</a:t>
            </a:r>
            <a:r>
              <a:rPr lang="ru-RU" sz="3200" b="1" dirty="0" smtClean="0">
                <a:solidFill>
                  <a:srgbClr val="C00000"/>
                </a:solidFill>
              </a:rPr>
              <a:t>апуст</a:t>
            </a:r>
            <a:r>
              <a:rPr lang="ru-RU" sz="3200" b="1" dirty="0" smtClean="0">
                <a:solidFill>
                  <a:srgbClr val="002060"/>
                </a:solidFill>
              </a:rPr>
              <a:t>ный</a:t>
            </a: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 err="1" smtClean="0">
                <a:solidFill>
                  <a:srgbClr val="C00000"/>
                </a:solidFill>
              </a:rPr>
              <a:t>капуст</a:t>
            </a:r>
            <a:r>
              <a:rPr lang="ru-RU" sz="3200" b="1" dirty="0" err="1" smtClean="0">
                <a:solidFill>
                  <a:srgbClr val="002060"/>
                </a:solidFill>
              </a:rPr>
              <a:t>очка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200" b="1" dirty="0">
                <a:solidFill>
                  <a:srgbClr val="C00000"/>
                </a:solidFill>
              </a:rPr>
              <a:t>к</a:t>
            </a:r>
            <a:r>
              <a:rPr lang="ru-RU" sz="3200" b="1" dirty="0" smtClean="0">
                <a:solidFill>
                  <a:srgbClr val="C00000"/>
                </a:solidFill>
              </a:rPr>
              <a:t>апуст</a:t>
            </a:r>
            <a:r>
              <a:rPr lang="ru-RU" sz="3200" b="1" dirty="0" smtClean="0">
                <a:solidFill>
                  <a:srgbClr val="002060"/>
                </a:solidFill>
              </a:rPr>
              <a:t>ник</a:t>
            </a:r>
          </a:p>
          <a:p>
            <a:endParaRPr lang="ru-RU" sz="3200" dirty="0"/>
          </a:p>
        </p:txBody>
      </p:sp>
      <p:sp>
        <p:nvSpPr>
          <p:cNvPr id="9" name="Дуга 8"/>
          <p:cNvSpPr/>
          <p:nvPr/>
        </p:nvSpPr>
        <p:spPr>
          <a:xfrm>
            <a:off x="3643306" y="2643182"/>
            <a:ext cx="1159613" cy="879771"/>
          </a:xfrm>
          <a:prstGeom prst="arc">
            <a:avLst>
              <a:gd name="adj1" fmla="val 11465092"/>
              <a:gd name="adj2" fmla="val 20920611"/>
            </a:avLst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3571876"/>
            <a:ext cx="11461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4572008"/>
            <a:ext cx="11461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5429264"/>
            <a:ext cx="1146175" cy="35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4572008"/>
            <a:ext cx="1907383" cy="190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540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620687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4800" b="1" kern="0" dirty="0" smtClean="0">
                <a:solidFill>
                  <a:srgbClr val="7030A0"/>
                </a:solidFill>
                <a:latin typeface="Monotype Corsiva" pitchFamily="66" charset="0"/>
              </a:rPr>
              <a:t>Звуковой анализ слова</a:t>
            </a:r>
            <a:endParaRPr lang="ru-RU" sz="4800" b="1" kern="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988840"/>
            <a:ext cx="720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latin typeface="Arial" pitchFamily="34" charset="0"/>
                <a:cs typeface="Arial" pitchFamily="34" charset="0"/>
              </a:rPr>
              <a:t>КА ПУС 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ТА 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- 7 букв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979712" y="1988839"/>
            <a:ext cx="0" cy="76944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47864" y="1988838"/>
            <a:ext cx="0" cy="76944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2771800" y="1839108"/>
            <a:ext cx="87087" cy="1676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1088940" y="3223828"/>
            <a:ext cx="2988332" cy="10692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Капуста</a:t>
            </a:r>
            <a:endParaRPr lang="ru-RU" sz="4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Двойные круглые скобки 25"/>
          <p:cNvSpPr/>
          <p:nvPr/>
        </p:nvSpPr>
        <p:spPr>
          <a:xfrm>
            <a:off x="1358970" y="3362418"/>
            <a:ext cx="2448272" cy="792088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283968" y="3362418"/>
            <a:ext cx="2582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- 7 звуков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078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altLang="ru-RU" sz="7200" b="1" smtClean="0">
                <a:solidFill>
                  <a:srgbClr val="C00000"/>
                </a:solidFill>
              </a:rPr>
              <a:t>Фразеологизмы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Нашли в капусте!</a:t>
            </a:r>
          </a:p>
          <a:p>
            <a:pPr marL="0" indent="0">
              <a:buFont typeface="Arial" charset="0"/>
              <a:buNone/>
              <a:defRPr/>
            </a:pP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ru-RU" sz="4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Капусту стричь!</a:t>
            </a: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8438" y="1989138"/>
            <a:ext cx="3384550" cy="29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гнутая вверх стрелка 3"/>
          <p:cNvSpPr/>
          <p:nvPr/>
        </p:nvSpPr>
        <p:spPr>
          <a:xfrm>
            <a:off x="3203575" y="1125538"/>
            <a:ext cx="2881313" cy="6477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560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4475" y="2492375"/>
            <a:ext cx="3128963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углом 7"/>
          <p:cNvSpPr/>
          <p:nvPr/>
        </p:nvSpPr>
        <p:spPr>
          <a:xfrm>
            <a:off x="684213" y="3708400"/>
            <a:ext cx="830262" cy="12160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600" b="1" smtClean="0">
                <a:solidFill>
                  <a:srgbClr val="C00000"/>
                </a:solidFill>
              </a:rPr>
              <a:t>Фразеологизмы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Капуста кладезь витаминов!</a:t>
            </a:r>
          </a:p>
          <a:p>
            <a:pPr marL="0" indent="0">
              <a:buFont typeface="Arial" charset="0"/>
              <a:buNone/>
              <a:defRPr/>
            </a:pP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ru-RU" sz="4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ru-RU" sz="4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Капуста – царица овощей!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2565400"/>
            <a:ext cx="313372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2420938"/>
            <a:ext cx="324643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гнутая вправо стрелка 3"/>
          <p:cNvSpPr/>
          <p:nvPr/>
        </p:nvSpPr>
        <p:spPr>
          <a:xfrm>
            <a:off x="7596188" y="2060575"/>
            <a:ext cx="1223962" cy="2376488"/>
          </a:xfrm>
          <a:prstGeom prst="curvedLeftArrow">
            <a:avLst>
              <a:gd name="adj1" fmla="val 7418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трелка углом 4"/>
          <p:cNvSpPr/>
          <p:nvPr/>
        </p:nvSpPr>
        <p:spPr>
          <a:xfrm>
            <a:off x="684213" y="4149725"/>
            <a:ext cx="574675" cy="15113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72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47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E6344-F3CA-47B9-BB72-FF6759DB36B9}" type="slidenum">
              <a:rPr lang="ru-RU"/>
              <a:pPr/>
              <a:t>8</a:t>
            </a:fld>
            <a:endParaRPr lang="ru-RU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8572560" cy="1143000"/>
          </a:xfrm>
        </p:spPr>
        <p:txBody>
          <a:bodyPr/>
          <a:lstStyle/>
          <a:p>
            <a:r>
              <a:rPr lang="ru-RU" sz="7200" dirty="0"/>
              <a:t>  </a:t>
            </a:r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</a:t>
            </a:r>
            <a:r>
              <a:rPr lang="ru-RU" sz="4000" dirty="0" smtClean="0">
                <a:latin typeface="Monotype Corsiva" pitchFamily="66" charset="0"/>
              </a:rPr>
              <a:t>.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7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ПУСТА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 «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   КАПУСТА   НАЧИНАЕТСЯ.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БУКВА  «</a:t>
            </a:r>
            <a:r>
              <a:rPr lang="ru-RU" sz="4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  ЗАПОМИНАЕТСЯ.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    </a:t>
            </a:r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36</TotalTime>
  <Words>147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12</vt:lpstr>
      <vt:lpstr>Слайд 1</vt:lpstr>
      <vt:lpstr>Слайд 2</vt:lpstr>
      <vt:lpstr>Слайд 3</vt:lpstr>
      <vt:lpstr>Слайд 4</vt:lpstr>
      <vt:lpstr>Слайд 5</vt:lpstr>
      <vt:lpstr>Фразеологизмы</vt:lpstr>
      <vt:lpstr>Фразеологизмы</vt:lpstr>
      <vt:lpstr>  Стих читаем – слово запоминаем. КАПУСТА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14</cp:revision>
  <dcterms:created xsi:type="dcterms:W3CDTF">2015-04-27T05:59:25Z</dcterms:created>
  <dcterms:modified xsi:type="dcterms:W3CDTF">2020-07-07T13:30:12Z</dcterms:modified>
</cp:coreProperties>
</file>