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4"/>
  </p:notesMasterIdLst>
  <p:handoutMasterIdLst>
    <p:handoutMasterId r:id="rId25"/>
  </p:handoutMasterIdLst>
  <p:sldIdLst>
    <p:sldId id="259" r:id="rId2"/>
    <p:sldId id="261" r:id="rId3"/>
    <p:sldId id="265" r:id="rId4"/>
    <p:sldId id="266" r:id="rId5"/>
    <p:sldId id="267" r:id="rId6"/>
    <p:sldId id="283" r:id="rId7"/>
    <p:sldId id="260" r:id="rId8"/>
    <p:sldId id="258" r:id="rId9"/>
    <p:sldId id="287" r:id="rId10"/>
    <p:sldId id="271" r:id="rId11"/>
    <p:sldId id="295" r:id="rId12"/>
    <p:sldId id="298" r:id="rId13"/>
    <p:sldId id="296" r:id="rId14"/>
    <p:sldId id="297" r:id="rId15"/>
    <p:sldId id="291" r:id="rId16"/>
    <p:sldId id="270" r:id="rId17"/>
    <p:sldId id="284" r:id="rId18"/>
    <p:sldId id="285" r:id="rId19"/>
    <p:sldId id="288" r:id="rId20"/>
    <p:sldId id="292" r:id="rId21"/>
    <p:sldId id="289" r:id="rId22"/>
    <p:sldId id="280" r:id="rId23"/>
  </p:sldIdLst>
  <p:sldSz cx="9144000" cy="6858000" type="screen4x3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F1307"/>
    <a:srgbClr val="1B220C"/>
    <a:srgbClr val="EAB200"/>
    <a:srgbClr val="800080"/>
    <a:srgbClr val="000000"/>
    <a:srgbClr val="0000CC"/>
    <a:srgbClr val="99CCFF"/>
    <a:srgbClr val="FFCCFF"/>
    <a:srgbClr val="FFFF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>
        <p:scale>
          <a:sx n="80" d="100"/>
          <a:sy n="80" d="100"/>
        </p:scale>
        <p:origin x="-8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handoutMaster" Target="handoutMasters/handout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D1DC1-B9D9-441C-8499-FF12A77A2C68}" type="datetimeFigureOut">
              <a:rPr lang="ru-RU" smtClean="0"/>
              <a:pPr/>
              <a:t>26.10.2020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FCB09-6556-4CD3-B147-80C7DDE7F8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68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761" y="0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117" y="4722694"/>
            <a:ext cx="540893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65F81E0-4E45-4894-A2D2-430ADBD73C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656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9DF64-1649-40A9-BD6C-C50F5D57BA21}" type="slidenum">
              <a:rPr lang="ru-RU"/>
              <a:pPr/>
              <a:t>1</a:t>
            </a:fld>
            <a:endParaRPr lang="ru-RU"/>
          </a:p>
        </p:txBody>
      </p:sp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29761" y="9443662"/>
            <a:ext cx="2929837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DE2DE4-EC5D-49E3-9DB4-EF81D0B1F06E}" type="slidenum">
              <a:rPr lang="ru-RU" sz="1200">
                <a:latin typeface="Arial" charset="0"/>
                <a:cs typeface="Arial" charset="0"/>
              </a:rPr>
              <a:pPr algn="r"/>
              <a:t>1</a:t>
            </a:fld>
            <a:endParaRPr lang="ru-RU" sz="12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8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46EDF-5B2E-4EF5-826B-6CA52021A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4FE28-7D32-4FB2-9EE1-F733EB637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C1FD7-BB8F-486B-A563-805B79346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1966F-FB6D-4CC0-A3AA-83C911C9E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7DB-9FDD-4342-BC1F-7F36FF7DB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7AF37-4E0A-4F88-A65E-7328A6E12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70C-CD3D-4EAA-853E-294915F38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3B096-8477-4CD1-BFF3-5304CF56D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C0A64-46FD-41A8-B195-9F63F67B9B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F3C-E2CE-40EA-B6E9-DEC330943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5311-DD2C-4982-B880-C3C48D297EB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28CC38-CB69-4666-BB16-CB4E5682F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7" Type="http://schemas.openxmlformats.org/officeDocument/2006/relationships/image" Target="../media/image10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9.png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5.png" /><Relationship Id="rId4" Type="http://schemas.openxmlformats.org/officeDocument/2006/relationships/image" Target="../media/image14.png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1907704" y="116632"/>
            <a:ext cx="5328592" cy="1440160"/>
          </a:xfrm>
        </p:spPr>
        <p:txBody>
          <a:bodyPr/>
          <a:lstStyle/>
          <a:p>
            <a:pPr marL="319088" indent="-319088" algn="ctr">
              <a:buFontTx/>
              <a:buNone/>
            </a:pPr>
            <a:r>
              <a:rPr lang="ru-RU" sz="4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789040"/>
            <a:ext cx="2778195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-324544" y="1268760"/>
            <a:ext cx="957386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200" b="1" cap="none" spc="0" dirty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«Палочки </a:t>
            </a:r>
            <a:r>
              <a:rPr lang="ru-RU" sz="3200" b="1" cap="none" spc="0" dirty="0" err="1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Кюизенера</a:t>
            </a:r>
            <a:endParaRPr lang="ru-RU" sz="3200" b="1" cap="none" spc="0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3200" b="1" cap="none" spc="0" dirty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как полифункциональное дидактическое средство интеллектуального </a:t>
            </a:r>
          </a:p>
          <a:p>
            <a:pPr algn="ctr"/>
            <a:r>
              <a:rPr lang="ru-RU" sz="3200" b="1" cap="none" spc="0" dirty="0">
                <a:ln w="1905"/>
                <a:solidFill>
                  <a:srgbClr val="80008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развития детей дошкольного возраста»</a:t>
            </a:r>
            <a:endParaRPr lang="ru-RU" sz="3200" b="1" cap="none" spc="0" dirty="0">
              <a:ln w="1905"/>
              <a:solidFill>
                <a:srgbClr val="80008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7125113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занятий, </a:t>
            </a:r>
            <a:b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196752"/>
            <a:ext cx="8784976" cy="554461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встречи. </a:t>
            </a:r>
          </a:p>
          <a:p>
            <a:pPr lvl="0">
              <a:lnSpc>
                <a:spcPct val="8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Комбинированные занятия.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Интегрированные занятия (математика, развитие речи и изобразительная деятельность, экологическое образование и конструирование.)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</a:p>
          <a:p>
            <a:pPr lvl="0">
              <a:lnSpc>
                <a:spcPct val="8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4187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Рекомендации к использованию.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1500" y="1063625"/>
            <a:ext cx="82282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1B220C"/>
                </a:solidFill>
                <a:latin typeface="Times New Roman" pitchFamily="18" charset="0"/>
                <a:cs typeface="Times New Roman" pitchFamily="18" charset="0"/>
              </a:rPr>
              <a:t>Игры и упражнения состоят в группировке по разным признакам, сооружение из них построек. Дети осваивают состав комплекта, цвета, соотношение палочек по размеру.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8631" y="2636912"/>
            <a:ext cx="84198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1B220C"/>
                </a:solidFill>
                <a:latin typeface="Times New Roman" pitchFamily="18" charset="0"/>
                <a:cs typeface="Times New Roman" pitchFamily="18" charset="0"/>
              </a:rPr>
              <a:t>Дети строят лестницы разных размеров, что сопровождается рассматриванием палочек и изучением их особенностей. Так дети узнают, что элементы одного цвета имеют одинаковую длину, и наоборот. Строя лестницу, осваивают последовательную зависимость палочек по длине.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09304"/>
            <a:ext cx="86281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1B220C"/>
                </a:solidFill>
                <a:latin typeface="Times New Roman" pitchFamily="18" charset="0"/>
                <a:cs typeface="Times New Roman" pitchFamily="18" charset="0"/>
              </a:rPr>
              <a:t>Используются различные игровые задачи: «Я спрятала палочку длиннее (легче, больше) желтой. Найдите ее! (Скажите какую)». Или: задавать вопросы, на которые возможно как можно больше ответов. "Назови все палочки, которые короче синей, но длиннее черной". Игра-викторина: прячут одну палочку, надо угадать какую. При этом можно задать несколько вопросов о палочках, но нельзя спрашивать о цвете. На вопросы даются ответы "да" или "нет".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2279" y="683937"/>
            <a:ext cx="826618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Освоение комплекта.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30" y="2202430"/>
            <a:ext cx="8419833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Построение лестницы.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8631" y="4147639"/>
            <a:ext cx="841983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Освоение отношений по длине, высоте, массе, объёму.</a:t>
            </a:r>
          </a:p>
        </p:txBody>
      </p:sp>
    </p:spTree>
    <p:extLst>
      <p:ext uri="{BB962C8B-B14F-4D97-AF65-F5344CB8AC3E}">
        <p14:creationId xmlns:p14="http://schemas.microsoft.com/office/powerpoint/2010/main" val="274616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284" y="836712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Дети составляют различные ковры, в результате чего у них вырабатывается представление о понятии "столько же"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Возможны различные варианты.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Построить ковер как можно больше без какого-либо условия (правила). Построить ковер так, чтобы все полосы в нем были разного цвета. Построить ковер из палочек только определенного цвета и т.д. Составление узоров.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7196" y="3630215"/>
            <a:ext cx="8419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Дети осваивают умение соотносить цвет и число и, наоборот, число и цвет. Для этого в каждой игре, упражнении закрепляются название цветов и числовое обозначение. Например: "Покажи палочку 3 - какого она цвета?" "Найди розовую палочку. Какое число она обозначает?«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Детям предлагается выложить числовую лесенку, размер которой зависит от возраста детей и того, сколько палочек ими освоено.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В 3-4 года воспитатель предлагает найти палочку "1", уточняет, какого она цвета, предлагает положить перед собой, затем палочку "2" и положить ее под белую палочку так, чтобы получилась ступенька.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260648"/>
            <a:ext cx="817290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Составление ковриков. составление узоров.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7196" y="3168550"/>
            <a:ext cx="817290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Развитие у детей количественных представлений. </a:t>
            </a:r>
          </a:p>
        </p:txBody>
      </p:sp>
    </p:spTree>
    <p:extLst>
      <p:ext uri="{BB962C8B-B14F-4D97-AF65-F5344CB8AC3E}">
        <p14:creationId xmlns:p14="http://schemas.microsoft.com/office/powerpoint/2010/main" val="337413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6409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А теперь найдите "З", Какого цвета палочка "З"? Положите голубую палочку "3" под розовую. Давайте посчитаем, сколько же ступенек получилось? Поставьте пальчик на белую палочку (кубик) и вместе считаем, каждый раз переставляя пальчик.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Сколько же ступенек в лесенке? Три.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Давайте проверим, не ошиблись ли мы?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Дети снова считают. Порядковый счет осваивается детьми трех-четырех лет одновременно с количественным. Поэтому дальнейший ход рассуждений и действий следующий: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Которая по счету белая палочка? (Если считать сверху вниз).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Первая. А которая по порядку розовая палочка?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Вторая. А голубая - третья. Давайте теперь вместе посчитаем по порядку сверху вниз. Поставьте пальчик на верхнюю палочку "один" и считаем: первая, вторая, третья. Пальчик шагает по ступенькам и считает. Давайте еще раз посчитаем 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А теперь посчитаем в обратном порядке: снизу вверх. Поставьте пальчик на нижнюю ступеньку, он будет "шагать" по ступенькам и считать. Считаем: третья, вторая, первая.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Постепенно числовая лесенка увеличивается и соответственно в ходе игровых упражнений детьми осваивается количественный и порядковый счет. </a:t>
            </a:r>
          </a:p>
        </p:txBody>
      </p:sp>
    </p:spTree>
    <p:extLst>
      <p:ext uri="{BB962C8B-B14F-4D97-AF65-F5344CB8AC3E}">
        <p14:creationId xmlns:p14="http://schemas.microsoft.com/office/powerpoint/2010/main" val="285497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Когда дети хорошо освоят цвета палочек и числа, которые они обозначают, (независимо от возраста) им можно предложить построить числовую лесенку от любого числа.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4423" y="1073935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Освоив построение числовой лесенки и </a:t>
            </a:r>
            <a:r>
              <a:rPr lang="ru-RU" sz="2000" dirty="0" err="1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поупражняясь</a:t>
            </a:r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 в количественном и порядковом счете, дети переходят к называнию смежных чисел. Их спрашивают: "Между какими двумя ступеньками находится пятая ступенька?".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Постепенно дети начинают понимать, что каждое следующее число больше предыдущего на единицу. Проверку этого положения удобно осуществлять палочкой "1", переставляя ее сверху вниз по числовой лесенке. Воспитатель говорит при этом: "К одному прибавить один получается два, к двум прибавить один получится три" и т. д. 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509120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Упражнениям придается игровой характер (игра "Поезд").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Найти палочку "З", уточнить цвет и положить на стол. Спросить детей, сколько единиц в числе три. Проверку осуществить выкладыванием трех "единиц" (белых кубиков). Найти еще одну голубую палочку. Составить число три из двух меньших чисел.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6431" y="3982423"/>
            <a:ext cx="835292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Состав чисел из единиц и двух меньших чисел.</a:t>
            </a:r>
          </a:p>
        </p:txBody>
      </p:sp>
    </p:spTree>
    <p:extLst>
      <p:ext uri="{BB962C8B-B14F-4D97-AF65-F5344CB8AC3E}">
        <p14:creationId xmlns:p14="http://schemas.microsoft.com/office/powerpoint/2010/main" val="365462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Освоение состава чисел сопровождается упражнениями в вычитании. Например, составили число 5: 4 и 1,1 и 4, 3 и 2, 2 и 3. Предлагается от пяти отнять один (отодвинуть палочку), определить, сколько останется.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Упражнения разнообразятся. Освоив состав чисел, действия сложения и вычитания на цветных палочках, они начинают осуществлять их в уме (в 5-6 лет).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849694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Использование палочек при освоении детьми деления целого на части (дробных чисел).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179877"/>
            <a:ext cx="84969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Упражнения .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Возьмите палочку "З", разделите ее на три равные части. Сколько белых палочек в числе три? (Три палочки).- Покажите 1/3 часть, 2/3 части; 3/3 части чему равно? Ответ: трем или одному целому. Если мы снова под палочку "3" положим 3 белых палочки, то получим опять число три.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Чему же равно 3/3 части?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- А что больше: 1/3 часть или 2/3 части? </a:t>
            </a:r>
          </a:p>
          <a:p>
            <a:pPr algn="just"/>
            <a:r>
              <a:rPr lang="ru-RU" sz="2000" dirty="0">
                <a:solidFill>
                  <a:srgbClr val="0F1307"/>
                </a:solidFill>
                <a:latin typeface="Times New Roman" pitchFamily="18" charset="0"/>
                <a:cs typeface="Times New Roman" pitchFamily="18" charset="0"/>
              </a:rPr>
              <a:t>После соответствующего практического действия сравнивается 1/3 часть с 3/3. Каждый раз проговаривается, на сколько одна часть больше (меньше) другой. Упражнения проводятся на всех числах, части целого дети показывают или кладут их на ладонь руки. </a:t>
            </a:r>
          </a:p>
        </p:txBody>
      </p:sp>
    </p:spTree>
    <p:extLst>
      <p:ext uri="{BB962C8B-B14F-4D97-AF65-F5344CB8AC3E}">
        <p14:creationId xmlns:p14="http://schemas.microsoft.com/office/powerpoint/2010/main" val="254123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РППС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1" b="-2939"/>
          <a:stretch/>
        </p:blipFill>
        <p:spPr>
          <a:xfrm>
            <a:off x="5857884" y="2000240"/>
            <a:ext cx="3096344" cy="38544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2071678"/>
            <a:ext cx="2887583" cy="24576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124">
            <a:off x="249766" y="4641559"/>
            <a:ext cx="1517154" cy="20420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84" t="399" r="18231" b="-399"/>
          <a:stretch/>
        </p:blipFill>
        <p:spPr>
          <a:xfrm>
            <a:off x="4714876" y="4714884"/>
            <a:ext cx="1224136" cy="1714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857364"/>
            <a:ext cx="2957707" cy="2610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4786322"/>
            <a:ext cx="1110431" cy="15722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91264" cy="126469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61341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 1.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Построить две лесенки с пятью ступеньками, разница между ступеньками должна быть равна двум или соответствовать розовой палочке. </a:t>
            </a: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000000"/>
              </a:solidFill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200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797" y="764704"/>
            <a:ext cx="582295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3787272" y="3939527"/>
            <a:ext cx="4896544" cy="2299015"/>
            <a:chOff x="3995936" y="4393596"/>
            <a:chExt cx="4896544" cy="2299015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995936" y="5724655"/>
              <a:ext cx="3744416" cy="489149"/>
            </a:xfrm>
            <a:prstGeom prst="rect">
              <a:avLst/>
            </a:prstGeom>
            <a:solidFill>
              <a:srgbClr val="0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rgbClr val="FFFFFF"/>
                  </a:solidFill>
                </a:rPr>
                <a:t>7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035606" y="4393596"/>
              <a:ext cx="504056" cy="432048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035606" y="4825644"/>
              <a:ext cx="1512168" cy="409854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014120" y="5243096"/>
              <a:ext cx="2674490" cy="486977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995936" y="6203953"/>
              <a:ext cx="4896544" cy="488658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" rtlCol="0" anchor="ctr"/>
            <a:lstStyle/>
            <a:p>
              <a:pPr algn="ctr"/>
              <a:r>
                <a:rPr lang="ru-RU" b="1" dirty="0">
                  <a:solidFill>
                    <a:srgbClr val="FFFFFF"/>
                  </a:solidFill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547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4721076"/>
          </a:xfrm>
        </p:spPr>
        <p:txBody>
          <a:bodyPr/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Задание 2.  Состав числа из двух меньших</a:t>
            </a:r>
            <a:b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При помощи палочек разложить число 6,7,8 по составу из двух меньших</a:t>
            </a:r>
            <a:endParaRPr lang="ru-RU" sz="3200" dirty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034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мастер – класса: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Сформировать у педагогов – участников мастер – класса представление об игровой технологии.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Познакомить участников мастер-класса с опытом работы по применению развивающих игр с палочками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Кюизенера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Обучить участников мастер – класса навыкам, составляющим основу игровой технологии.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Активизировать познавательную деятельность педагогов, повысить уровень их профессиональной компетенции в вопросах интеллектуального развития детей дошкольного возраста.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-115995"/>
            <a:ext cx="2914737" cy="331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184" y="13341"/>
            <a:ext cx="3075264" cy="3206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7529" y="3169022"/>
            <a:ext cx="333533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2261" y="3861048"/>
            <a:ext cx="2941066" cy="254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14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4345"/>
            <a:ext cx="864096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Задание 3. Палочками можно умножать и делить. 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(работа в парах)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Синяя полоска – это число 9. Как можно разделить число 9 так, чтобы у каждого получилось по три. 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611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766478"/>
            <a:ext cx="6408712" cy="3598626"/>
          </a:xfrm>
        </p:spPr>
        <p:txBody>
          <a:bodyPr/>
          <a:lstStyle/>
          <a:p>
            <a:pPr algn="ctr"/>
            <a:r>
              <a:rPr lang="ru-RU" sz="8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 и внимание!!!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796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технологии: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8435280" cy="4968552"/>
          </a:xfrm>
        </p:spPr>
        <p:txBody>
          <a:bodyPr>
            <a:normAutofit fontScale="62500" lnSpcReduction="200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развитие интеллектуальных способностей    	детей дошкольного возраста - одна из актуальных проблем 	современности.    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Дошкольники с развитым интеллектом быстрее запоминают материал, более уверены в  своих силах,  легче адаптируются  в новой обстановке, лучше подготовлены к школе.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Интеллектуальное развитие дошкольника можно осуществить на основе игровой деятельности, в процессе которой у ребенка формируются психические процессы, математические представления, приобретается опыт общения со сверстниками.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405"/>
            <a:ext cx="9144000" cy="904652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Идеи игровой технологии: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55576" y="908720"/>
            <a:ext cx="7992887" cy="594928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интеллектуально- творческой личности дошкольника.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использованию игровой технологии  процесс обучения дошкольников проходит в доступной и привлекательной форме.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Легко вписываются  в систему </a:t>
            </a:r>
            <a:r>
              <a:rPr lang="ru-RU" sz="2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предматематической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подготовки детей к школе</a:t>
            </a:r>
            <a:r>
              <a:rPr lang="ru-RU" sz="2800" dirty="0">
                <a:solidFill>
                  <a:srgbClr val="000066">
                    <a:lumMod val="75000"/>
                  </a:srgb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90000"/>
              </a:lnSpc>
              <a:buClr>
                <a:srgbClr val="FF3300"/>
              </a:buClr>
              <a:buNone/>
            </a:pPr>
            <a:r>
              <a:rPr lang="ru-RU" sz="2800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19088" indent="-319088"/>
            <a:endParaRPr lang="ru-RU" sz="3800" dirty="0">
              <a:solidFill>
                <a:schemeClr val="bg2"/>
              </a:solidFill>
              <a:latin typeface="Arial" charset="0"/>
            </a:endParaRPr>
          </a:p>
          <a:p>
            <a:pPr marL="319088" indent="-319088"/>
            <a:endParaRPr lang="ru-RU" sz="3800" dirty="0">
              <a:solidFill>
                <a:schemeClr val="bg2"/>
              </a:solidFill>
              <a:latin typeface="Arial" charset="0"/>
            </a:endParaRPr>
          </a:p>
          <a:p>
            <a:pPr marL="319088" indent="-319088">
              <a:buFontTx/>
              <a:buNone/>
            </a:pPr>
            <a:endParaRPr lang="ru-RU" sz="3800" dirty="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Основные особенности игровой технологии:</a:t>
            </a:r>
            <a:endParaRPr lang="ru-RU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463008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абстрактность,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универсальность;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высокая эффективность;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вызывают живой интерес детей;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развивают активность и самостоятельность в поиске способов действия с материалом, путей решения мыслительных задач;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знакомят со своеобразной цветной алгеброй.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908721"/>
            <a:ext cx="7811030" cy="4950078"/>
          </a:xfrm>
        </p:spPr>
        <p:txBody>
          <a:bodyPr>
            <a:noAutofit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классифицировать по цвету;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последовательностью чисел натурального ряда;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Освоить прямой и обратный счет;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Делить целое на части и измерять объекты;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понятием величины, длины, высоты, ширины;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пространственные представления;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Овладеть арифметическими действиями.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43808" y="5486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486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87653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9423" y="0"/>
            <a:ext cx="7125113" cy="924475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 </a:t>
            </a:r>
            <a:r>
              <a:rPr lang="ru-RU" sz="44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endParaRPr lang="ru-RU" sz="4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28800"/>
            <a:ext cx="8352928" cy="4536504"/>
          </a:xfrm>
        </p:spPr>
        <p:txBody>
          <a:bodyPr>
            <a:noAutofit/>
          </a:bodyPr>
          <a:lstStyle/>
          <a:p>
            <a:pPr algn="just">
              <a:buFontTx/>
              <a:buNone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>   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5711" y="836712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Бельгийский учитель начальной школы </a:t>
            </a:r>
            <a:r>
              <a:rPr lang="ru-RU" dirty="0">
                <a:solidFill>
                  <a:srgbClr val="C00000"/>
                </a:solidFill>
              </a:rPr>
              <a:t>Джордж </a:t>
            </a:r>
            <a:r>
              <a:rPr lang="ru-RU" dirty="0" err="1">
                <a:solidFill>
                  <a:srgbClr val="C00000"/>
                </a:solidFill>
              </a:rPr>
              <a:t>Кюизенер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(1891-1976) разработал универсальный дидактический материал для развития у детей математических способностей. В 1952 году он опубликовал книгу "Числа и цвета", посвященную своему пособию. Палочки </a:t>
            </a:r>
            <a:r>
              <a:rPr lang="ru-RU" dirty="0" err="1"/>
              <a:t>Кюизенера</a:t>
            </a:r>
            <a:r>
              <a:rPr lang="ru-RU" dirty="0"/>
              <a:t> – это счетные палочки, которые еще называют «числа в цвете», цветными палочками, цветными числами, цветными линеечками. </a:t>
            </a:r>
          </a:p>
          <a:p>
            <a:r>
              <a:rPr lang="ru-RU" dirty="0"/>
              <a:t>Палочки </a:t>
            </a:r>
            <a:r>
              <a:rPr lang="ru-RU" dirty="0" err="1"/>
              <a:t>Кюизенера</a:t>
            </a:r>
            <a:r>
              <a:rPr lang="ru-RU" dirty="0"/>
              <a:t> представляют собой разноцветные пластмассовые брусочки (призмы) разной длины. В наборе содержится 241 палочка 10 различных цветов и длин от 1 до 10 см. Каждая палочка – это число, выраженное цветом и величиной, т. е. длиной в см.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78107"/>
            <a:ext cx="4464496" cy="30798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88552" y="3736800"/>
            <a:ext cx="3079892" cy="315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4704" y="619535"/>
            <a:ext cx="66064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fontAlgn="auto">
              <a:spcBef>
                <a:spcPct val="20000"/>
              </a:spcBef>
              <a:spcAft>
                <a:spcPts val="10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46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892" y="3373652"/>
            <a:ext cx="626469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3768" y="-77107"/>
            <a:ext cx="84969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Близкие по цвету палочки  объединяются в одно семейство. Подбор палочек в одно семейство не случаен, а связан с величиной.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“семейство красных” входят числа, кратные двум;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“семейство синих” – числа, кратные трём;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“семейство жёлтых” – числа, кратные пяти;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 белого цвета – семейство белых (единица);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палочка чёрного цвета – семейство чёрных (семь).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математической точки зрения палочки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множество, на котором легко обнаруживаются отношения и порядка.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Цвет и величина ,моделируя число, подводят детей к пониманию различных абстрактных понятий.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125113" cy="924475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палочками </a:t>
            </a:r>
            <a:r>
              <a:rPr lang="ru-RU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подразумевает 2 этапа: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1268759"/>
            <a:ext cx="756084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I</a:t>
            </a:r>
            <a:r>
              <a:rPr lang="ru-RU" sz="3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этап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	</a:t>
            </a:r>
            <a:r>
              <a:rPr lang="ru-RU" sz="2800" dirty="0">
                <a:latin typeface="Times New Roman"/>
                <a:ea typeface="Calibri"/>
              </a:rPr>
              <a:t>Палочки используют как игровой </a:t>
            </a:r>
          </a:p>
          <a:p>
            <a:r>
              <a:rPr lang="ru-RU" sz="2800" dirty="0">
                <a:latin typeface="Times New Roman"/>
                <a:ea typeface="Calibri"/>
              </a:rPr>
              <a:t>		материал. Дети 	играют с ними, 		           как с обычными кубиками,                		палочками, 	конструктором и по 			ходу знакомятся с цветами, 				размерами и формами. </a:t>
            </a:r>
          </a:p>
          <a:p>
            <a:endParaRPr lang="ru-RU" sz="2800" dirty="0">
              <a:latin typeface="Times New Roman"/>
              <a:ea typeface="Calibri"/>
            </a:endParaRPr>
          </a:p>
          <a:p>
            <a: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этап     </a:t>
            </a:r>
            <a:r>
              <a:rPr lang="ru-RU" sz="2800" dirty="0">
                <a:latin typeface="Times New Roman"/>
                <a:ea typeface="Calibri"/>
              </a:rPr>
              <a:t>Палочки выступают как пособие для 		юных математиков. Дети учатся 			постигать законы загадочного мира 			чисел и других математических 			понятий.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03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868</TotalTime>
  <Words>1486</Words>
  <Application>Microsoft Office PowerPoint</Application>
  <PresentationFormat>Экран (4:3)</PresentationFormat>
  <Paragraphs>122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Spring</vt:lpstr>
      <vt:lpstr>Презентация PowerPoint</vt:lpstr>
      <vt:lpstr>Задачи мастер – класса:</vt:lpstr>
      <vt:lpstr>Актуальность технологии:</vt:lpstr>
      <vt:lpstr>Идеи игровой технологии:</vt:lpstr>
      <vt:lpstr>Основные особенности игровой технологии:</vt:lpstr>
      <vt:lpstr>Презентация PowerPoint</vt:lpstr>
      <vt:lpstr>Палочки Кюизенера</vt:lpstr>
      <vt:lpstr>Презентация PowerPoint</vt:lpstr>
      <vt:lpstr>Работа с палочками Кюизенера подразумевает 2 этапа:</vt:lpstr>
      <vt:lpstr>Система занятий,  методы и приёмы: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РППС</vt:lpstr>
      <vt:lpstr>Практическая часть</vt:lpstr>
      <vt:lpstr>Презентация PowerPoint</vt:lpstr>
      <vt:lpstr>Задание 2.  Состав числа из двух меньших При помощи палочек разложить число 6,7,8 по составу из двух меньших</vt:lpstr>
      <vt:lpstr>Презентация PowerPoint</vt:lpstr>
      <vt:lpstr>Презентация PowerPoint</vt:lpstr>
      <vt:lpstr>Спасибо за работу и внимание!!!</vt:lpstr>
    </vt:vector>
  </TitlesOfParts>
  <Company>Tycoon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sad</dc:creator>
  <cp:lastModifiedBy>Ляна Бураева</cp:lastModifiedBy>
  <cp:revision>86</cp:revision>
  <cp:lastPrinted>2014-11-11T12:47:29Z</cp:lastPrinted>
  <dcterms:created xsi:type="dcterms:W3CDTF">2013-11-26T06:32:54Z</dcterms:created>
  <dcterms:modified xsi:type="dcterms:W3CDTF">2020-10-26T12:25:13Z</dcterms:modified>
</cp:coreProperties>
</file>