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60" r:id="rId4"/>
    <p:sldId id="257" r:id="rId5"/>
    <p:sldId id="262" r:id="rId6"/>
    <p:sldId id="264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78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5B2A2-890C-4805-90F1-DCF503E8091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F1906-A420-4CF5-8B67-3B0AFAEB9F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D684E58-AA52-4418-B439-A67F892E6442}" type="slidenum">
              <a:rPr lang="ru-RU"/>
              <a:pPr/>
              <a:t>5</a:t>
            </a:fld>
            <a:endParaRPr lang="ru-RU"/>
          </a:p>
        </p:txBody>
      </p:sp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EFCE10-24F8-4FA1-8A8C-ABD971ED7320}" type="slidenum">
              <a:rPr lang="ru-RU"/>
              <a:pPr/>
              <a:t>6</a:t>
            </a:fld>
            <a:endParaRPr lang="ru-RU"/>
          </a:p>
        </p:txBody>
      </p:sp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FE6A91-5970-4F33-A89A-0CA1BB765368}" type="slidenum">
              <a:rPr lang="ru-RU"/>
              <a:pPr/>
              <a:t>7</a:t>
            </a:fld>
            <a:endParaRPr lang="ru-RU"/>
          </a:p>
        </p:txBody>
      </p:sp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98910-6CF1-496B-A5C5-044B2354D8A9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A78A0-514B-4D9F-A2B4-8DDF1C539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820E7-2D17-475C-B76E-97ECC0883BAA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0443C-328C-4852-B29F-524000ECE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8F8C2-29A9-4D4F-B221-F17E668BF641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B5D88-C02C-4510-A627-FBE06F7D5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AAABC8AA-3B0B-494A-9BB2-A5D972E77E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0095-60E7-4F3D-AD19-079B75993823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4EF9A-1551-4AAC-BA30-2253A077E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797F8-CB9C-48D4-80E2-D9C543AA2710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AF7E5-A686-4D47-B4D7-49D8BDE4D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67DD-F1E4-4B74-BE1B-5A4DEBFCDDF8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20252-08B0-4F43-B61F-D5DFDABC4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E8A31-2BFF-48CB-BCE2-8AB73889F168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87461-C0E8-4B0B-ACEB-451717435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C9F31-E7AB-4436-9344-F71DD64E2EB0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1A17A-D4C2-41EB-A2E0-B01E2FD87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B387-4368-41F4-84E1-C68B611048EA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BF574-5075-4845-95D1-5A42D8A5F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E71ED-26D5-4C16-937F-402A93856B64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DBFDD-1C0D-498E-A6E2-062D332CF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A3581-5176-4B07-B4F6-9C8226C2EAE1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D0C6B-8FEE-459D-9098-FC2B9B44E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735EBC-EEFF-4E45-A92B-252F289BC503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4E33EC-133C-49DA-93B2-FA184C0F8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928926" y="3929066"/>
            <a:ext cx="6215074" cy="2571768"/>
          </a:xfrm>
          <a:ln>
            <a:noFill/>
          </a:ln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Красный нос в землю врос,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зелёный хвост снаружи.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Нам зелёный хвост не нужен.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Нужен только красный нос.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Picture 15" descr="E:\Картинки\для словарных слов\15129.jpg"/>
          <p:cNvPicPr>
            <a:picLocks noChangeAspect="1" noChangeArrowheads="1"/>
          </p:cNvPicPr>
          <p:nvPr/>
        </p:nvPicPr>
        <p:blipFill>
          <a:blip r:embed="rId2" cstate="print"/>
          <a:srcRect l="13580" t="7175" r="9877" b="12110"/>
          <a:stretch>
            <a:fillRect/>
          </a:stretch>
        </p:blipFill>
        <p:spPr bwMode="auto">
          <a:xfrm>
            <a:off x="357158" y="4357694"/>
            <a:ext cx="2952771" cy="214314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501122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Monotype Corsiva" pitchFamily="66" charset="0"/>
              </a:rPr>
              <a:t>Толкование</a:t>
            </a:r>
          </a:p>
          <a:p>
            <a:pPr algn="ctr"/>
            <a:endParaRPr lang="ru-RU" sz="5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428736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Огородное растение, овощ со съедобным сладковатым оранжевым утолщённым корнем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Этимология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рковь, так же как и польское «М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РКЕВ», происходит,  по – видимому, от древнегерманского «М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РХУ»,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значило «жёлтая репа».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sun9-44.userapi.com/c849328/v849328439/bc532/Cju66qaM-JM.jpg"/>
          <p:cNvPicPr>
            <a:picLocks noChangeAspect="1" noChangeArrowheads="1"/>
          </p:cNvPicPr>
          <p:nvPr/>
        </p:nvPicPr>
        <p:blipFill>
          <a:blip r:embed="rId2"/>
          <a:srcRect l="6209" t="1732" r="57781" b="42840"/>
          <a:stretch>
            <a:fillRect/>
          </a:stretch>
        </p:blipFill>
        <p:spPr bwMode="auto">
          <a:xfrm>
            <a:off x="285720" y="3741849"/>
            <a:ext cx="2643206" cy="2758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sz="9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9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 а </a:t>
            </a:r>
            <a:r>
              <a:rPr lang="ru-RU" sz="96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9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 о </a:t>
            </a:r>
            <a:r>
              <a:rPr lang="ru-RU" sz="96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9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']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/>
          <a:lstStyle/>
          <a:p>
            <a:pPr algn="ctr">
              <a:buNone/>
            </a:pPr>
            <a:endParaRPr lang="ru-RU" sz="48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Транскрипция</a:t>
            </a:r>
            <a:endParaRPr lang="ru-RU" sz="4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14290"/>
            <a:ext cx="8072494" cy="18430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РКОВЬ</a:t>
            </a:r>
            <a:endParaRPr lang="ru-RU" sz="8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5643570" y="357166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https://ds02.infourok.ru/uploads/ex/02f5/00035e54-fdce4018/img3.jpg"/>
          <p:cNvPicPr>
            <a:picLocks noChangeAspect="1" noChangeArrowheads="1"/>
          </p:cNvPicPr>
          <p:nvPr/>
        </p:nvPicPr>
        <p:blipFill>
          <a:blip r:embed="rId2"/>
          <a:srcRect l="62500" t="61459"/>
          <a:stretch>
            <a:fillRect/>
          </a:stretch>
        </p:blipFill>
        <p:spPr bwMode="auto">
          <a:xfrm rot="10800000">
            <a:off x="285720" y="4589836"/>
            <a:ext cx="3500462" cy="1982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21457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075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Однокоренные </a:t>
            </a: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слова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морко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ʹ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морко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ʹ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вочка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морко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ʹ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вный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морко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ʹвник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(пирог). </a:t>
            </a:r>
          </a:p>
          <a:p>
            <a:endParaRPr lang="ru-RU" dirty="0" smtClean="0"/>
          </a:p>
        </p:txBody>
      </p:sp>
      <p:pic>
        <p:nvPicPr>
          <p:cNvPr id="2" name="Picture 2" descr="https://7gy.ru/images/russkii/slova/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051300"/>
            <a:ext cx="3500462" cy="2449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  <a:ln/>
        </p:spPr>
        <p:txBody>
          <a:bodyPr tIns="32002"/>
          <a:lstStyle/>
          <a:p>
            <a:pPr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5400" b="1" dirty="0">
                <a:solidFill>
                  <a:srgbClr val="7030A0"/>
                </a:solidFill>
                <a:latin typeface="Monotype Corsiva" pitchFamily="66" charset="0"/>
              </a:rPr>
              <a:t>Синонимы.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428992" y="1214422"/>
            <a:ext cx="5286412" cy="5286412"/>
          </a:xfrm>
          <a:prstGeom prst="rect">
            <a:avLst/>
          </a:prstGeom>
          <a:noFill/>
          <a:ln/>
        </p:spPr>
        <p:txBody>
          <a:bodyPr lIns="0" tIns="32002" rIns="0" bIns="0" anchor="ctr"/>
          <a:lstStyle/>
          <a:p>
            <a:pPr marL="0" indent="0" algn="ctr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endParaRPr lang="ru-RU" sz="3600" dirty="0"/>
          </a:p>
          <a:p>
            <a:pPr marL="0" indent="0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морковь,</a:t>
            </a:r>
          </a:p>
          <a:p>
            <a:pPr marL="0" indent="0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растение,</a:t>
            </a:r>
          </a:p>
          <a:p>
            <a:pPr marL="0" indent="0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овощ,</a:t>
            </a:r>
          </a:p>
          <a:p>
            <a:pPr marL="0" indent="0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корнеплод,</a:t>
            </a:r>
          </a:p>
          <a:p>
            <a:pPr marL="0" indent="0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морковка,</a:t>
            </a:r>
          </a:p>
          <a:p>
            <a:pPr marL="0" indent="0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морковина.</a:t>
            </a:r>
          </a:p>
          <a:p>
            <a:pPr marL="0" indent="0" algn="ctr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endParaRPr lang="ru-RU" sz="3600" dirty="0">
              <a:latin typeface="Segoe Script" pitchFamily="32" charset="0"/>
            </a:endParaRPr>
          </a:p>
          <a:p>
            <a:pPr marL="0" indent="0" algn="ctr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endParaRPr lang="ru-RU" sz="4900" dirty="0"/>
          </a:p>
        </p:txBody>
      </p:sp>
      <p:pic>
        <p:nvPicPr>
          <p:cNvPr id="4" name="Picture 4" descr="https://ds02.infourok.ru/uploads/ex/02f5/00035e54-fdce4018/img3.jpg"/>
          <p:cNvPicPr>
            <a:picLocks noChangeAspect="1" noChangeArrowheads="1"/>
          </p:cNvPicPr>
          <p:nvPr/>
        </p:nvPicPr>
        <p:blipFill>
          <a:blip r:embed="rId3"/>
          <a:srcRect l="62500" t="61459"/>
          <a:stretch>
            <a:fillRect/>
          </a:stretch>
        </p:blipFill>
        <p:spPr bwMode="auto">
          <a:xfrm rot="10800000">
            <a:off x="285720" y="4286255"/>
            <a:ext cx="2965606" cy="228596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-165618"/>
            <a:ext cx="8228160" cy="1144921"/>
          </a:xfrm>
          <a:ln/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Сочетаемость слова морковь.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00496" y="785794"/>
            <a:ext cx="4786346" cy="5968515"/>
          </a:xfrm>
          <a:ln/>
        </p:spPr>
        <p:txBody>
          <a:bodyPr tIns="0"/>
          <a:lstStyle/>
          <a:p>
            <a:pPr marL="391686" indent="-293764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сладкая морковь,</a:t>
            </a:r>
          </a:p>
          <a:p>
            <a:pPr marL="391686" indent="-293764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морковь в салате,</a:t>
            </a:r>
          </a:p>
          <a:p>
            <a:pPr marL="391686" indent="-293764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полезная морковь,</a:t>
            </a:r>
          </a:p>
          <a:p>
            <a:pPr marL="391686" indent="-293764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недорогая морковь,</a:t>
            </a:r>
          </a:p>
          <a:p>
            <a:pPr marL="391686" indent="-293764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морковь в огороде,</a:t>
            </a:r>
          </a:p>
          <a:p>
            <a:pPr marL="391686" indent="-293764">
              <a:lnSpc>
                <a:spcPct val="133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морковь в магазине.</a:t>
            </a:r>
          </a:p>
        </p:txBody>
      </p:sp>
      <p:pic>
        <p:nvPicPr>
          <p:cNvPr id="4" name="Picture 4" descr="https://ds02.infourok.ru/uploads/ex/02f5/00035e54-fdce4018/img3.jpg"/>
          <p:cNvPicPr>
            <a:picLocks noChangeAspect="1" noChangeArrowheads="1"/>
          </p:cNvPicPr>
          <p:nvPr/>
        </p:nvPicPr>
        <p:blipFill>
          <a:blip r:embed="rId3"/>
          <a:srcRect l="62500" t="61459"/>
          <a:stretch>
            <a:fillRect/>
          </a:stretch>
        </p:blipFill>
        <p:spPr bwMode="auto">
          <a:xfrm rot="10800000">
            <a:off x="285720" y="3929066"/>
            <a:ext cx="3428992" cy="264315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869355"/>
          </a:xfrm>
          <a:ln/>
        </p:spPr>
        <p:txBody>
          <a:bodyPr tIns="43203"/>
          <a:lstStyle/>
          <a:p>
            <a:pPr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49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Фразеологизмы.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91680" y="1242851"/>
            <a:ext cx="5682240" cy="3257719"/>
          </a:xfrm>
          <a:prstGeom prst="rect">
            <a:avLst/>
          </a:prstGeom>
          <a:noFill/>
          <a:ln/>
        </p:spPr>
        <p:txBody>
          <a:bodyPr lIns="0" tIns="65834" rIns="0" bIns="0" anchor="ctr"/>
          <a:lstStyle/>
          <a:p>
            <a:pPr marL="0" indent="0">
              <a:lnSpc>
                <a:spcPct val="82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ru-RU" dirty="0" smtClean="0">
                <a:latin typeface="Segoe Script" pitchFamily="32" charset="0"/>
              </a:rPr>
              <a:t> </a:t>
            </a:r>
            <a:r>
              <a:rPr lang="ru-RU" dirty="0" smtClean="0">
                <a:solidFill>
                  <a:srgbClr val="0047FF"/>
                </a:solidFill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dirty="0">
                <a:solidFill>
                  <a:srgbClr val="0047FF"/>
                </a:solidFill>
                <a:latin typeface="Times New Roman" pitchFamily="18" charset="0"/>
                <a:cs typeface="Times New Roman" pitchFamily="18" charset="0"/>
              </a:rPr>
              <a:t>-морковь.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2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ru-RU" dirty="0" smtClean="0">
                <a:latin typeface="Aharoni" charset="0"/>
              </a:rPr>
              <a:t>Когда</a:t>
            </a:r>
            <a:r>
              <a:rPr lang="ru-RU" dirty="0" smtClean="0">
                <a:latin typeface="Segoe Script" pitchFamily="32" charset="0"/>
              </a:rPr>
              <a:t> </a:t>
            </a:r>
            <a:r>
              <a:rPr lang="ru-RU" dirty="0">
                <a:latin typeface="Aharoni" charset="0"/>
              </a:rPr>
              <a:t>шутливо - иронично говорят о любви, любовных отношениях.</a:t>
            </a:r>
            <a:r>
              <a:rPr lang="ru-RU" dirty="0">
                <a:latin typeface="Segoe Script" pitchFamily="32" charset="0"/>
              </a:rPr>
              <a:t> </a:t>
            </a:r>
            <a:endParaRPr lang="ru-RU" dirty="0" smtClean="0">
              <a:latin typeface="Segoe Script" pitchFamily="32" charset="0"/>
            </a:endParaRPr>
          </a:p>
          <a:p>
            <a:pPr marL="0" indent="0">
              <a:lnSpc>
                <a:spcPct val="82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ru-RU" dirty="0" smtClean="0">
              <a:solidFill>
                <a:srgbClr val="2323DC"/>
              </a:solidFill>
              <a:latin typeface="Segoe Script" pitchFamily="32" charset="0"/>
              <a:cs typeface="Times New Roman" pitchFamily="18" charset="0"/>
            </a:endParaRPr>
          </a:p>
          <a:p>
            <a:pPr marL="0" indent="0">
              <a:lnSpc>
                <a:spcPct val="82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ru-RU" dirty="0" smtClean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Держать хвост морковкой.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82000"/>
              </a:lnSpc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ru-RU" dirty="0" smtClean="0">
                <a:latin typeface="Aharoni" charset="0"/>
              </a:rPr>
              <a:t>Держаться </a:t>
            </a:r>
            <a:r>
              <a:rPr lang="ru-RU" dirty="0">
                <a:latin typeface="Aharoni" charset="0"/>
              </a:rPr>
              <a:t>уверенно, независимо, с достоинством.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642918"/>
            <a:ext cx="2203200" cy="214726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214686"/>
            <a:ext cx="2964960" cy="207525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запоминаем.</a:t>
            </a:r>
            <a:endParaRPr lang="ru-RU" sz="4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928670"/>
            <a:ext cx="5786478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день жевать готов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Кролик сочную морковь.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Очень любит он её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 в слове МОРКОВЬ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Две буквы «О».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18473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8000"/>
              </a:solidFill>
              <a:latin typeface="Verdan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lugasad.com.ua/uploads/posts/2010-04/1271077133_mor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643446"/>
            <a:ext cx="2916225" cy="186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54</TotalTime>
  <Words>162</Words>
  <Application>Microsoft Office PowerPoint</Application>
  <PresentationFormat>Экран (4:3)</PresentationFormat>
  <Paragraphs>45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12 - копия (8)</vt:lpstr>
      <vt:lpstr>Красный нос в землю врос,  А зелёный хвост снаружи.  Нам зелёный хвост не нужен. Нужен только красный нос. </vt:lpstr>
      <vt:lpstr>Этимология </vt:lpstr>
      <vt:lpstr>          [м а р к о ф'] </vt:lpstr>
      <vt:lpstr> </vt:lpstr>
      <vt:lpstr>Синонимы.</vt:lpstr>
      <vt:lpstr>Сочетаемость слова морковь.</vt:lpstr>
      <vt:lpstr>Фразеологизмы.</vt:lpstr>
      <vt:lpstr>Стих читаем – слово запоминаем.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12</cp:revision>
  <dcterms:created xsi:type="dcterms:W3CDTF">2015-04-29T07:19:55Z</dcterms:created>
  <dcterms:modified xsi:type="dcterms:W3CDTF">2020-08-03T18:26:55Z</dcterms:modified>
</cp:coreProperties>
</file>