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90" r:id="rId3"/>
    <p:sldId id="291" r:id="rId4"/>
    <p:sldId id="292" r:id="rId5"/>
    <p:sldId id="293" r:id="rId6"/>
    <p:sldId id="294" r:id="rId7"/>
    <p:sldId id="295" r:id="rId8"/>
    <p:sldId id="28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3571876"/>
            <a:ext cx="50006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Невидимкой, осторожно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является ко мне,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рисует, как художник,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узоры на окне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42852"/>
            <a:ext cx="7715304" cy="30718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Толкование</a:t>
            </a:r>
          </a:p>
          <a:p>
            <a:pPr algn="ctr"/>
            <a:endParaRPr lang="ru-RU" sz="4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571612"/>
            <a:ext cx="75724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Погода </a:t>
            </a:r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с низкой температурой воздуха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ds05.infourok.ru/uploads/ex/0560/00034d37-0fd30437/img3.jpg"/>
          <p:cNvPicPr>
            <a:picLocks noChangeAspect="1" noChangeArrowheads="1"/>
          </p:cNvPicPr>
          <p:nvPr/>
        </p:nvPicPr>
        <p:blipFill>
          <a:blip r:embed="rId2"/>
          <a:srcRect l="42188" t="15625" r="4687" b="13541"/>
          <a:stretch>
            <a:fillRect/>
          </a:stretch>
        </p:blipFill>
        <p:spPr bwMode="auto">
          <a:xfrm>
            <a:off x="285720" y="3643314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2195512" y="2500306"/>
            <a:ext cx="4805379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Arial"/>
              </a:rPr>
              <a:t>Этимология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850" y="3500438"/>
            <a:ext cx="83169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dirty="0"/>
              <a:t>        </a:t>
            </a:r>
            <a:r>
              <a:rPr lang="ru-RU" sz="3600" b="1" dirty="0"/>
              <a:t>Общеславянская форма глагола </a:t>
            </a:r>
            <a:r>
              <a:rPr lang="en-US" sz="3600" b="1" dirty="0" err="1"/>
              <a:t>morz</a:t>
            </a:r>
            <a:r>
              <a:rPr lang="ru-RU" sz="3600" b="1" i="1" dirty="0" err="1"/>
              <a:t>ь</a:t>
            </a:r>
            <a:r>
              <a:rPr lang="ru-RU" sz="3600" b="1" i="1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14290"/>
            <a:ext cx="8143932" cy="2128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</a:t>
            </a:r>
            <a:endParaRPr lang="ru-RU" sz="11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179355" y="464323"/>
            <a:ext cx="214314" cy="142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9388" y="0"/>
            <a:ext cx="86407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Запишите слово, разделите на слоги, поставьте ударение, выдели орфограмму.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042988" y="2205038"/>
            <a:ext cx="63373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м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- роз</a:t>
            </a:r>
          </a:p>
        </p:txBody>
      </p:sp>
      <p:sp>
        <p:nvSpPr>
          <p:cNvPr id="6148" name="AutoShape 4"/>
          <p:cNvSpPr>
            <a:spLocks/>
          </p:cNvSpPr>
          <p:nvPr/>
        </p:nvSpPr>
        <p:spPr bwMode="auto">
          <a:xfrm>
            <a:off x="2928926" y="4714884"/>
            <a:ext cx="360362" cy="1439862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214678" y="3357562"/>
            <a:ext cx="40005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 rot="10800000">
            <a:off x="8143900" y="4572008"/>
            <a:ext cx="360363" cy="1512888"/>
          </a:xfrm>
          <a:prstGeom prst="leftBracket">
            <a:avLst>
              <a:gd name="adj" fmla="val 0"/>
            </a:avLst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011863" y="1196975"/>
            <a:ext cx="647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>
                <a:latin typeface="Georgia" pitchFamily="18" charset="0"/>
              </a:rPr>
              <a:t>′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29388" y="4005263"/>
            <a:ext cx="78581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0" dirty="0">
                <a:latin typeface="Georgia" pitchFamily="18" charset="0"/>
              </a:rPr>
              <a:t>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4929198"/>
            <a:ext cx="5000660" cy="12715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МАРОС</a:t>
            </a:r>
            <a:endParaRPr lang="ru-RU" sz="8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animBg="1"/>
      <p:bldP spid="6148" grpId="0" animBg="1"/>
      <p:bldP spid="6151" grpId="0" animBg="1"/>
      <p:bldP spid="615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6623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Однокоренные слова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28596" y="1341438"/>
            <a:ext cx="8429684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Морозец, морозище, морозный, </a:t>
            </a:r>
          </a:p>
          <a:p>
            <a:pPr algn="ctr"/>
            <a:r>
              <a:rPr lang="ru-RU" sz="3600" dirty="0"/>
              <a:t>морозно, заморозки, </a:t>
            </a:r>
          </a:p>
          <a:p>
            <a:pPr algn="ctr"/>
            <a:r>
              <a:rPr lang="ru-RU" sz="3600" dirty="0"/>
              <a:t>(за-, на-, об-, пере-, под-, про-, </a:t>
            </a:r>
          </a:p>
          <a:p>
            <a:pPr algn="ctr"/>
            <a:r>
              <a:rPr lang="ru-RU" sz="3600" dirty="0"/>
              <a:t>  раз-, при-) морозить.</a:t>
            </a:r>
            <a:endParaRPr lang="ru-RU" sz="3600" i="1" dirty="0"/>
          </a:p>
        </p:txBody>
      </p:sp>
      <p:pic>
        <p:nvPicPr>
          <p:cNvPr id="5" name="Содержимое 3" descr="http://www.logopedkniga.ru/modules/InternetShop/management/storage/images/products/images/126/zagl_inshakova-4.jpg"/>
          <p:cNvPicPr>
            <a:picLocks/>
          </p:cNvPicPr>
          <p:nvPr/>
        </p:nvPicPr>
        <p:blipFill>
          <a:blip r:embed="rId2" cstate="print"/>
          <a:srcRect t="76326" r="50327"/>
          <a:stretch>
            <a:fillRect/>
          </a:stretch>
        </p:blipFill>
        <p:spPr bwMode="auto">
          <a:xfrm>
            <a:off x="285720" y="4071942"/>
            <a:ext cx="4196035" cy="241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46799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Arial"/>
              </a:rPr>
              <a:t>Синонимы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57158" y="1052513"/>
            <a:ext cx="82868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800" dirty="0"/>
              <a:t>Холод, стужа; </a:t>
            </a:r>
          </a:p>
          <a:p>
            <a:r>
              <a:rPr lang="ru-RU" sz="4800" dirty="0"/>
              <a:t>холодный, студёный (разг.);</a:t>
            </a:r>
          </a:p>
          <a:p>
            <a:r>
              <a:rPr lang="ru-RU" sz="4800" dirty="0"/>
              <a:t>Ледяной, мёрзлый (разг.).</a:t>
            </a:r>
            <a:endParaRPr lang="ru-RU" sz="4800" i="1" dirty="0"/>
          </a:p>
        </p:txBody>
      </p:sp>
      <p:pic>
        <p:nvPicPr>
          <p:cNvPr id="6" name="Picture 2" descr="https://ds02.infourok.ru/uploads/ex/01b1/0007a2d0-bae9a696/img10.jpg"/>
          <p:cNvPicPr>
            <a:picLocks noChangeAspect="1" noChangeArrowheads="1"/>
          </p:cNvPicPr>
          <p:nvPr/>
        </p:nvPicPr>
        <p:blipFill>
          <a:blip r:embed="rId2"/>
          <a:srcRect l="58594" t="20833" r="5468" b="17708"/>
          <a:stretch>
            <a:fillRect/>
          </a:stretch>
        </p:blipFill>
        <p:spPr bwMode="auto">
          <a:xfrm>
            <a:off x="285720" y="4000504"/>
            <a:ext cx="321471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46799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Arial"/>
              </a:rPr>
              <a:t>Антонимы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843213" y="1268413"/>
            <a:ext cx="47175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Жара, зной</a:t>
            </a:r>
            <a:r>
              <a:rPr lang="ru-RU" sz="3600" dirty="0"/>
              <a:t>.</a:t>
            </a:r>
            <a:endParaRPr lang="ru-RU" sz="3600" i="1" dirty="0"/>
          </a:p>
        </p:txBody>
      </p:sp>
      <p:pic>
        <p:nvPicPr>
          <p:cNvPr id="13322" name="Picture 10" descr="35-1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28934"/>
            <a:ext cx="4749027" cy="3562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46799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Monotype Corsiva" pitchFamily="66" charset="0"/>
                <a:cs typeface="Arial"/>
              </a:rPr>
              <a:t>Фразеологизмы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68313" y="1052513"/>
            <a:ext cx="86820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latin typeface="Forte" pitchFamily="66" charset="0"/>
              </a:rPr>
              <a:t>Мороз по коже идёт </a:t>
            </a:r>
            <a:r>
              <a:rPr lang="ru-RU" sz="3600"/>
              <a:t> – возникает </a:t>
            </a:r>
          </a:p>
          <a:p>
            <a:r>
              <a:rPr lang="ru-RU" sz="3600"/>
              <a:t>           неприятное ощущение от холода</a:t>
            </a:r>
          </a:p>
          <a:p>
            <a:r>
              <a:rPr lang="ru-RU" sz="3600"/>
              <a:t>           или от внезапного страх, ужаса. </a:t>
            </a:r>
          </a:p>
        </p:txBody>
      </p:sp>
      <p:pic>
        <p:nvPicPr>
          <p:cNvPr id="9221" name="Picture 5" descr="5910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2786082" cy="3382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18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D2EC-984B-444A-A0BF-13FC919CAED8}" type="slidenum">
              <a:rPr lang="ru-RU"/>
              <a:pPr/>
              <a:t>8</a:t>
            </a:fld>
            <a:endParaRPr lang="ru-RU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1357322"/>
          </a:xfrm>
        </p:spPr>
        <p:txBody>
          <a:bodyPr/>
          <a:lstStyle/>
          <a:p>
            <a:pPr algn="l"/>
            <a:r>
              <a:rPr lang="ru-RU" sz="3800" dirty="0"/>
              <a:t>    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Стих читаем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–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слово запоминаем</a:t>
            </a: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</a:br>
            <a:endParaRPr lang="ru-RU" sz="66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9002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b="1" dirty="0" smtClean="0"/>
              <a:t>ПОСМОТРИТЕ </a:t>
            </a:r>
            <a:r>
              <a:rPr lang="ru-RU" sz="3600" b="1" dirty="0"/>
              <a:t>– КА!</a:t>
            </a:r>
            <a:r>
              <a:rPr lang="ru-RU" dirty="0"/>
              <a:t>     </a:t>
            </a:r>
            <a:r>
              <a:rPr lang="ru-RU" sz="6600" dirty="0"/>
              <a:t>М</a:t>
            </a:r>
            <a:r>
              <a:rPr lang="ru-RU" sz="6600" dirty="0">
                <a:solidFill>
                  <a:srgbClr val="FF3300"/>
                </a:solidFill>
              </a:rPr>
              <a:t>О</a:t>
            </a:r>
            <a:r>
              <a:rPr lang="ru-RU" sz="6600" dirty="0"/>
              <a:t>Р</a:t>
            </a:r>
            <a:r>
              <a:rPr lang="ru-RU" sz="6600" dirty="0">
                <a:solidFill>
                  <a:srgbClr val="FF3300"/>
                </a:solidFill>
              </a:rPr>
              <a:t>О</a:t>
            </a:r>
            <a:r>
              <a:rPr lang="ru-RU" sz="6600" dirty="0"/>
              <a:t>З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sz="4000" dirty="0"/>
              <a:t>ДВЕ </a:t>
            </a:r>
            <a:r>
              <a:rPr lang="ru-RU" sz="3200" b="1" dirty="0"/>
              <a:t>ГЛАСНЫХ «</a:t>
            </a:r>
            <a:r>
              <a:rPr lang="ru-RU" sz="4400" b="1" dirty="0">
                <a:solidFill>
                  <a:srgbClr val="FF3300"/>
                </a:solidFill>
              </a:rPr>
              <a:t>О</a:t>
            </a:r>
            <a:r>
              <a:rPr lang="ru-RU" sz="3200" b="1" dirty="0"/>
              <a:t>» В  СЛОВЕ ПРИНЁС.</a:t>
            </a:r>
          </a:p>
          <a:p>
            <a:pPr>
              <a:buFont typeface="Wingdings" pitchFamily="2" charset="2"/>
              <a:buNone/>
            </a:pPr>
            <a:r>
              <a:rPr lang="ru-RU" sz="3200" dirty="0"/>
              <a:t>              </a:t>
            </a:r>
          </a:p>
        </p:txBody>
      </p:sp>
      <p:pic>
        <p:nvPicPr>
          <p:cNvPr id="6" name="Содержимое 3" descr="http://www.klass39.ru/wp-content/uploads/2012/03/33ed78f3facc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71942"/>
            <a:ext cx="3588813" cy="2411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27</TotalTime>
  <Words>137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Стих читаем – слово запоминаем.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36</cp:revision>
  <dcterms:created xsi:type="dcterms:W3CDTF">2015-04-27T05:59:25Z</dcterms:created>
  <dcterms:modified xsi:type="dcterms:W3CDTF">2020-08-03T18:53:20Z</dcterms:modified>
</cp:coreProperties>
</file>