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70" r:id="rId4"/>
    <p:sldId id="271" r:id="rId5"/>
    <p:sldId id="272" r:id="rId6"/>
    <p:sldId id="269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FE67-48AB-42C5-88E2-0993C6D0A62C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B43-D084-47D4-9EC0-696DA572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9111-08B2-44E0-96E3-1C6296D58815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3BB5-25B6-44D1-AD62-B506E1CF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5B29-83B8-4423-887A-0EA0347B3D73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50E8-D4B9-4AB4-8433-FABB7EB71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76CF-C5EB-4EA4-BBF7-A3E6428A8F02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922F-5EF8-4CDC-ABC2-4C8676EC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2E9F-9B9A-4BBA-92DD-71A7E2BE4DDF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452-4657-4F79-8CEF-26D248A7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1B85-FD22-4208-8217-C2C3D09A5F9B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1271-28A6-4D0A-9488-15E4D001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8BAD-B7A7-425C-9B4E-D666044CB965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056-9A55-44B5-B53D-52F8776D9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852C-EB50-4C01-8513-A280772C7276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561F-D470-478D-B92F-A55E0FC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F160-6201-482B-81CA-BD5925569C4D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DAAE-7E0A-44C0-AE65-97D6C172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1C16-E246-4116-8947-7768971C38DD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EBD4-A8C9-451C-8A65-8A65E1F3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5FE-25B2-4DB6-BD24-490A3663EABE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DF83-3AE2-4DAF-AF7D-2A85BC510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4502-E3A0-4715-AE6B-3AAD952987B1}" type="datetimeFigureOut">
              <a:rPr lang="ru-RU"/>
              <a:pPr>
                <a:defRPr/>
              </a:pPr>
              <a:t>03.08.2020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43A9B-A2F7-4465-90FD-58939A7C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4021904"/>
            <a:ext cx="3286148" cy="24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928938" y="714375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28604"/>
            <a:ext cx="8786842" cy="2128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857233"/>
            <a:ext cx="728667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толица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город-герой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областной центр.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3071810"/>
            <a:ext cx="5286412" cy="3429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3786190"/>
            <a:ext cx="55721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Сердце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дины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стучит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этом светлом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роде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Его знают малыши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Воронеже и Вологде.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85926"/>
            <a:ext cx="88582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Этимология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города состояло из корней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моск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 (на древнеславянском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языке-кремень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"ков" (то есть прятаться).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Москва" означало "каменное укрытие». Название города происходит от названия реки. Имя реке дали древние славяне, и означает оно «мокрая, сырая».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http://nayrok.ru/uploads/posts/2009-12/1260374722_scan10020.jpg"/>
          <p:cNvPicPr>
            <a:picLocks/>
          </p:cNvPicPr>
          <p:nvPr/>
        </p:nvPicPr>
        <p:blipFill>
          <a:blip r:embed="rId2" cstate="print"/>
          <a:srcRect b="19286"/>
          <a:stretch>
            <a:fillRect/>
          </a:stretch>
        </p:blipFill>
        <p:spPr bwMode="auto">
          <a:xfrm>
            <a:off x="428596" y="4714884"/>
            <a:ext cx="3857652" cy="181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642910" y="0"/>
            <a:ext cx="7858180" cy="17144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сква</a:t>
            </a:r>
            <a:endParaRPr lang="ru-RU" sz="9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6393669" y="321447"/>
            <a:ext cx="214314" cy="1428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1"/>
          <p:cNvSpPr txBox="1">
            <a:spLocks noChangeArrowheads="1"/>
          </p:cNvSpPr>
          <p:nvPr/>
        </p:nvSpPr>
        <p:spPr bwMode="auto">
          <a:xfrm>
            <a:off x="539750" y="188913"/>
            <a:ext cx="83169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20006097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Звуковой анализ слова</a:t>
            </a:r>
          </a:p>
        </p:txBody>
      </p:sp>
      <p:sp>
        <p:nvSpPr>
          <p:cNvPr id="50179" name="TextBox 2"/>
          <p:cNvSpPr txBox="1">
            <a:spLocks noChangeArrowheads="1"/>
          </p:cNvSpPr>
          <p:nvPr/>
        </p:nvSpPr>
        <p:spPr bwMode="auto">
          <a:xfrm>
            <a:off x="323850" y="1142984"/>
            <a:ext cx="524828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8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Arial" pitchFamily="34" charset="0"/>
              </a:rPr>
              <a:t>Мо</a:t>
            </a:r>
            <a:r>
              <a:rPr lang="ru-RU" sz="8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Arial" pitchFamily="34" charset="0"/>
              </a:rPr>
              <a:t>сква</a:t>
            </a:r>
          </a:p>
        </p:txBody>
      </p:sp>
      <p:cxnSp>
        <p:nvCxnSpPr>
          <p:cNvPr id="5" name="Прямая соединительная линия 4"/>
          <p:cNvCxnSpPr>
            <a:cxnSpLocks noChangeShapeType="1"/>
          </p:cNvCxnSpPr>
          <p:nvPr/>
        </p:nvCxnSpPr>
        <p:spPr bwMode="auto">
          <a:xfrm rot="5400000">
            <a:off x="4140200" y="1628776"/>
            <a:ext cx="357187" cy="214312"/>
          </a:xfrm>
          <a:prstGeom prst="line">
            <a:avLst/>
          </a:prstGeom>
          <a:noFill/>
          <a:ln w="57150" algn="ctr">
            <a:solidFill>
              <a:srgbClr val="CC3300"/>
            </a:solidFill>
            <a:round/>
            <a:headEnd/>
            <a:tailEnd/>
          </a:ln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86446" y="2060575"/>
            <a:ext cx="292895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660033"/>
                </a:solidFill>
                <a:latin typeface="Georgia" pitchFamily="18" charset="0"/>
              </a:rPr>
              <a:t>- </a:t>
            </a:r>
            <a:r>
              <a:rPr lang="ru-RU" sz="3600" b="1" dirty="0">
                <a:solidFill>
                  <a:srgbClr val="660033"/>
                </a:solidFill>
              </a:rPr>
              <a:t>6</a:t>
            </a:r>
            <a:r>
              <a:rPr lang="ru-RU" sz="3600" b="1" dirty="0">
                <a:solidFill>
                  <a:srgbClr val="660033"/>
                </a:solidFill>
                <a:latin typeface="Georgia" pitchFamily="18" charset="0"/>
              </a:rPr>
              <a:t> букв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857883" y="3786190"/>
            <a:ext cx="30003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660033"/>
                </a:solidFill>
                <a:latin typeface="Georgia" pitchFamily="18" charset="0"/>
              </a:rPr>
              <a:t>- </a:t>
            </a:r>
            <a:r>
              <a:rPr lang="ru-RU" sz="3600" b="1" dirty="0">
                <a:solidFill>
                  <a:srgbClr val="660033"/>
                </a:solidFill>
              </a:rPr>
              <a:t>6</a:t>
            </a:r>
            <a:r>
              <a:rPr lang="ru-RU" sz="3600" b="1" dirty="0">
                <a:solidFill>
                  <a:srgbClr val="660033"/>
                </a:solidFill>
                <a:latin typeface="Georgia" pitchFamily="18" charset="0"/>
              </a:rPr>
              <a:t> звуков</a:t>
            </a:r>
          </a:p>
        </p:txBody>
      </p:sp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0" y="3214686"/>
            <a:ext cx="5786446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8100" dir="5400000" rotWithShape="0">
              <a:srgbClr val="000000">
                <a:alpha val="39999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800" b="1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[</a:t>
            </a:r>
            <a:r>
              <a:rPr lang="ru-RU" sz="8800" b="1" dirty="0" err="1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масква</a:t>
            </a:r>
            <a:r>
              <a:rPr lang="en-US" sz="8800" b="1" dirty="0">
                <a:solidFill>
                  <a:schemeClr val="accent2"/>
                </a:solidFill>
                <a:latin typeface="Georgia" pitchFamily="18" charset="0"/>
                <a:cs typeface="Arial" pitchFamily="34" charset="0"/>
              </a:rPr>
              <a:t>]</a:t>
            </a:r>
            <a:endParaRPr lang="ru-RU" sz="8800" b="1" dirty="0">
              <a:solidFill>
                <a:schemeClr val="accent2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/>
      <p:bldP spid="33" grpId="0"/>
      <p:bldP spid="34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571472" y="1500174"/>
            <a:ext cx="43577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московский</a:t>
            </a:r>
          </a:p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москвич</a:t>
            </a:r>
          </a:p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по-московски</a:t>
            </a:r>
          </a:p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москвичка</a:t>
            </a:r>
          </a:p>
          <a:p>
            <a:pPr>
              <a:defRPr/>
            </a:pP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москвоведение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4922838" y="2500306"/>
            <a:ext cx="38687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err="1">
                <a:latin typeface="Georgia" pitchFamily="18" charset="0"/>
              </a:rPr>
              <a:t>замоскворечье</a:t>
            </a:r>
            <a:endParaRPr lang="ru-RU" sz="3600" b="1" dirty="0">
              <a:latin typeface="Georgia" pitchFamily="18" charset="0"/>
            </a:endParaRPr>
          </a:p>
          <a:p>
            <a:pPr>
              <a:defRPr/>
            </a:pPr>
            <a:r>
              <a:rPr lang="ru-RU" sz="3600" b="1" dirty="0">
                <a:latin typeface="Georgia" pitchFamily="18" charset="0"/>
              </a:rPr>
              <a:t> </a:t>
            </a:r>
            <a:r>
              <a:rPr lang="ru-RU" sz="3600" b="1" dirty="0" err="1">
                <a:latin typeface="Georgia" pitchFamily="18" charset="0"/>
              </a:rPr>
              <a:t>подмосковье</a:t>
            </a:r>
            <a:endParaRPr lang="ru-RU" sz="3600" b="1" dirty="0">
              <a:latin typeface="Georgia" pitchFamily="18" charset="0"/>
            </a:endParaRPr>
          </a:p>
          <a:p>
            <a:pPr>
              <a:defRPr/>
            </a:pPr>
            <a:r>
              <a:rPr lang="ru-RU" sz="3600" b="1" dirty="0">
                <a:latin typeface="Georgia" pitchFamily="18" charset="0"/>
              </a:rPr>
              <a:t>Московия</a:t>
            </a:r>
          </a:p>
          <a:p>
            <a:pPr>
              <a:defRPr/>
            </a:pPr>
            <a:r>
              <a:rPr lang="ru-RU" sz="3600" b="1" dirty="0" err="1">
                <a:latin typeface="Georgia" pitchFamily="18" charset="0"/>
              </a:rPr>
              <a:t>Москворецк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285728"/>
            <a:ext cx="8286808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sz="4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8" grpId="0"/>
      <p:bldP spid="512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9" name="Picture 11" descr="clip8657"/>
          <p:cNvPicPr>
            <a:picLocks noChangeAspect="1" noChangeArrowheads="1"/>
          </p:cNvPicPr>
          <p:nvPr/>
        </p:nvPicPr>
        <p:blipFill>
          <a:blip r:embed="rId2">
            <a:lum contrast="-72000"/>
          </a:blip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effectLst>
            <a:outerShdw dist="35921" dir="2700000" algn="ctr" rotWithShape="0">
              <a:schemeClr val="tx2"/>
            </a:outerShdw>
          </a:effectLst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619250" y="115888"/>
            <a:ext cx="55959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Monotype Corsiva" pitchFamily="66" charset="0"/>
              </a:rPr>
              <a:t>Фразеологизм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1639888"/>
            <a:ext cx="6492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Москва</a:t>
            </a:r>
            <a:r>
              <a:rPr lang="ru-RU" sz="3200" b="1" dirty="0">
                <a:solidFill>
                  <a:srgbClr val="FF0000"/>
                </a:solidFill>
                <a:latin typeface="Arial" pitchFamily="34" charset="0"/>
              </a:rPr>
              <a:t> 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всем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городам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Arial" pitchFamily="34" charset="0"/>
              </a:rPr>
              <a:t> -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мать</a:t>
            </a:r>
            <a:r>
              <a:rPr lang="ru-RU" sz="3200" b="1" dirty="0">
                <a:solidFill>
                  <a:srgbClr val="FF0000"/>
                </a:solidFill>
                <a:latin typeface="Arial" pitchFamily="34" charset="0"/>
              </a:rPr>
              <a:t>.  </a:t>
            </a:r>
            <a:endParaRPr lang="en-US" sz="32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4356100" y="2462213"/>
            <a:ext cx="46243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20006097" algn="ctr" rotWithShape="0">
              <a:srgbClr val="003399"/>
            </a:outerShdw>
          </a:effectLst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ru-RU" sz="2800" b="1">
                <a:solidFill>
                  <a:srgbClr val="000099"/>
                </a:solidFill>
                <a:latin typeface="Georgia" pitchFamily="18" charset="0"/>
              </a:rPr>
              <a:t>Гланый город России</a:t>
            </a:r>
            <a:endParaRPr lang="en-US" sz="2800" b="1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1441450" y="4694238"/>
            <a:ext cx="7702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20006097" algn="ctr" rotWithShape="0">
              <a:srgbClr val="003399"/>
            </a:outerShdw>
          </a:effectLst>
        </p:spPr>
        <p:txBody>
          <a:bodyPr wrap="none" anchor="ctr">
            <a:spAutoFit/>
          </a:bodyPr>
          <a:lstStyle/>
          <a:p>
            <a:pPr algn="r">
              <a:defRPr/>
            </a:pPr>
            <a:r>
              <a:rPr lang="ru-RU" sz="2800" b="1">
                <a:solidFill>
                  <a:srgbClr val="000099"/>
                </a:solidFill>
                <a:latin typeface="Georgia" pitchFamily="18" charset="0"/>
              </a:rPr>
              <a:t>Н</a:t>
            </a:r>
            <a:r>
              <a:rPr lang="en-US" sz="2800" b="1">
                <a:solidFill>
                  <a:srgbClr val="000099"/>
                </a:solidFill>
                <a:latin typeface="Georgia" pitchFamily="18" charset="0"/>
              </a:rPr>
              <a:t>ет веры чьим-либо жалобам и плачу. 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3690938"/>
            <a:ext cx="56657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Москва слезам не верит.</a:t>
            </a:r>
            <a:r>
              <a:rPr lang="en-US" sz="3200" b="1" dirty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5" grpId="0"/>
      <p:bldP spid="53257" grpId="0"/>
      <p:bldP spid="532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49</TotalTime>
  <Words>129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12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19</cp:revision>
  <dcterms:created xsi:type="dcterms:W3CDTF">2015-04-27T05:59:25Z</dcterms:created>
  <dcterms:modified xsi:type="dcterms:W3CDTF">2020-08-03T19:19:02Z</dcterms:modified>
</cp:coreProperties>
</file>