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57" r:id="rId3"/>
    <p:sldId id="259" r:id="rId4"/>
    <p:sldId id="260" r:id="rId5"/>
    <p:sldId id="263" r:id="rId6"/>
    <p:sldId id="279" r:id="rId7"/>
    <p:sldId id="280" r:id="rId8"/>
    <p:sldId id="264" r:id="rId9"/>
    <p:sldId id="265" r:id="rId10"/>
    <p:sldId id="266" r:id="rId11"/>
    <p:sldId id="267" r:id="rId12"/>
    <p:sldId id="282" r:id="rId13"/>
    <p:sldId id="258" r:id="rId14"/>
    <p:sldId id="274" r:id="rId15"/>
    <p:sldId id="275" r:id="rId16"/>
    <p:sldId id="276" r:id="rId17"/>
    <p:sldId id="277" r:id="rId18"/>
    <p:sldId id="278" r:id="rId19"/>
    <p:sldId id="271" r:id="rId20"/>
    <p:sldId id="268" r:id="rId21"/>
    <p:sldId id="269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2" autoAdjust="0"/>
    <p:restoredTop sz="94654" autoAdjust="0"/>
  </p:normalViewPr>
  <p:slideViewPr>
    <p:cSldViewPr>
      <p:cViewPr varScale="1">
        <p:scale>
          <a:sx n="106" d="100"/>
          <a:sy n="106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E940D0-0B06-4D1D-87BC-08D1012BE9E6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29538F-8612-4637-A2CA-6A3B571A0C8B}">
      <dgm:prSet phldrT="[Текст]"/>
      <dgm:spPr/>
      <dgm:t>
        <a:bodyPr/>
        <a:lstStyle/>
        <a:p>
          <a:r>
            <a:rPr lang="ru-RU" b="1" dirty="0" smtClean="0"/>
            <a:t>БЕЛКИ</a:t>
          </a:r>
          <a:endParaRPr lang="ru-RU" b="1" dirty="0"/>
        </a:p>
      </dgm:t>
    </dgm:pt>
    <dgm:pt modelId="{B4975A21-8FBE-48C7-B1B2-385DC5032863}" type="parTrans" cxnId="{3D02830B-AE8F-4626-9E61-586F34858D12}">
      <dgm:prSet/>
      <dgm:spPr/>
      <dgm:t>
        <a:bodyPr/>
        <a:lstStyle/>
        <a:p>
          <a:endParaRPr lang="ru-RU"/>
        </a:p>
      </dgm:t>
    </dgm:pt>
    <dgm:pt modelId="{C5D5EACD-F490-4041-91A6-A8DB70AEC544}" type="sibTrans" cxnId="{3D02830B-AE8F-4626-9E61-586F34858D12}">
      <dgm:prSet/>
      <dgm:spPr/>
      <dgm:t>
        <a:bodyPr/>
        <a:lstStyle/>
        <a:p>
          <a:endParaRPr lang="ru-RU"/>
        </a:p>
      </dgm:t>
    </dgm:pt>
    <dgm:pt modelId="{C4BD1226-CADA-4820-9B3F-65A96B8ABF92}">
      <dgm:prSet phldrT="[Текст]"/>
      <dgm:spPr/>
      <dgm:t>
        <a:bodyPr/>
        <a:lstStyle/>
        <a:p>
          <a:r>
            <a:rPr lang="ru-RU" b="1" dirty="0" smtClean="0"/>
            <a:t>УГЛЕВОДЫ</a:t>
          </a:r>
          <a:endParaRPr lang="ru-RU" b="1" dirty="0"/>
        </a:p>
      </dgm:t>
    </dgm:pt>
    <dgm:pt modelId="{41B091DC-7551-4A93-8FD5-786D6D520BF0}" type="parTrans" cxnId="{DBAC7977-B090-432D-85B8-AEEE7B20CAD5}">
      <dgm:prSet/>
      <dgm:spPr/>
      <dgm:t>
        <a:bodyPr/>
        <a:lstStyle/>
        <a:p>
          <a:endParaRPr lang="ru-RU"/>
        </a:p>
      </dgm:t>
    </dgm:pt>
    <dgm:pt modelId="{8726405E-5F8A-4AAC-9A5D-58CF19C648DD}" type="sibTrans" cxnId="{DBAC7977-B090-432D-85B8-AEEE7B20CAD5}">
      <dgm:prSet/>
      <dgm:spPr/>
      <dgm:t>
        <a:bodyPr/>
        <a:lstStyle/>
        <a:p>
          <a:endParaRPr lang="ru-RU"/>
        </a:p>
      </dgm:t>
    </dgm:pt>
    <dgm:pt modelId="{810B60A2-AEC2-4E94-BB73-1A1EC61D37BB}">
      <dgm:prSet phldrT="[Текст]"/>
      <dgm:spPr/>
      <dgm:t>
        <a:bodyPr/>
        <a:lstStyle/>
        <a:p>
          <a:r>
            <a:rPr lang="ru-RU" b="1" dirty="0" smtClean="0"/>
            <a:t>МИНЕРАЛЬНЫЕ ВЕЩЕСТВА</a:t>
          </a:r>
          <a:endParaRPr lang="ru-RU" b="1" dirty="0"/>
        </a:p>
      </dgm:t>
    </dgm:pt>
    <dgm:pt modelId="{DA7F7349-AD47-4CEC-9D56-17B2A3034F15}" type="parTrans" cxnId="{227585B6-533A-4C43-A31A-164E48DD88AA}">
      <dgm:prSet/>
      <dgm:spPr/>
      <dgm:t>
        <a:bodyPr/>
        <a:lstStyle/>
        <a:p>
          <a:endParaRPr lang="ru-RU"/>
        </a:p>
      </dgm:t>
    </dgm:pt>
    <dgm:pt modelId="{763001B2-05E4-4503-80CF-749592D905AC}" type="sibTrans" cxnId="{227585B6-533A-4C43-A31A-164E48DD88AA}">
      <dgm:prSet/>
      <dgm:spPr/>
      <dgm:t>
        <a:bodyPr/>
        <a:lstStyle/>
        <a:p>
          <a:endParaRPr lang="ru-RU"/>
        </a:p>
      </dgm:t>
    </dgm:pt>
    <dgm:pt modelId="{CCC1700A-44B0-4678-8316-CCD3CBA68CCF}">
      <dgm:prSet phldrT="[Текст]"/>
      <dgm:spPr/>
      <dgm:t>
        <a:bodyPr/>
        <a:lstStyle/>
        <a:p>
          <a:r>
            <a:rPr lang="ru-RU" b="1" dirty="0" smtClean="0"/>
            <a:t>ВИТАМИНЫ</a:t>
          </a:r>
          <a:endParaRPr lang="ru-RU" b="1" dirty="0"/>
        </a:p>
      </dgm:t>
    </dgm:pt>
    <dgm:pt modelId="{D996497B-231E-4D8F-9146-23F6D96A3717}" type="parTrans" cxnId="{59E86D5C-FB9C-4DCF-93E4-C6BF9B76EB8C}">
      <dgm:prSet/>
      <dgm:spPr/>
      <dgm:t>
        <a:bodyPr/>
        <a:lstStyle/>
        <a:p>
          <a:endParaRPr lang="ru-RU"/>
        </a:p>
      </dgm:t>
    </dgm:pt>
    <dgm:pt modelId="{3D76CB05-FFE4-42B2-89CF-5333ED1C4AB7}" type="sibTrans" cxnId="{59E86D5C-FB9C-4DCF-93E4-C6BF9B76EB8C}">
      <dgm:prSet/>
      <dgm:spPr/>
      <dgm:t>
        <a:bodyPr/>
        <a:lstStyle/>
        <a:p>
          <a:endParaRPr lang="ru-RU"/>
        </a:p>
      </dgm:t>
    </dgm:pt>
    <dgm:pt modelId="{F3526B7A-BA5F-4AD0-B580-AA71631CC0AC}">
      <dgm:prSet phldrT="[Текст]"/>
      <dgm:spPr/>
      <dgm:t>
        <a:bodyPr/>
        <a:lstStyle/>
        <a:p>
          <a:r>
            <a:rPr lang="ru-RU" b="1" dirty="0" smtClean="0"/>
            <a:t>ЖИРЫ</a:t>
          </a:r>
          <a:endParaRPr lang="ru-RU" b="1" dirty="0"/>
        </a:p>
      </dgm:t>
    </dgm:pt>
    <dgm:pt modelId="{767DE130-2802-4B54-8CEA-D19FD3614133}" type="parTrans" cxnId="{AEFACA37-C480-478B-BA0E-1819656C4533}">
      <dgm:prSet/>
      <dgm:spPr/>
      <dgm:t>
        <a:bodyPr/>
        <a:lstStyle/>
        <a:p>
          <a:endParaRPr lang="ru-RU"/>
        </a:p>
      </dgm:t>
    </dgm:pt>
    <dgm:pt modelId="{54D0349C-C932-458A-B9EC-78C0B628B500}" type="sibTrans" cxnId="{AEFACA37-C480-478B-BA0E-1819656C4533}">
      <dgm:prSet/>
      <dgm:spPr/>
      <dgm:t>
        <a:bodyPr/>
        <a:lstStyle/>
        <a:p>
          <a:endParaRPr lang="ru-RU"/>
        </a:p>
      </dgm:t>
    </dgm:pt>
    <dgm:pt modelId="{E63C5248-843B-4BDA-9F38-013176BD20EE}" type="pres">
      <dgm:prSet presAssocID="{0BE940D0-0B06-4D1D-87BC-08D1012BE9E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5C7A34-8930-4356-ABB0-6E77F0432B29}" type="pres">
      <dgm:prSet presAssocID="{5B29538F-8612-4637-A2CA-6A3B571A0C8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51A6A0-6A23-4E16-9809-3F4FCDED9737}" type="pres">
      <dgm:prSet presAssocID="{5B29538F-8612-4637-A2CA-6A3B571A0C8B}" presName="spNode" presStyleCnt="0"/>
      <dgm:spPr/>
    </dgm:pt>
    <dgm:pt modelId="{94735096-7D34-49B8-A5F7-12593146E618}" type="pres">
      <dgm:prSet presAssocID="{C5D5EACD-F490-4041-91A6-A8DB70AEC544}" presName="sibTrans" presStyleLbl="sibTrans1D1" presStyleIdx="0" presStyleCnt="5"/>
      <dgm:spPr/>
      <dgm:t>
        <a:bodyPr/>
        <a:lstStyle/>
        <a:p>
          <a:endParaRPr lang="ru-RU"/>
        </a:p>
      </dgm:t>
    </dgm:pt>
    <dgm:pt modelId="{46D3F0D3-3714-448F-BD24-CB2D84506A65}" type="pres">
      <dgm:prSet presAssocID="{C4BD1226-CADA-4820-9B3F-65A96B8ABF9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618AE6-FA86-46D5-9486-6C4F3FF0D333}" type="pres">
      <dgm:prSet presAssocID="{C4BD1226-CADA-4820-9B3F-65A96B8ABF92}" presName="spNode" presStyleCnt="0"/>
      <dgm:spPr/>
    </dgm:pt>
    <dgm:pt modelId="{F11AACE6-EC40-43CD-A41C-A0E8D46BE4D0}" type="pres">
      <dgm:prSet presAssocID="{8726405E-5F8A-4AAC-9A5D-58CF19C648DD}" presName="sibTrans" presStyleLbl="sibTrans1D1" presStyleIdx="1" presStyleCnt="5"/>
      <dgm:spPr/>
      <dgm:t>
        <a:bodyPr/>
        <a:lstStyle/>
        <a:p>
          <a:endParaRPr lang="ru-RU"/>
        </a:p>
      </dgm:t>
    </dgm:pt>
    <dgm:pt modelId="{E3378CE4-06A3-4A30-9FF5-7A84C62A2DA0}" type="pres">
      <dgm:prSet presAssocID="{810B60A2-AEC2-4E94-BB73-1A1EC61D37B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6D9CEE-1077-45A3-AA42-1C636D75BD8F}" type="pres">
      <dgm:prSet presAssocID="{810B60A2-AEC2-4E94-BB73-1A1EC61D37BB}" presName="spNode" presStyleCnt="0"/>
      <dgm:spPr/>
    </dgm:pt>
    <dgm:pt modelId="{1C038BA7-B608-4107-BE79-A46120E8F0AD}" type="pres">
      <dgm:prSet presAssocID="{763001B2-05E4-4503-80CF-749592D905AC}" presName="sibTrans" presStyleLbl="sibTrans1D1" presStyleIdx="2" presStyleCnt="5"/>
      <dgm:spPr/>
      <dgm:t>
        <a:bodyPr/>
        <a:lstStyle/>
        <a:p>
          <a:endParaRPr lang="ru-RU"/>
        </a:p>
      </dgm:t>
    </dgm:pt>
    <dgm:pt modelId="{DF4B350D-6DE2-41D4-B250-9C7C581B33D8}" type="pres">
      <dgm:prSet presAssocID="{CCC1700A-44B0-4678-8316-CCD3CBA68CC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031FF-6EA9-4BA2-85A7-544B7DE4FCED}" type="pres">
      <dgm:prSet presAssocID="{CCC1700A-44B0-4678-8316-CCD3CBA68CCF}" presName="spNode" presStyleCnt="0"/>
      <dgm:spPr/>
    </dgm:pt>
    <dgm:pt modelId="{0A858202-AC6E-4581-97FD-15E7C7C910A6}" type="pres">
      <dgm:prSet presAssocID="{3D76CB05-FFE4-42B2-89CF-5333ED1C4AB7}" presName="sibTrans" presStyleLbl="sibTrans1D1" presStyleIdx="3" presStyleCnt="5"/>
      <dgm:spPr/>
      <dgm:t>
        <a:bodyPr/>
        <a:lstStyle/>
        <a:p>
          <a:endParaRPr lang="ru-RU"/>
        </a:p>
      </dgm:t>
    </dgm:pt>
    <dgm:pt modelId="{0968000F-FFFC-4546-848E-DA0AE7C498E1}" type="pres">
      <dgm:prSet presAssocID="{F3526B7A-BA5F-4AD0-B580-AA71631CC0A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1C6E91-11F3-4853-8F34-F967AE004CF4}" type="pres">
      <dgm:prSet presAssocID="{F3526B7A-BA5F-4AD0-B580-AA71631CC0AC}" presName="spNode" presStyleCnt="0"/>
      <dgm:spPr/>
    </dgm:pt>
    <dgm:pt modelId="{AB4D02D1-90BD-421E-9193-4A227D7955C8}" type="pres">
      <dgm:prSet presAssocID="{54D0349C-C932-458A-B9EC-78C0B628B500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9521A468-18D1-4877-A83E-AC34B7B298D0}" type="presOf" srcId="{8726405E-5F8A-4AAC-9A5D-58CF19C648DD}" destId="{F11AACE6-EC40-43CD-A41C-A0E8D46BE4D0}" srcOrd="0" destOrd="0" presId="urn:microsoft.com/office/officeart/2005/8/layout/cycle6"/>
    <dgm:cxn modelId="{18787F0A-7935-4A21-BB3C-0F36E3CACD06}" type="presOf" srcId="{F3526B7A-BA5F-4AD0-B580-AA71631CC0AC}" destId="{0968000F-FFFC-4546-848E-DA0AE7C498E1}" srcOrd="0" destOrd="0" presId="urn:microsoft.com/office/officeart/2005/8/layout/cycle6"/>
    <dgm:cxn modelId="{AEFACA37-C480-478B-BA0E-1819656C4533}" srcId="{0BE940D0-0B06-4D1D-87BC-08D1012BE9E6}" destId="{F3526B7A-BA5F-4AD0-B580-AA71631CC0AC}" srcOrd="4" destOrd="0" parTransId="{767DE130-2802-4B54-8CEA-D19FD3614133}" sibTransId="{54D0349C-C932-458A-B9EC-78C0B628B500}"/>
    <dgm:cxn modelId="{2D80717B-35F6-4895-B733-F517DB8C6D8C}" type="presOf" srcId="{810B60A2-AEC2-4E94-BB73-1A1EC61D37BB}" destId="{E3378CE4-06A3-4A30-9FF5-7A84C62A2DA0}" srcOrd="0" destOrd="0" presId="urn:microsoft.com/office/officeart/2005/8/layout/cycle6"/>
    <dgm:cxn modelId="{DBAC7977-B090-432D-85B8-AEEE7B20CAD5}" srcId="{0BE940D0-0B06-4D1D-87BC-08D1012BE9E6}" destId="{C4BD1226-CADA-4820-9B3F-65A96B8ABF92}" srcOrd="1" destOrd="0" parTransId="{41B091DC-7551-4A93-8FD5-786D6D520BF0}" sibTransId="{8726405E-5F8A-4AAC-9A5D-58CF19C648DD}"/>
    <dgm:cxn modelId="{59E86D5C-FB9C-4DCF-93E4-C6BF9B76EB8C}" srcId="{0BE940D0-0B06-4D1D-87BC-08D1012BE9E6}" destId="{CCC1700A-44B0-4678-8316-CCD3CBA68CCF}" srcOrd="3" destOrd="0" parTransId="{D996497B-231E-4D8F-9146-23F6D96A3717}" sibTransId="{3D76CB05-FFE4-42B2-89CF-5333ED1C4AB7}"/>
    <dgm:cxn modelId="{C92E1024-E546-4F33-AD3A-88470F1454E1}" type="presOf" srcId="{C4BD1226-CADA-4820-9B3F-65A96B8ABF92}" destId="{46D3F0D3-3714-448F-BD24-CB2D84506A65}" srcOrd="0" destOrd="0" presId="urn:microsoft.com/office/officeart/2005/8/layout/cycle6"/>
    <dgm:cxn modelId="{227585B6-533A-4C43-A31A-164E48DD88AA}" srcId="{0BE940D0-0B06-4D1D-87BC-08D1012BE9E6}" destId="{810B60A2-AEC2-4E94-BB73-1A1EC61D37BB}" srcOrd="2" destOrd="0" parTransId="{DA7F7349-AD47-4CEC-9D56-17B2A3034F15}" sibTransId="{763001B2-05E4-4503-80CF-749592D905AC}"/>
    <dgm:cxn modelId="{DA89A135-3C66-4739-9C59-08D91807A458}" type="presOf" srcId="{CCC1700A-44B0-4678-8316-CCD3CBA68CCF}" destId="{DF4B350D-6DE2-41D4-B250-9C7C581B33D8}" srcOrd="0" destOrd="0" presId="urn:microsoft.com/office/officeart/2005/8/layout/cycle6"/>
    <dgm:cxn modelId="{6716A99A-C7AE-495F-BC49-B8684B95D484}" type="presOf" srcId="{3D76CB05-FFE4-42B2-89CF-5333ED1C4AB7}" destId="{0A858202-AC6E-4581-97FD-15E7C7C910A6}" srcOrd="0" destOrd="0" presId="urn:microsoft.com/office/officeart/2005/8/layout/cycle6"/>
    <dgm:cxn modelId="{4D78E066-0132-43BF-9226-0B36A09BAF41}" type="presOf" srcId="{5B29538F-8612-4637-A2CA-6A3B571A0C8B}" destId="{965C7A34-8930-4356-ABB0-6E77F0432B29}" srcOrd="0" destOrd="0" presId="urn:microsoft.com/office/officeart/2005/8/layout/cycle6"/>
    <dgm:cxn modelId="{C98C00F4-EA23-431A-A242-33420D9AE80D}" type="presOf" srcId="{763001B2-05E4-4503-80CF-749592D905AC}" destId="{1C038BA7-B608-4107-BE79-A46120E8F0AD}" srcOrd="0" destOrd="0" presId="urn:microsoft.com/office/officeart/2005/8/layout/cycle6"/>
    <dgm:cxn modelId="{704CE0D4-F2F9-4D3C-B894-193862C9EF99}" type="presOf" srcId="{0BE940D0-0B06-4D1D-87BC-08D1012BE9E6}" destId="{E63C5248-843B-4BDA-9F38-013176BD20EE}" srcOrd="0" destOrd="0" presId="urn:microsoft.com/office/officeart/2005/8/layout/cycle6"/>
    <dgm:cxn modelId="{3D02830B-AE8F-4626-9E61-586F34858D12}" srcId="{0BE940D0-0B06-4D1D-87BC-08D1012BE9E6}" destId="{5B29538F-8612-4637-A2CA-6A3B571A0C8B}" srcOrd="0" destOrd="0" parTransId="{B4975A21-8FBE-48C7-B1B2-385DC5032863}" sibTransId="{C5D5EACD-F490-4041-91A6-A8DB70AEC544}"/>
    <dgm:cxn modelId="{F14D427A-45BE-4075-9DD9-9FFD2873EB71}" type="presOf" srcId="{C5D5EACD-F490-4041-91A6-A8DB70AEC544}" destId="{94735096-7D34-49B8-A5F7-12593146E618}" srcOrd="0" destOrd="0" presId="urn:microsoft.com/office/officeart/2005/8/layout/cycle6"/>
    <dgm:cxn modelId="{DF96BEEB-A329-48A0-8BFC-2F7075BF58B5}" type="presOf" srcId="{54D0349C-C932-458A-B9EC-78C0B628B500}" destId="{AB4D02D1-90BD-421E-9193-4A227D7955C8}" srcOrd="0" destOrd="0" presId="urn:microsoft.com/office/officeart/2005/8/layout/cycle6"/>
    <dgm:cxn modelId="{E81188AC-35AF-4C3A-ADCA-82B65F1F6A96}" type="presParOf" srcId="{E63C5248-843B-4BDA-9F38-013176BD20EE}" destId="{965C7A34-8930-4356-ABB0-6E77F0432B29}" srcOrd="0" destOrd="0" presId="urn:microsoft.com/office/officeart/2005/8/layout/cycle6"/>
    <dgm:cxn modelId="{2B108D23-6138-45DC-A04D-F57F9AB46EC7}" type="presParOf" srcId="{E63C5248-843B-4BDA-9F38-013176BD20EE}" destId="{E051A6A0-6A23-4E16-9809-3F4FCDED9737}" srcOrd="1" destOrd="0" presId="urn:microsoft.com/office/officeart/2005/8/layout/cycle6"/>
    <dgm:cxn modelId="{39C766C7-B7E9-4371-A5EE-132C48F2E688}" type="presParOf" srcId="{E63C5248-843B-4BDA-9F38-013176BD20EE}" destId="{94735096-7D34-49B8-A5F7-12593146E618}" srcOrd="2" destOrd="0" presId="urn:microsoft.com/office/officeart/2005/8/layout/cycle6"/>
    <dgm:cxn modelId="{E4FA0822-4D2D-4A88-83E5-07F45851AE4C}" type="presParOf" srcId="{E63C5248-843B-4BDA-9F38-013176BD20EE}" destId="{46D3F0D3-3714-448F-BD24-CB2D84506A65}" srcOrd="3" destOrd="0" presId="urn:microsoft.com/office/officeart/2005/8/layout/cycle6"/>
    <dgm:cxn modelId="{55937AB5-8D57-4389-A100-B38BD800017F}" type="presParOf" srcId="{E63C5248-843B-4BDA-9F38-013176BD20EE}" destId="{23618AE6-FA86-46D5-9486-6C4F3FF0D333}" srcOrd="4" destOrd="0" presId="urn:microsoft.com/office/officeart/2005/8/layout/cycle6"/>
    <dgm:cxn modelId="{55DE8F28-D0FE-4D8A-B3CC-5132F4B51A11}" type="presParOf" srcId="{E63C5248-843B-4BDA-9F38-013176BD20EE}" destId="{F11AACE6-EC40-43CD-A41C-A0E8D46BE4D0}" srcOrd="5" destOrd="0" presId="urn:microsoft.com/office/officeart/2005/8/layout/cycle6"/>
    <dgm:cxn modelId="{C36DB6A9-05A9-4B15-B22B-B796C575921E}" type="presParOf" srcId="{E63C5248-843B-4BDA-9F38-013176BD20EE}" destId="{E3378CE4-06A3-4A30-9FF5-7A84C62A2DA0}" srcOrd="6" destOrd="0" presId="urn:microsoft.com/office/officeart/2005/8/layout/cycle6"/>
    <dgm:cxn modelId="{808DBF85-FD7B-4BB6-86D8-E1952AB274B4}" type="presParOf" srcId="{E63C5248-843B-4BDA-9F38-013176BD20EE}" destId="{B86D9CEE-1077-45A3-AA42-1C636D75BD8F}" srcOrd="7" destOrd="0" presId="urn:microsoft.com/office/officeart/2005/8/layout/cycle6"/>
    <dgm:cxn modelId="{DFB19DC8-959D-4E52-B827-736849772C3A}" type="presParOf" srcId="{E63C5248-843B-4BDA-9F38-013176BD20EE}" destId="{1C038BA7-B608-4107-BE79-A46120E8F0AD}" srcOrd="8" destOrd="0" presId="urn:microsoft.com/office/officeart/2005/8/layout/cycle6"/>
    <dgm:cxn modelId="{E31D22FA-E556-48F6-9F4F-5FD4C49F8EAA}" type="presParOf" srcId="{E63C5248-843B-4BDA-9F38-013176BD20EE}" destId="{DF4B350D-6DE2-41D4-B250-9C7C581B33D8}" srcOrd="9" destOrd="0" presId="urn:microsoft.com/office/officeart/2005/8/layout/cycle6"/>
    <dgm:cxn modelId="{CF80A053-28AF-4373-8D83-71EFE7B21026}" type="presParOf" srcId="{E63C5248-843B-4BDA-9F38-013176BD20EE}" destId="{670031FF-6EA9-4BA2-85A7-544B7DE4FCED}" srcOrd="10" destOrd="0" presId="urn:microsoft.com/office/officeart/2005/8/layout/cycle6"/>
    <dgm:cxn modelId="{D1774C70-0757-4607-9B69-5EE49A5A8CDB}" type="presParOf" srcId="{E63C5248-843B-4BDA-9F38-013176BD20EE}" destId="{0A858202-AC6E-4581-97FD-15E7C7C910A6}" srcOrd="11" destOrd="0" presId="urn:microsoft.com/office/officeart/2005/8/layout/cycle6"/>
    <dgm:cxn modelId="{A684B7B4-3565-474E-BCF1-667DB1ACE36D}" type="presParOf" srcId="{E63C5248-843B-4BDA-9F38-013176BD20EE}" destId="{0968000F-FFFC-4546-848E-DA0AE7C498E1}" srcOrd="12" destOrd="0" presId="urn:microsoft.com/office/officeart/2005/8/layout/cycle6"/>
    <dgm:cxn modelId="{54024FDF-18C6-4941-B8C0-267B4E055CE8}" type="presParOf" srcId="{E63C5248-843B-4BDA-9F38-013176BD20EE}" destId="{2D1C6E91-11F3-4853-8F34-F967AE004CF4}" srcOrd="13" destOrd="0" presId="urn:microsoft.com/office/officeart/2005/8/layout/cycle6"/>
    <dgm:cxn modelId="{E9C63561-A18D-4574-A910-F17EC36EB8BD}" type="presParOf" srcId="{E63C5248-843B-4BDA-9F38-013176BD20EE}" destId="{AB4D02D1-90BD-421E-9193-4A227D7955C8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5C7A34-8930-4356-ABB0-6E77F0432B29}">
      <dsp:nvSpPr>
        <dsp:cNvPr id="0" name=""/>
        <dsp:cNvSpPr/>
      </dsp:nvSpPr>
      <dsp:spPr>
        <a:xfrm>
          <a:off x="1716622" y="1453"/>
          <a:ext cx="995911" cy="6473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БЕЛКИ</a:t>
          </a:r>
          <a:endParaRPr lang="ru-RU" sz="900" b="1" kern="1200" dirty="0"/>
        </a:p>
      </dsp:txBody>
      <dsp:txXfrm>
        <a:off x="1716622" y="1453"/>
        <a:ext cx="995911" cy="647342"/>
      </dsp:txXfrm>
    </dsp:sp>
    <dsp:sp modelId="{94735096-7D34-49B8-A5F7-12593146E618}">
      <dsp:nvSpPr>
        <dsp:cNvPr id="0" name=""/>
        <dsp:cNvSpPr/>
      </dsp:nvSpPr>
      <dsp:spPr>
        <a:xfrm>
          <a:off x="921555" y="325124"/>
          <a:ext cx="2586044" cy="2586044"/>
        </a:xfrm>
        <a:custGeom>
          <a:avLst/>
          <a:gdLst/>
          <a:ahLst/>
          <a:cxnLst/>
          <a:rect l="0" t="0" r="0" b="0"/>
          <a:pathLst>
            <a:path>
              <a:moveTo>
                <a:pt x="1797815" y="102606"/>
              </a:moveTo>
              <a:arcTo wR="1293022" hR="1293022" stAng="17578757" swAng="196091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3F0D3-3714-448F-BD24-CB2D84506A65}">
      <dsp:nvSpPr>
        <dsp:cNvPr id="0" name=""/>
        <dsp:cNvSpPr/>
      </dsp:nvSpPr>
      <dsp:spPr>
        <a:xfrm>
          <a:off x="2946359" y="894909"/>
          <a:ext cx="995911" cy="6473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УГЛЕВОДЫ</a:t>
          </a:r>
          <a:endParaRPr lang="ru-RU" sz="900" b="1" kern="1200" dirty="0"/>
        </a:p>
      </dsp:txBody>
      <dsp:txXfrm>
        <a:off x="2946359" y="894909"/>
        <a:ext cx="995911" cy="647342"/>
      </dsp:txXfrm>
    </dsp:sp>
    <dsp:sp modelId="{F11AACE6-EC40-43CD-A41C-A0E8D46BE4D0}">
      <dsp:nvSpPr>
        <dsp:cNvPr id="0" name=""/>
        <dsp:cNvSpPr/>
      </dsp:nvSpPr>
      <dsp:spPr>
        <a:xfrm>
          <a:off x="921555" y="325124"/>
          <a:ext cx="2586044" cy="2586044"/>
        </a:xfrm>
        <a:custGeom>
          <a:avLst/>
          <a:gdLst/>
          <a:ahLst/>
          <a:cxnLst/>
          <a:rect l="0" t="0" r="0" b="0"/>
          <a:pathLst>
            <a:path>
              <a:moveTo>
                <a:pt x="2584274" y="1225390"/>
              </a:moveTo>
              <a:arcTo wR="1293022" hR="1293022" stAng="21420108" swAng="219582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78CE4-06A3-4A30-9FF5-7A84C62A2DA0}">
      <dsp:nvSpPr>
        <dsp:cNvPr id="0" name=""/>
        <dsp:cNvSpPr/>
      </dsp:nvSpPr>
      <dsp:spPr>
        <a:xfrm>
          <a:off x="2476641" y="2340552"/>
          <a:ext cx="995911" cy="6473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МИНЕРАЛЬНЫЕ ВЕЩЕСТВА</a:t>
          </a:r>
          <a:endParaRPr lang="ru-RU" sz="900" b="1" kern="1200" dirty="0"/>
        </a:p>
      </dsp:txBody>
      <dsp:txXfrm>
        <a:off x="2476641" y="2340552"/>
        <a:ext cx="995911" cy="647342"/>
      </dsp:txXfrm>
    </dsp:sp>
    <dsp:sp modelId="{1C038BA7-B608-4107-BE79-A46120E8F0AD}">
      <dsp:nvSpPr>
        <dsp:cNvPr id="0" name=""/>
        <dsp:cNvSpPr/>
      </dsp:nvSpPr>
      <dsp:spPr>
        <a:xfrm>
          <a:off x="921555" y="325124"/>
          <a:ext cx="2586044" cy="2586044"/>
        </a:xfrm>
        <a:custGeom>
          <a:avLst/>
          <a:gdLst/>
          <a:ahLst/>
          <a:cxnLst/>
          <a:rect l="0" t="0" r="0" b="0"/>
          <a:pathLst>
            <a:path>
              <a:moveTo>
                <a:pt x="1549951" y="2560260"/>
              </a:moveTo>
              <a:arcTo wR="1293022" hR="1293022" stAng="4712328" swAng="137534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4B350D-6DE2-41D4-B250-9C7C581B33D8}">
      <dsp:nvSpPr>
        <dsp:cNvPr id="0" name=""/>
        <dsp:cNvSpPr/>
      </dsp:nvSpPr>
      <dsp:spPr>
        <a:xfrm>
          <a:off x="956603" y="2340552"/>
          <a:ext cx="995911" cy="6473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ВИТАМИНЫ</a:t>
          </a:r>
          <a:endParaRPr lang="ru-RU" sz="900" b="1" kern="1200" dirty="0"/>
        </a:p>
      </dsp:txBody>
      <dsp:txXfrm>
        <a:off x="956603" y="2340552"/>
        <a:ext cx="995911" cy="647342"/>
      </dsp:txXfrm>
    </dsp:sp>
    <dsp:sp modelId="{0A858202-AC6E-4581-97FD-15E7C7C910A6}">
      <dsp:nvSpPr>
        <dsp:cNvPr id="0" name=""/>
        <dsp:cNvSpPr/>
      </dsp:nvSpPr>
      <dsp:spPr>
        <a:xfrm>
          <a:off x="921555" y="325124"/>
          <a:ext cx="2586044" cy="2586044"/>
        </a:xfrm>
        <a:custGeom>
          <a:avLst/>
          <a:gdLst/>
          <a:ahLst/>
          <a:cxnLst/>
          <a:rect l="0" t="0" r="0" b="0"/>
          <a:pathLst>
            <a:path>
              <a:moveTo>
                <a:pt x="216022" y="2008548"/>
              </a:moveTo>
              <a:arcTo wR="1293022" hR="1293022" stAng="8784066" swAng="219582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68000F-FFFC-4546-848E-DA0AE7C498E1}">
      <dsp:nvSpPr>
        <dsp:cNvPr id="0" name=""/>
        <dsp:cNvSpPr/>
      </dsp:nvSpPr>
      <dsp:spPr>
        <a:xfrm>
          <a:off x="486885" y="894909"/>
          <a:ext cx="995911" cy="6473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ЖИРЫ</a:t>
          </a:r>
          <a:endParaRPr lang="ru-RU" sz="900" b="1" kern="1200" dirty="0"/>
        </a:p>
      </dsp:txBody>
      <dsp:txXfrm>
        <a:off x="486885" y="894909"/>
        <a:ext cx="995911" cy="647342"/>
      </dsp:txXfrm>
    </dsp:sp>
    <dsp:sp modelId="{AB4D02D1-90BD-421E-9193-4A227D7955C8}">
      <dsp:nvSpPr>
        <dsp:cNvPr id="0" name=""/>
        <dsp:cNvSpPr/>
      </dsp:nvSpPr>
      <dsp:spPr>
        <a:xfrm>
          <a:off x="921555" y="325124"/>
          <a:ext cx="2586044" cy="2586044"/>
        </a:xfrm>
        <a:custGeom>
          <a:avLst/>
          <a:gdLst/>
          <a:ahLst/>
          <a:cxnLst/>
          <a:rect l="0" t="0" r="0" b="0"/>
          <a:pathLst>
            <a:path>
              <a:moveTo>
                <a:pt x="225352" y="563647"/>
              </a:moveTo>
              <a:arcTo wR="1293022" hR="1293022" stAng="12860326" swAng="196091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FCA77E9-F043-4469-86F1-6319C59DE823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2A94DE9-C1B3-4F7A-ACB6-6A779F762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2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7600976" cy="142876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Book Antiqua" pitchFamily="18" charset="0"/>
              </a:rPr>
              <a:t>Выполнила: учитель начальных классов </a:t>
            </a:r>
            <a:r>
              <a:rPr lang="ru-RU" dirty="0" err="1" smtClean="0">
                <a:latin typeface="Book Antiqua" pitchFamily="18" charset="0"/>
              </a:rPr>
              <a:t>Евлантьева</a:t>
            </a:r>
            <a:r>
              <a:rPr lang="ru-RU" dirty="0" smtClean="0">
                <a:latin typeface="Book Antiqua" pitchFamily="18" charset="0"/>
              </a:rPr>
              <a:t> Вера Владимировна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143116"/>
            <a:ext cx="80794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Правильное питание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500174"/>
            <a:ext cx="8258204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b="1" dirty="0" smtClean="0">
                <a:latin typeface="Book Antiqua" pitchFamily="18" charset="0"/>
              </a:rPr>
              <a:t>3. В рационе должны присутствовать сырые овощи и </a:t>
            </a:r>
          </a:p>
          <a:p>
            <a:pPr>
              <a:buNone/>
            </a:pPr>
            <a:r>
              <a:rPr lang="ru-RU" sz="2300" b="1" dirty="0" smtClean="0">
                <a:latin typeface="Book Antiqua" pitchFamily="18" charset="0"/>
              </a:rPr>
              <a:t>фрукты.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    Они повышают скорость обменных процессов, в них сохраняется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значительно больше витаминов и микроэлементов, чем в вареных.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    Людям с избыточным весом, флегматичным, склонным к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депрессиям очень хорошо включать в рацион сырые овощи и фрукты </a:t>
            </a:r>
            <a:endParaRPr lang="en-US" sz="23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для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ru-RU" sz="2300" dirty="0" smtClean="0">
                <a:latin typeface="Book Antiqua" pitchFamily="18" charset="0"/>
              </a:rPr>
              <a:t>повышения скорости обменных процессов. Людям с повышенной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возбудимостью лучше есть овощи и фрукты, приготовленные на пару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или в духовке.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 </a:t>
            </a:r>
          </a:p>
          <a:p>
            <a:pPr>
              <a:buNone/>
            </a:pPr>
            <a:r>
              <a:rPr lang="ru-RU" sz="2300" b="1" dirty="0" smtClean="0">
                <a:latin typeface="Book Antiqua" pitchFamily="18" charset="0"/>
              </a:rPr>
              <a:t>4. Сезонность питания. </a:t>
            </a:r>
          </a:p>
          <a:p>
            <a:pPr>
              <a:buNone/>
            </a:pPr>
            <a:r>
              <a:rPr lang="ru-RU" sz="2300" b="1" dirty="0" smtClean="0">
                <a:latin typeface="Book Antiqua" pitchFamily="18" charset="0"/>
              </a:rPr>
              <a:t>    </a:t>
            </a:r>
            <a:r>
              <a:rPr lang="ru-RU" sz="2300" dirty="0" smtClean="0">
                <a:latin typeface="Book Antiqua" pitchFamily="18" charset="0"/>
              </a:rPr>
              <a:t>Весной и летом необходимо увеличивать количество растительной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пищи. Зимой целесообразно добавлять в рацион питания продукты,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богатые белками и жирами.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Общие основы правильного  питания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900" b="1" dirty="0" smtClean="0">
                <a:latin typeface="Book Antiqua" pitchFamily="18" charset="0"/>
              </a:rPr>
              <a:t>5. Ограничение в питании. </a:t>
            </a:r>
          </a:p>
          <a:p>
            <a:pPr>
              <a:buNone/>
            </a:pPr>
            <a:r>
              <a:rPr lang="ru-RU" sz="1900" b="1" dirty="0" smtClean="0">
                <a:latin typeface="Book Antiqua" pitchFamily="18" charset="0"/>
              </a:rPr>
              <a:t>    </a:t>
            </a:r>
            <a:r>
              <a:rPr lang="ru-RU" sz="1900" dirty="0" smtClean="0">
                <a:latin typeface="Book Antiqua" pitchFamily="18" charset="0"/>
              </a:rPr>
              <a:t>Увеличение веса всегда развивается на фоне переедания. Переедание </a:t>
            </a:r>
          </a:p>
          <a:p>
            <a:pPr>
              <a:buNone/>
            </a:pPr>
            <a:r>
              <a:rPr lang="ru-RU" sz="1900" dirty="0" smtClean="0">
                <a:latin typeface="Book Antiqua" pitchFamily="18" charset="0"/>
              </a:rPr>
              <a:t>снижает работоспособность, вызывает усталость.</a:t>
            </a:r>
          </a:p>
          <a:p>
            <a:pPr>
              <a:buNone/>
            </a:pPr>
            <a:r>
              <a:rPr lang="ru-RU" sz="1900" b="1" dirty="0" smtClean="0">
                <a:latin typeface="Book Antiqua" pitchFamily="18" charset="0"/>
              </a:rPr>
              <a:t>6. Определенное сочетание продуктов. </a:t>
            </a:r>
          </a:p>
          <a:p>
            <a:pPr>
              <a:buNone/>
            </a:pPr>
            <a:r>
              <a:rPr lang="ru-RU" sz="1900" b="1" dirty="0" smtClean="0">
                <a:latin typeface="Book Antiqua" pitchFamily="18" charset="0"/>
              </a:rPr>
              <a:t>    </a:t>
            </a:r>
            <a:r>
              <a:rPr lang="ru-RU" sz="1900" dirty="0" smtClean="0">
                <a:latin typeface="Book Antiqua" pitchFamily="18" charset="0"/>
              </a:rPr>
              <a:t>Нельзя есть несовместимые блюда. При неблагоприятных пищевых </a:t>
            </a:r>
          </a:p>
          <a:p>
            <a:pPr>
              <a:buNone/>
            </a:pPr>
            <a:r>
              <a:rPr lang="ru-RU" sz="1900" dirty="0" smtClean="0">
                <a:latin typeface="Book Antiqua" pitchFamily="18" charset="0"/>
              </a:rPr>
              <a:t>сочетаниях в кишечнике активизируются процессы брожения и </a:t>
            </a:r>
          </a:p>
          <a:p>
            <a:pPr>
              <a:buNone/>
            </a:pPr>
            <a:r>
              <a:rPr lang="ru-RU" sz="1900" dirty="0" smtClean="0">
                <a:latin typeface="Book Antiqua" pitchFamily="18" charset="0"/>
              </a:rPr>
              <a:t>гниения пищи, и в организме происходит накопление шлаков и </a:t>
            </a:r>
          </a:p>
          <a:p>
            <a:pPr>
              <a:buNone/>
            </a:pPr>
            <a:r>
              <a:rPr lang="ru-RU" sz="1900" dirty="0" smtClean="0">
                <a:latin typeface="Book Antiqua" pitchFamily="18" charset="0"/>
              </a:rPr>
              <a:t>токсинов. </a:t>
            </a:r>
          </a:p>
          <a:p>
            <a:pPr>
              <a:buNone/>
            </a:pPr>
            <a:r>
              <a:rPr lang="ru-RU" sz="1900" dirty="0" smtClean="0">
                <a:latin typeface="Book Antiqua" pitchFamily="18" charset="0"/>
              </a:rPr>
              <a:t>    Около 90 процентов людей в возрасте свыше 40-ка лет страдают от </a:t>
            </a:r>
          </a:p>
          <a:p>
            <a:pPr>
              <a:buNone/>
            </a:pPr>
            <a:r>
              <a:rPr lang="ru-RU" sz="1900" dirty="0" smtClean="0">
                <a:latin typeface="Book Antiqua" pitchFamily="18" charset="0"/>
              </a:rPr>
              <a:t>вздутия живота, изжоги, горечи во рту, запоров и т.д., им следует </a:t>
            </a:r>
          </a:p>
          <a:p>
            <a:pPr>
              <a:buNone/>
            </a:pPr>
            <a:r>
              <a:rPr lang="ru-RU" sz="1900" dirty="0" smtClean="0">
                <a:latin typeface="Book Antiqua" pitchFamily="18" charset="0"/>
              </a:rPr>
              <a:t>подумать об изменении характера питания.</a:t>
            </a:r>
          </a:p>
          <a:p>
            <a:pPr>
              <a:buNone/>
            </a:pPr>
            <a:r>
              <a:rPr lang="ru-RU" sz="1900" b="1" dirty="0" smtClean="0">
                <a:latin typeface="Book Antiqua" pitchFamily="18" charset="0"/>
              </a:rPr>
              <a:t>7. От пищи мы должны получать максимум удовольствия. </a:t>
            </a:r>
          </a:p>
          <a:p>
            <a:pPr>
              <a:buNone/>
            </a:pPr>
            <a:r>
              <a:rPr lang="ru-RU" sz="1900" dirty="0" smtClean="0">
                <a:latin typeface="Book Antiqua" pitchFamily="18" charset="0"/>
              </a:rPr>
              <a:t>    Прежде всего, надо отказаться от спешки во время еды, от неприятных </a:t>
            </a:r>
          </a:p>
          <a:p>
            <a:pPr>
              <a:buNone/>
            </a:pPr>
            <a:r>
              <a:rPr lang="ru-RU" sz="1900" dirty="0" smtClean="0">
                <a:latin typeface="Book Antiqua" pitchFamily="18" charset="0"/>
              </a:rPr>
              <a:t>разговоров и от чтения.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Общие основы правильного  питания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А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содержится в рыбе, морепродуктах, абрикосах, печени. Он обеспечивает нормальное состояние кожи и слизистых оболочек, улучшает зрение, улучшает сопротивляемость организма в целом.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B1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находится в рисе, овощах, птице. Он укрепляет нервную систему, память, улучшает пищеварение.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B2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находится в молоке, яйцах, брокколи. Он укрепляет волосы, ногти, положительно влияет на состояние нервов.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РР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в хлебе из грубого помола, рыбе, орехах, овощах, мясе, сушеных грибах, регулирует кровообращение и уровень холестерина.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В6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в цельном зерне, яичном желтке, пивных дрожжах, фасоли. Благотворно влияет на функции нервной системы, печени, кроветворение.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Пантотеновая кислота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 в фасоли, цветной капусте, яичных желтках, мясе, регулирует функции нервной системы и двигательную функцию кишечника.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B12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в мясе, сыре, продуктах моря, способствует кроветворению, стимулирует рост, благоприятно влияет на состояние центральной и периферической нервной системы.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Фолиевая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кислота — в савойской капусте, шпинате, зеленом горошке, необходима для роста и нормального кроветворения.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Биотин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в яичном желтке, помидорах, неочищенном рисе, соевых бобах, влияет на состояние кожи, волос, ногтей и регулирует уровень сахара в крови.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С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в шиповнике, сладком перце, черной смородине, облепихе, полезен для иммунной системы, соединительной ткани, костей, способствует заживлению ран.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D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—в печени рыб, икре, яйцах, укрепляет кости и зубы.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Е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в орехах и растительных маслах, защищает клетки от свободных радикалов, влияет на функции половых и эндокринных желез, замедляет старение.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Витамин К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в шпинате, салате, кабачках и белокочанной капусте, регулирует свертываемость крови.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700" dirty="0" smtClean="0">
                <a:latin typeface="Book Antiqua" pitchFamily="18" charset="0"/>
              </a:rPr>
              <a:t>        </a:t>
            </a:r>
            <a:r>
              <a:rPr lang="ru-RU" sz="1700" dirty="0" smtClean="0">
                <a:latin typeface="Book Antiqua" pitchFamily="18" charset="0"/>
              </a:rPr>
              <a:t>При некоторых заболеваниях, связанных в основном с пищеварительной</a:t>
            </a:r>
            <a:r>
              <a:rPr lang="en-US" sz="1700" dirty="0" smtClean="0">
                <a:latin typeface="Book Antiqua" pitchFamily="18" charset="0"/>
              </a:rPr>
              <a:t> </a:t>
            </a:r>
            <a:r>
              <a:rPr lang="ru-RU" sz="1700" dirty="0" smtClean="0">
                <a:latin typeface="Book Antiqua" pitchFamily="18" charset="0"/>
              </a:rPr>
              <a:t>системой, стоит питаться  5 - 6 раз в день. </a:t>
            </a:r>
          </a:p>
          <a:p>
            <a:pPr>
              <a:buNone/>
            </a:pPr>
            <a:r>
              <a:rPr lang="ru-RU" sz="1700" dirty="0" smtClean="0">
                <a:latin typeface="Book Antiqua" pitchFamily="18" charset="0"/>
              </a:rPr>
              <a:t>        Дневная норма еды распределяется таким образом: </a:t>
            </a:r>
            <a:r>
              <a:rPr lang="ru-RU" sz="1700" i="1" dirty="0" smtClean="0">
                <a:latin typeface="Book Antiqua" pitchFamily="18" charset="0"/>
              </a:rPr>
              <a:t>легкий завтрак</a:t>
            </a:r>
            <a:r>
              <a:rPr lang="ru-RU" sz="1700" dirty="0" smtClean="0">
                <a:latin typeface="Book Antiqua" pitchFamily="18" charset="0"/>
              </a:rPr>
              <a:t>, равный примерно трети всей дневной нормы; </a:t>
            </a:r>
            <a:r>
              <a:rPr lang="ru-RU" sz="1700" i="1" dirty="0" smtClean="0">
                <a:latin typeface="Book Antiqua" pitchFamily="18" charset="0"/>
              </a:rPr>
              <a:t>плотный обед </a:t>
            </a:r>
            <a:r>
              <a:rPr lang="ru-RU" sz="1700" dirty="0" smtClean="0">
                <a:latin typeface="Book Antiqua" pitchFamily="18" charset="0"/>
              </a:rPr>
              <a:t>и </a:t>
            </a:r>
            <a:r>
              <a:rPr lang="ru-RU" sz="1700" i="1" dirty="0" smtClean="0">
                <a:latin typeface="Book Antiqua" pitchFamily="18" charset="0"/>
              </a:rPr>
              <a:t>ужин</a:t>
            </a:r>
            <a:r>
              <a:rPr lang="ru-RU" sz="1700" dirty="0" smtClean="0">
                <a:latin typeface="Book Antiqua" pitchFamily="18" charset="0"/>
              </a:rPr>
              <a:t>, составляющий четверть дневной нормы. </a:t>
            </a:r>
          </a:p>
          <a:p>
            <a:pPr>
              <a:buNone/>
            </a:pPr>
            <a:r>
              <a:rPr lang="ru-RU" sz="1700" dirty="0" smtClean="0">
                <a:latin typeface="Book Antiqua" pitchFamily="18" charset="0"/>
              </a:rPr>
              <a:t>         Большинство диетологов сходятся во мнении, что </a:t>
            </a:r>
            <a:r>
              <a:rPr lang="ru-RU" sz="1700" b="1" dirty="0" smtClean="0">
                <a:latin typeface="Book Antiqua" pitchFamily="18" charset="0"/>
              </a:rPr>
              <a:t>4-х разовое питание – самый правильный выбор</a:t>
            </a:r>
            <a:r>
              <a:rPr lang="ru-RU" sz="1700" dirty="0" smtClean="0">
                <a:latin typeface="Book Antiqua" pitchFamily="18" charset="0"/>
              </a:rPr>
              <a:t>. </a:t>
            </a:r>
            <a:r>
              <a:rPr lang="ru-RU" sz="1700" i="1" u="sng" dirty="0" smtClean="0">
                <a:latin typeface="Book Antiqua" pitchFamily="18" charset="0"/>
              </a:rPr>
              <a:t>Такая система правильного питания позволяет организму наиболее оптимально усваивать полезные вещества и витамины.</a:t>
            </a:r>
          </a:p>
          <a:p>
            <a:pPr>
              <a:buNone/>
            </a:pPr>
            <a:endParaRPr lang="ru-RU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      Питание при болезнях</a:t>
            </a:r>
            <a:endParaRPr lang="ru-RU" dirty="0"/>
          </a:p>
        </p:txBody>
      </p:sp>
      <p:pic>
        <p:nvPicPr>
          <p:cNvPr id="5" name="Picture 2" descr="C:\Documents and Settings\Admin\Мои документы\аниме\01112010-nutri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643314"/>
            <a:ext cx="5357850" cy="32146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5" descr="0004584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0"/>
            <a:ext cx="442912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004669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0004666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7148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 descr="0004496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0438"/>
            <a:ext cx="482917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00188" y="2857500"/>
            <a:ext cx="6429375" cy="954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BB0516"/>
                </a:solidFill>
                <a:latin typeface="Comic Sans MS" pitchFamily="66" charset="0"/>
              </a:rPr>
              <a:t>Что надо есть, если хочешь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BB0516"/>
                </a:solidFill>
                <a:latin typeface="Comic Sans MS" pitchFamily="66" charset="0"/>
              </a:rPr>
              <a:t> стать сильнее?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Администратор\Local Settings\Temporary Internet Files\Content.IE5\KH2ZC1YB\j043080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785938"/>
            <a:ext cx="31432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" name="Picture 6" descr="K:\Экология\03370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1785938"/>
            <a:ext cx="45720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786188" y="4929188"/>
            <a:ext cx="5143500" cy="16319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Когда занимаешься физкультурой и спортом, обязательно нужно есть рыбу, не очень жирное мясо. Очень полезны и питательны бобовые культуры – фасоль, горох.</a:t>
            </a:r>
          </a:p>
        </p:txBody>
      </p:sp>
      <p:pic>
        <p:nvPicPr>
          <p:cNvPr id="7" name="Picture 5" descr="C:\Documents and Settings\САША\Local Settings\Temporary Internet Files\Content.IE5\F1HRGEU1\MP90040354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25" y="214313"/>
            <a:ext cx="22367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Documents and Settings\САША\Local Settings\Temporary Internet Files\Content.IE5\YT075015\MP90043048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214313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Documents and Settings\САША\Local Settings\Temporary Internet Files\Content.IE5\F1HRGEU1\MC90019352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3" y="214313"/>
            <a:ext cx="200501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42938" y="214313"/>
            <a:ext cx="7429500" cy="1016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Перед контрольной работой лучше всего съесть немного сладкого – кусочек шоколада или сладкий фрукт. Это поможет тебе справиться с трудными задачками.</a:t>
            </a:r>
          </a:p>
        </p:txBody>
      </p:sp>
      <p:pic>
        <p:nvPicPr>
          <p:cNvPr id="3" name="Picture 2" descr="http://dgizo.ulgov.ru/press/0000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142875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Documents and Settings\САША\Local Settings\Temporary Internet Files\Content.IE5\11Q3SW3J\MC90021593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357813"/>
            <a:ext cx="2500313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САША\Local Settings\Temporary Internet Files\Content.IE5\HXME6Y2O\MP90038787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4857750"/>
            <a:ext cx="2357437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C:\Documents and Settings\САША\Local Settings\Temporary Internet Files\Content.IE5\YT075015\MP90018266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5072063"/>
            <a:ext cx="2149475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71500" y="214313"/>
            <a:ext cx="8143875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после уроков надо обязательно пообедать, а не есть в сухомятку.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928688"/>
            <a:ext cx="7281862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214313"/>
            <a:ext cx="8429625" cy="4000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ЗАПОМНИ! Овощи, фрукты или ягоды полезно есть каждый день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785813"/>
            <a:ext cx="8929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Отгадай кроссворд «Овощи и фрукты». Впиши в пустые клетки по горизонтали названия фруктов, по вертикали – названия овощей.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625" y="6000750"/>
            <a:ext cx="8286750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ПРОВЕРИМ: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1. Яблоко. 2. Капуста. 3. Репа. 4. Кабачок. 5. Банан. 6. Слива. 7. Лук. 8. Груша. 9. Свёкла. 10. Киви. 11. Ананасы.</a:t>
            </a:r>
          </a:p>
        </p:txBody>
      </p:sp>
      <p:pic>
        <p:nvPicPr>
          <p:cNvPr id="5" name="Рисунок 4" descr="img347.jpg"/>
          <p:cNvPicPr>
            <a:picLocks noChangeAspect="1"/>
          </p:cNvPicPr>
          <p:nvPr/>
        </p:nvPicPr>
        <p:blipFill>
          <a:blip r:embed="rId2" cstate="print"/>
          <a:srcRect t="13541" r="7983" b="9375"/>
          <a:stretch>
            <a:fillRect/>
          </a:stretch>
        </p:blipFill>
        <p:spPr bwMode="auto">
          <a:xfrm>
            <a:off x="2428875" y="1500188"/>
            <a:ext cx="4384675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Скорректировав свой рацион, мы сможем уменьшить проявление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хронических болезней, которыми болеем долгие годы. Так, например, снизив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количество перца в блюдах, вы с легкостью позабудете об изжоге и гастрите.</a:t>
            </a:r>
          </a:p>
          <a:p>
            <a:pPr>
              <a:buNone/>
            </a:pPr>
            <a:r>
              <a:rPr lang="ru-RU" sz="1600" b="1" i="1" dirty="0" smtClean="0">
                <a:latin typeface="Book Antiqua" pitchFamily="18" charset="0"/>
              </a:rPr>
              <a:t>    Правильное питание и возраст.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Молодому человеку со здоровой пищеварительной системой можно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есть любые продукты, нужно лишь знать меру и не налегать на какой-то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один вид продукта.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Людям старшего возраста не желательно есть сильно соленые блюда,  чтобы не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спровоцировать гипертонический криз. Людям старше 50-ти, особенно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женщинам, нужно употреблять больше продуктов, содержащих кальций. Это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необходимая профилактика </a:t>
            </a:r>
            <a:r>
              <a:rPr lang="ru-RU" sz="1600" dirty="0" err="1" smtClean="0">
                <a:latin typeface="Book Antiqua" pitchFamily="18" charset="0"/>
              </a:rPr>
              <a:t>остеопороза</a:t>
            </a:r>
            <a:r>
              <a:rPr lang="ru-RU" sz="1600" dirty="0" smtClean="0">
                <a:latin typeface="Book Antiqua" pitchFamily="18" charset="0"/>
              </a:rPr>
              <a:t> (ломкости костей и частых переломов в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старости).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Чего мы достигнем, питаясь    правильно?</a:t>
            </a:r>
            <a:endParaRPr lang="ru-RU" sz="3200" dirty="0"/>
          </a:p>
        </p:txBody>
      </p:sp>
      <p:pic>
        <p:nvPicPr>
          <p:cNvPr id="3074" name="Picture 2" descr="C:\Documents and Settings\Admin\Мои документы\3913509_f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0"/>
            <a:ext cx="1433506" cy="18573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Book Antiqua" pitchFamily="18" charset="0"/>
                <a:cs typeface="Times New Roman" pitchFamily="18" charset="0"/>
              </a:rPr>
              <a:t>   Правильное питание –  </a:t>
            </a: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определенные и постоянные часы приема еды. При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этом пища распределяется в течение  суток по количеству калорий, набору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химических элементов, содержащихся в еде.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  Стабильная работа всего организма, полноценное усваивание всех полезных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веществ и элементов, быстрое и правильное протекание процессов обмена в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системе пищеварения - залог и гарантия крепкого здоровья и высокого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иммунитета.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   Кроме того,  обязательно учитывается набор блюд и их количество. Зрелым и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физически здоровым людям специалисты по правильному питанию рекомендуют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  <a:cs typeface="Times New Roman" pitchFamily="18" charset="0"/>
              </a:rPr>
              <a:t>кушать в течение суток три или четыре раза.</a:t>
            </a:r>
          </a:p>
          <a:p>
            <a:pPr>
              <a:buNone/>
            </a:pPr>
            <a:endParaRPr lang="ru-RU" sz="1600" dirty="0" smtClean="0">
              <a:latin typeface="Book Antiqua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r>
              <a:rPr lang="ru-RU" dirty="0" smtClean="0"/>
              <a:t>Что такое правильное питание?</a:t>
            </a:r>
            <a:endParaRPr lang="ru-RU" dirty="0"/>
          </a:p>
        </p:txBody>
      </p:sp>
      <p:pic>
        <p:nvPicPr>
          <p:cNvPr id="1027" name="Picture 3" descr="C:\Documents and Settings\Admin\Мои документы\photolibrary_rm_photo_of_fruits_vegetables_grain_dai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071942"/>
            <a:ext cx="4357718" cy="27860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Book Antiqua" pitchFamily="18" charset="0"/>
              </a:rPr>
              <a:t>  </a:t>
            </a:r>
            <a:r>
              <a:rPr lang="ru-RU" sz="2000" b="1" dirty="0" smtClean="0">
                <a:latin typeface="Book Antiqua" pitchFamily="18" charset="0"/>
              </a:rPr>
              <a:t>Правильное питание</a:t>
            </a:r>
            <a:r>
              <a:rPr lang="ru-RU" sz="2000" dirty="0" smtClean="0">
                <a:latin typeface="Book Antiqua" pitchFamily="18" charset="0"/>
              </a:rPr>
              <a:t>, как образ жизни – это разнообразная, </a:t>
            </a:r>
          </a:p>
          <a:p>
            <a:pPr>
              <a:buNone/>
            </a:pPr>
            <a:r>
              <a:rPr lang="ru-RU" sz="2000" dirty="0" smtClean="0">
                <a:latin typeface="Book Antiqua" pitchFamily="18" charset="0"/>
              </a:rPr>
              <a:t>свежая пища в умеренных количествах, съедаемая в удовольствие.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Вывод</a:t>
            </a:r>
            <a:endParaRPr lang="ru-RU" dirty="0"/>
          </a:p>
        </p:txBody>
      </p:sp>
      <p:pic>
        <p:nvPicPr>
          <p:cNvPr id="3074" name="Picture 2" descr="C:\Documents and Settings\Admin\Мои документы\WhatsInYourCart616x4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05100"/>
            <a:ext cx="5867400" cy="4152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</a:t>
            </a:r>
            <a:r>
              <a:rPr lang="ru-RU" dirty="0" err="1" smtClean="0"/>
              <a:t>updiet.info</a:t>
            </a:r>
            <a:r>
              <a:rPr lang="ru-RU" dirty="0" smtClean="0"/>
              <a:t>›Правильное питание;</a:t>
            </a:r>
          </a:p>
          <a:p>
            <a:pPr>
              <a:buNone/>
            </a:pPr>
            <a:r>
              <a:rPr lang="ru-RU" dirty="0" smtClean="0"/>
              <a:t>2)</a:t>
            </a:r>
            <a:r>
              <a:rPr lang="ru-RU" dirty="0" err="1" smtClean="0"/>
              <a:t>Яндекс</a:t>
            </a:r>
            <a:r>
              <a:rPr lang="ru-RU" dirty="0" smtClean="0"/>
              <a:t> </a:t>
            </a:r>
            <a:r>
              <a:rPr lang="ru-RU" dirty="0" smtClean="0"/>
              <a:t>картинки;</a:t>
            </a:r>
          </a:p>
          <a:p>
            <a:pPr>
              <a:buNone/>
            </a:pPr>
            <a:r>
              <a:rPr lang="ru-RU" smtClean="0"/>
              <a:t>3)Интернет-ресурсы.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Источники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/>
          <a:lstStyle/>
          <a:p>
            <a:r>
              <a:rPr lang="ru-RU" dirty="0" smtClean="0"/>
              <a:t>       Спасибо за внимание!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 </a:t>
            </a:r>
            <a:r>
              <a:rPr lang="en-US" sz="2300" dirty="0" smtClean="0">
                <a:latin typeface="Book Antiqua" pitchFamily="18" charset="0"/>
              </a:rPr>
              <a:t>    </a:t>
            </a:r>
            <a:r>
              <a:rPr lang="ru-RU" sz="2300" dirty="0" smtClean="0">
                <a:latin typeface="Book Antiqua" pitchFamily="18" charset="0"/>
              </a:rPr>
              <a:t>Распределение продуктов по часам приема очень сильно зависит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ru-RU" sz="2300" dirty="0" smtClean="0">
                <a:latin typeface="Book Antiqua" pitchFamily="18" charset="0"/>
              </a:rPr>
              <a:t>от состава и </a:t>
            </a:r>
            <a:endParaRPr lang="en-US" sz="23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энергетического потенциала. Например, продукты с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ru-RU" sz="2300" dirty="0" smtClean="0">
                <a:latin typeface="Book Antiqua" pitchFamily="18" charset="0"/>
              </a:rPr>
              <a:t>высоким содержанием белка </a:t>
            </a:r>
            <a:endParaRPr lang="en-US" sz="23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(мясо, рыба, бобовые) стоит употреблять на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ru-RU" sz="2300" dirty="0" smtClean="0">
                <a:latin typeface="Book Antiqua" pitchFamily="18" charset="0"/>
              </a:rPr>
              <a:t>завтрак или обед. Такие продукты </a:t>
            </a:r>
            <a:endParaRPr lang="en-US" sz="23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повышают активность центральной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ru-RU" sz="2300" dirty="0" smtClean="0">
                <a:latin typeface="Book Antiqua" pitchFamily="18" charset="0"/>
              </a:rPr>
              <a:t>нервной системы.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 </a:t>
            </a:r>
            <a:r>
              <a:rPr lang="en-US" sz="2300" dirty="0" smtClean="0">
                <a:latin typeface="Book Antiqua" pitchFamily="18" charset="0"/>
              </a:rPr>
              <a:t>    </a:t>
            </a:r>
            <a:r>
              <a:rPr lang="ru-RU" sz="2300" dirty="0" smtClean="0">
                <a:latin typeface="Book Antiqua" pitchFamily="18" charset="0"/>
              </a:rPr>
              <a:t>Перед сном стоит кушать кисломолочные продукты, фрукты и овощи. Они не  </a:t>
            </a:r>
            <a:endParaRPr lang="en-US" sz="23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нагружают пищеварительные органы. Не стоит употреблять на ночь чай, кофе, </a:t>
            </a:r>
            <a:endParaRPr lang="en-US" sz="23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острые приправы. Так вы можете активизировать нервную систему и нарушить </a:t>
            </a:r>
            <a:endParaRPr lang="en-US" sz="23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сон. Излишнее количество еды или ее недостаток тоже ухудшают сон.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 </a:t>
            </a:r>
            <a:r>
              <a:rPr lang="en-US" sz="2300" dirty="0" smtClean="0">
                <a:latin typeface="Book Antiqua" pitchFamily="18" charset="0"/>
              </a:rPr>
              <a:t>    </a:t>
            </a:r>
            <a:r>
              <a:rPr lang="ru-RU" sz="2300" dirty="0" smtClean="0">
                <a:latin typeface="Book Antiqua" pitchFamily="18" charset="0"/>
              </a:rPr>
              <a:t>Прием еды лучше всего стоит начинать с салатов или овощей. Так вы </a:t>
            </a:r>
            <a:endParaRPr lang="en-US" sz="23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активизируете деятельность  желудка и увеличите выделение желудочного сока.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 </a:t>
            </a:r>
            <a:r>
              <a:rPr lang="en-US" sz="2300" dirty="0" smtClean="0">
                <a:latin typeface="Book Antiqua" pitchFamily="18" charset="0"/>
              </a:rPr>
              <a:t>    </a:t>
            </a:r>
            <a:r>
              <a:rPr lang="ru-RU" sz="2300" dirty="0" smtClean="0">
                <a:latin typeface="Book Antiqua" pitchFamily="18" charset="0"/>
              </a:rPr>
              <a:t>При этом блюда стоит подавать не горячее 50-ти градусов и не холоднее 10-ти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градусов.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  </a:t>
            </a:r>
            <a:r>
              <a:rPr lang="en-US" sz="2300" dirty="0" smtClean="0">
                <a:latin typeface="Book Antiqua" pitchFamily="18" charset="0"/>
              </a:rPr>
              <a:t>   </a:t>
            </a:r>
            <a:r>
              <a:rPr lang="ru-RU" sz="2300" dirty="0" smtClean="0">
                <a:latin typeface="Book Antiqua" pitchFamily="18" charset="0"/>
              </a:rPr>
              <a:t>Для того, чтобы пища хорошо усваивалась, ее необходимо тщательно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пережевывать. Беседы, телевизор, книги сильно отвлекают от правильного приема </a:t>
            </a:r>
          </a:p>
          <a:p>
            <a:pPr>
              <a:buNone/>
            </a:pPr>
            <a:r>
              <a:rPr lang="ru-RU" sz="2300" dirty="0" smtClean="0">
                <a:latin typeface="Book Antiqua" pitchFamily="18" charset="0"/>
              </a:rPr>
              <a:t>еды. Такое питание вредно и портит пищеварительную систему.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Распределение питания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  Принимайте еду по расписанию и не нарушайте его.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ru-RU" sz="1600" dirty="0" smtClean="0">
                <a:latin typeface="Book Antiqua" pitchFamily="18" charset="0"/>
              </a:rPr>
              <a:t> Правильный и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ru-RU" sz="1600" dirty="0" smtClean="0">
                <a:latin typeface="Book Antiqua" pitchFamily="18" charset="0"/>
              </a:rPr>
              <a:t>систематический прием пищи способствует профилактике </a:t>
            </a:r>
            <a:endParaRPr lang="en-US" sz="16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работы желудочно-кишечного тракта. 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smtClean="0">
                <a:latin typeface="Book Antiqua" pitchFamily="18" charset="0"/>
              </a:rPr>
              <a:t>  </a:t>
            </a:r>
            <a:r>
              <a:rPr lang="ru-RU" sz="1600" dirty="0" smtClean="0">
                <a:latin typeface="Book Antiqua" pitchFamily="18" charset="0"/>
              </a:rPr>
              <a:t>Питайтесь умеренно и в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ru-RU" sz="1600" dirty="0" smtClean="0">
                <a:latin typeface="Book Antiqua" pitchFamily="18" charset="0"/>
              </a:rPr>
              <a:t>пределах разумного. Переедание приводит к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накоплению жировой массы и вызывает множество разнообразных  болезней,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снижает активную работу иммунной системы.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Основы правильного питания</a:t>
            </a:r>
            <a:endParaRPr lang="ru-RU" dirty="0"/>
          </a:p>
        </p:txBody>
      </p:sp>
      <p:pic>
        <p:nvPicPr>
          <p:cNvPr id="1026" name="Picture 2" descr="C:\Documents and Settings\Admin\Мои документы\b37dcb6d49c527a4ce3ff6c0935e2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876"/>
            <a:ext cx="3849686" cy="283368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579607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571876"/>
            <a:ext cx="3667130" cy="2832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/>
              <a:t> </a:t>
            </a:r>
            <a:r>
              <a:rPr lang="ru-RU" sz="1400" dirty="0" smtClean="0"/>
              <a:t> </a:t>
            </a:r>
            <a:r>
              <a:rPr lang="en-US" sz="1400" dirty="0" smtClean="0"/>
              <a:t>   </a:t>
            </a:r>
            <a:r>
              <a:rPr lang="ru-RU" sz="1400" dirty="0" smtClean="0"/>
              <a:t>В основе правильного питания лежит оптимальная пропорция </a:t>
            </a:r>
            <a:r>
              <a:rPr lang="ru-RU" sz="1400" b="1" i="1" dirty="0" smtClean="0"/>
              <a:t>белков</a:t>
            </a:r>
            <a:r>
              <a:rPr lang="ru-RU" sz="1400" dirty="0" smtClean="0"/>
              <a:t>, </a:t>
            </a:r>
            <a:r>
              <a:rPr lang="ru-RU" sz="1400" b="1" i="1" dirty="0" smtClean="0"/>
              <a:t>жиров</a:t>
            </a:r>
            <a:r>
              <a:rPr lang="ru-RU" sz="1400" dirty="0" smtClean="0"/>
              <a:t> </a:t>
            </a:r>
            <a:r>
              <a:rPr lang="en-US" sz="1400" dirty="0" smtClean="0"/>
              <a:t> </a:t>
            </a:r>
            <a:r>
              <a:rPr lang="ru-RU" sz="1400" dirty="0" smtClean="0"/>
              <a:t>и </a:t>
            </a:r>
            <a:endParaRPr lang="en-US" sz="1400" dirty="0" smtClean="0"/>
          </a:p>
          <a:p>
            <a:pPr>
              <a:buNone/>
            </a:pPr>
            <a:r>
              <a:rPr lang="ru-RU" sz="1400" b="1" i="1" dirty="0" smtClean="0"/>
              <a:t>углеводов</a:t>
            </a:r>
            <a:r>
              <a:rPr lang="ru-RU" sz="1400" dirty="0" smtClean="0"/>
              <a:t>. Сколько их должно содержаться в еде для каждого человека, узнать не </a:t>
            </a:r>
            <a:endParaRPr lang="en-US" sz="1400" dirty="0" smtClean="0"/>
          </a:p>
          <a:p>
            <a:pPr>
              <a:buNone/>
            </a:pPr>
            <a:r>
              <a:rPr lang="ru-RU" sz="1400" dirty="0" smtClean="0"/>
              <a:t>сложно. Все зависит от того, каким видом</a:t>
            </a:r>
            <a:r>
              <a:rPr lang="en-US" sz="1400" dirty="0" smtClean="0"/>
              <a:t> </a:t>
            </a:r>
            <a:r>
              <a:rPr lang="ru-RU" sz="1400" dirty="0" smtClean="0"/>
              <a:t>деятельности занимается человек. Люди </a:t>
            </a:r>
            <a:endParaRPr lang="en-US" sz="1400" dirty="0" smtClean="0"/>
          </a:p>
          <a:p>
            <a:pPr>
              <a:buNone/>
            </a:pPr>
            <a:r>
              <a:rPr lang="ru-RU" sz="1400" dirty="0" smtClean="0"/>
              <a:t>умственного труда мало двигаются, но их мозг поглощает много энергии, поэтому в их </a:t>
            </a:r>
            <a:endParaRPr lang="en-US" sz="1400" dirty="0" smtClean="0"/>
          </a:p>
          <a:p>
            <a:pPr>
              <a:buNone/>
            </a:pPr>
            <a:r>
              <a:rPr lang="ru-RU" sz="1400" dirty="0" smtClean="0"/>
              <a:t>рационе должно быть 100-110 граммов белка, 80-90 граммов жиров и</a:t>
            </a:r>
            <a:r>
              <a:rPr lang="en-US" sz="1400" dirty="0" smtClean="0"/>
              <a:t> </a:t>
            </a:r>
            <a:r>
              <a:rPr lang="ru-RU" sz="1400" dirty="0" smtClean="0"/>
              <a:t>300-350 </a:t>
            </a:r>
            <a:endParaRPr lang="en-US" sz="1400" dirty="0" smtClean="0"/>
          </a:p>
          <a:p>
            <a:pPr>
              <a:buNone/>
            </a:pPr>
            <a:r>
              <a:rPr lang="ru-RU" sz="1400" dirty="0" smtClean="0"/>
              <a:t>граммов углеводов в день.</a:t>
            </a:r>
            <a:r>
              <a:rPr lang="ru-RU" sz="1400" b="1" dirty="0" smtClean="0"/>
              <a:t> </a:t>
            </a:r>
            <a:r>
              <a:rPr lang="ru-RU" sz="1400" dirty="0" smtClean="0"/>
              <a:t>А людям, больше энергии направляющим на мышцы, </a:t>
            </a:r>
            <a:endParaRPr lang="en-US" sz="1400" dirty="0" smtClean="0"/>
          </a:p>
          <a:p>
            <a:pPr>
              <a:buNone/>
            </a:pPr>
            <a:r>
              <a:rPr lang="ru-RU" sz="1400" dirty="0" smtClean="0"/>
              <a:t>необходимо 115-120 граммов белка, 80-90 граммов жиров и 400 граммов углеводов. </a:t>
            </a:r>
            <a:endParaRPr lang="en-US" sz="1400" dirty="0" smtClean="0"/>
          </a:p>
          <a:p>
            <a:pPr>
              <a:buNone/>
            </a:pPr>
            <a:r>
              <a:rPr lang="ru-RU" sz="1400" dirty="0" smtClean="0"/>
              <a:t>Кроме этого каждый </a:t>
            </a:r>
            <a:r>
              <a:rPr lang="en-US" sz="1400" dirty="0" smtClean="0"/>
              <a:t> </a:t>
            </a:r>
            <a:r>
              <a:rPr lang="ru-RU" sz="1400" dirty="0" smtClean="0"/>
              <a:t>человек должен ежедневно получать витамины и клетчатку.</a:t>
            </a:r>
          </a:p>
          <a:p>
            <a:pPr>
              <a:buNone/>
            </a:pPr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 значении белков, жиров и углеводов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00298" y="3643314"/>
          <a:ext cx="4429156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" y="328613"/>
            <a:ext cx="8242300" cy="817562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714375" y="1357313"/>
            <a:ext cx="3286125" cy="13430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Энергетические</a:t>
            </a:r>
          </a:p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затраты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3500" y="1357313"/>
            <a:ext cx="3286125" cy="13430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Потребляемые с пищей калории</a:t>
            </a:r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3963988" y="1714500"/>
            <a:ext cx="1216025" cy="48418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9188" y="2857500"/>
          <a:ext cx="6905652" cy="3396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2826"/>
                <a:gridCol w="3452826"/>
              </a:tblGrid>
              <a:tr h="1260963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Категории детей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Энергетическая потребность в килокалориях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0251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7-10 лет</a:t>
                      </a:r>
                    </a:p>
                    <a:p>
                      <a:pPr algn="ctr"/>
                      <a:r>
                        <a:rPr lang="ru-RU" sz="2400" dirty="0" smtClean="0"/>
                        <a:t>11-13 лет</a:t>
                      </a:r>
                    </a:p>
                    <a:p>
                      <a:pPr algn="ctr"/>
                      <a:r>
                        <a:rPr lang="ru-RU" sz="2400" dirty="0" smtClean="0"/>
                        <a:t>14-17 лет:</a:t>
                      </a:r>
                    </a:p>
                    <a:p>
                      <a:pPr algn="ctr">
                        <a:buFontTx/>
                        <a:buChar char="-"/>
                      </a:pPr>
                      <a:r>
                        <a:rPr lang="ru-RU" sz="2400" dirty="0" smtClean="0"/>
                        <a:t>Юноши</a:t>
                      </a:r>
                    </a:p>
                    <a:p>
                      <a:pPr algn="ctr">
                        <a:buFontTx/>
                        <a:buChar char="-"/>
                      </a:pPr>
                      <a:r>
                        <a:rPr lang="ru-RU" sz="2400" dirty="0" smtClean="0"/>
                        <a:t>Девушки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2380</a:t>
                      </a:r>
                    </a:p>
                    <a:p>
                      <a:pPr algn="ctr"/>
                      <a:r>
                        <a:rPr lang="ru-RU" sz="2400" dirty="0" smtClean="0"/>
                        <a:t>2860</a:t>
                      </a:r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3160</a:t>
                      </a:r>
                    </a:p>
                    <a:p>
                      <a:pPr algn="ctr"/>
                      <a:r>
                        <a:rPr lang="ru-RU" sz="2400" dirty="0" smtClean="0"/>
                        <a:t>2760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85728"/>
            <a:ext cx="8229600" cy="12858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 мнению профессора К.С.Петровского: Энергетическая ценность рациона школьников  зависит от учебной смены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Содержимое 4"/>
          <p:cNvGraphicFramePr>
            <a:graphicFrameLocks noGrp="1"/>
          </p:cNvGraphicFramePr>
          <p:nvPr/>
        </p:nvGraphicFramePr>
        <p:xfrm>
          <a:off x="439738" y="1885950"/>
          <a:ext cx="4057650" cy="4743450"/>
        </p:xfrm>
        <a:graphic>
          <a:graphicData uri="http://schemas.openxmlformats.org/presentationml/2006/ole">
            <p:oleObj spid="_x0000_s2050" name="Worksheet" r:id="rId3" imgW="4057616" imgH="4391011" progId="Excel.Sheet.8">
              <p:embed/>
            </p:oleObj>
          </a:graphicData>
        </a:graphic>
      </p:graphicFrame>
      <p:graphicFrame>
        <p:nvGraphicFramePr>
          <p:cNvPr id="4" name="Содержимое 5"/>
          <p:cNvGraphicFramePr>
            <a:graphicFrameLocks noGrp="1"/>
          </p:cNvGraphicFramePr>
          <p:nvPr/>
        </p:nvGraphicFramePr>
        <p:xfrm>
          <a:off x="4687888" y="1885950"/>
          <a:ext cx="4090987" cy="4668838"/>
        </p:xfrm>
        <a:graphic>
          <a:graphicData uri="http://schemas.openxmlformats.org/presentationml/2006/ole">
            <p:oleObj spid="_x0000_s2051" name="Worksheet" r:id="rId4" imgW="4057616" imgH="4391011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178595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600" b="1" dirty="0" smtClean="0">
                <a:latin typeface="Book Antiqua" pitchFamily="18" charset="0"/>
              </a:rPr>
              <a:t>  </a:t>
            </a:r>
            <a:r>
              <a:rPr lang="en-US" sz="1600" b="1" dirty="0" smtClean="0">
                <a:latin typeface="Book Antiqua" pitchFamily="18" charset="0"/>
              </a:rPr>
              <a:t>   </a:t>
            </a:r>
            <a:r>
              <a:rPr lang="ru-RU" sz="1600" b="1" dirty="0" smtClean="0">
                <a:latin typeface="Book Antiqua" pitchFamily="18" charset="0"/>
              </a:rPr>
              <a:t>Оптимальным</a:t>
            </a:r>
            <a:r>
              <a:rPr lang="ru-RU" sz="1600" dirty="0" smtClean="0">
                <a:latin typeface="Book Antiqua" pitchFamily="18" charset="0"/>
              </a:rPr>
              <a:t> можно назвать </a:t>
            </a:r>
            <a:r>
              <a:rPr lang="ru-RU" sz="1600" b="1" dirty="0" smtClean="0">
                <a:latin typeface="Book Antiqua" pitchFamily="18" charset="0"/>
              </a:rPr>
              <a:t>рацион</a:t>
            </a:r>
            <a:r>
              <a:rPr lang="ru-RU" sz="1600" dirty="0" smtClean="0">
                <a:latin typeface="Book Antiqua" pitchFamily="18" charset="0"/>
              </a:rPr>
              <a:t>, в котором присутствуют </a:t>
            </a:r>
            <a:r>
              <a:rPr lang="ru-RU" sz="1600" i="1" dirty="0" smtClean="0">
                <a:latin typeface="Book Antiqua" pitchFamily="18" charset="0"/>
              </a:rPr>
              <a:t>мясо</a:t>
            </a:r>
            <a:r>
              <a:rPr lang="ru-RU" sz="1600" dirty="0" smtClean="0">
                <a:latin typeface="Book Antiqua" pitchFamily="18" charset="0"/>
              </a:rPr>
              <a:t>, </a:t>
            </a:r>
            <a:r>
              <a:rPr lang="ru-RU" sz="1600" i="1" dirty="0" smtClean="0">
                <a:latin typeface="Book Antiqua" pitchFamily="18" charset="0"/>
              </a:rPr>
              <a:t>рыба</a:t>
            </a:r>
            <a:r>
              <a:rPr lang="ru-RU" sz="1600" dirty="0" smtClean="0">
                <a:latin typeface="Book Antiqua" pitchFamily="18" charset="0"/>
              </a:rPr>
              <a:t>, </a:t>
            </a:r>
          </a:p>
          <a:p>
            <a:pPr>
              <a:buNone/>
            </a:pPr>
            <a:r>
              <a:rPr lang="ru-RU" sz="1600" i="1" dirty="0" smtClean="0">
                <a:latin typeface="Book Antiqua" pitchFamily="18" charset="0"/>
              </a:rPr>
              <a:t>молочные продукты</a:t>
            </a:r>
            <a:r>
              <a:rPr lang="ru-RU" sz="1600" dirty="0" smtClean="0">
                <a:latin typeface="Book Antiqua" pitchFamily="18" charset="0"/>
              </a:rPr>
              <a:t>, </a:t>
            </a:r>
            <a:r>
              <a:rPr lang="ru-RU" sz="1600" i="1" dirty="0" smtClean="0">
                <a:latin typeface="Book Antiqua" pitchFamily="18" charset="0"/>
              </a:rPr>
              <a:t>овощи</a:t>
            </a:r>
            <a:r>
              <a:rPr lang="ru-RU" sz="1600" dirty="0" smtClean="0">
                <a:latin typeface="Book Antiqua" pitchFamily="18" charset="0"/>
              </a:rPr>
              <a:t> и </a:t>
            </a:r>
            <a:r>
              <a:rPr lang="ru-RU" sz="1600" i="1" dirty="0" smtClean="0">
                <a:latin typeface="Book Antiqua" pitchFamily="18" charset="0"/>
              </a:rPr>
              <a:t>фрукты</a:t>
            </a:r>
            <a:r>
              <a:rPr lang="ru-RU" sz="1600" dirty="0" smtClean="0">
                <a:latin typeface="Book Antiqua" pitchFamily="18" charset="0"/>
              </a:rPr>
              <a:t>.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</a:t>
            </a:r>
            <a:r>
              <a:rPr lang="en-US" sz="1600" dirty="0" smtClean="0">
                <a:latin typeface="Book Antiqua" pitchFamily="18" charset="0"/>
              </a:rPr>
              <a:t>   </a:t>
            </a:r>
            <a:r>
              <a:rPr lang="ru-RU" sz="1600" dirty="0" smtClean="0">
                <a:latin typeface="Book Antiqua" pitchFamily="18" charset="0"/>
              </a:rPr>
              <a:t>Богатая углеводами пища (мучное, сладости) хорошо утоляет голод, но пользы от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такой пищи очень мало. Потребление сахара и мучных изделий лучше свести к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минимуму. А если уж очень хочется сладкого, лучше съесть ложку меда, чем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конфету.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96908"/>
          </a:xfrm>
        </p:spPr>
        <p:txBody>
          <a:bodyPr/>
          <a:lstStyle/>
          <a:p>
            <a:r>
              <a:rPr lang="ru-RU" dirty="0" smtClean="0"/>
              <a:t>       Оптимальный рацион</a:t>
            </a:r>
            <a:endParaRPr lang="ru-RU" dirty="0"/>
          </a:p>
        </p:txBody>
      </p:sp>
      <p:pic>
        <p:nvPicPr>
          <p:cNvPr id="1027" name="Picture 3" descr="C:\Documents and Settings\Admin\Мои документы\healthy-food-gives-healthy-sk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71810"/>
            <a:ext cx="4214842" cy="3786190"/>
          </a:xfrm>
          <a:prstGeom prst="rect">
            <a:avLst/>
          </a:prstGeom>
          <a:noFill/>
        </p:spPr>
      </p:pic>
      <p:pic>
        <p:nvPicPr>
          <p:cNvPr id="6" name="Picture 2" descr="C:\Documents and Settings\Admin\Мои документы\1277147009_pishhevye_produkty_ispolzuemye_v_pitanii_dete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071810"/>
            <a:ext cx="4143404" cy="37861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2628" indent="-342900">
              <a:buNone/>
            </a:pPr>
            <a:r>
              <a:rPr lang="ru-RU" sz="1600" b="1" dirty="0" smtClean="0">
                <a:latin typeface="Book Antiqua" pitchFamily="18" charset="0"/>
              </a:rPr>
              <a:t>1.Пища должна быть свежей. </a:t>
            </a:r>
          </a:p>
          <a:p>
            <a:pPr marL="452628" indent="-342900">
              <a:buNone/>
            </a:pPr>
            <a:r>
              <a:rPr lang="ru-RU" sz="1600" dirty="0" smtClean="0">
                <a:latin typeface="Book Antiqua" pitchFamily="18" charset="0"/>
              </a:rPr>
              <a:t>   При хранении неизбежно ухудшаются диетические качества.  Приготовленную </a:t>
            </a:r>
          </a:p>
          <a:p>
            <a:pPr marL="452628" indent="-342900">
              <a:buNone/>
            </a:pPr>
            <a:r>
              <a:rPr lang="ru-RU" sz="1600" dirty="0" smtClean="0">
                <a:latin typeface="Book Antiqua" pitchFamily="18" charset="0"/>
              </a:rPr>
              <a:t>еду нельзя оставлять надолго. В ней начинают идти процессы брожения и </a:t>
            </a:r>
          </a:p>
          <a:p>
            <a:pPr marL="452628" indent="-342900">
              <a:buNone/>
            </a:pPr>
            <a:r>
              <a:rPr lang="ru-RU" sz="1600" dirty="0" smtClean="0">
                <a:latin typeface="Book Antiqua" pitchFamily="18" charset="0"/>
              </a:rPr>
              <a:t>гниения. Лучше кушать еду сразу после приготовления.</a:t>
            </a:r>
          </a:p>
          <a:p>
            <a:pPr>
              <a:buNone/>
            </a:pPr>
            <a:r>
              <a:rPr lang="ru-RU" sz="1600" b="1" dirty="0" smtClean="0">
                <a:latin typeface="Book Antiqua" pitchFamily="18" charset="0"/>
              </a:rPr>
              <a:t>2.Правильное питание должно быть разнообразным и сбалансированным.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Если вы питаетесь на рабочем месте, лучше заказывать доставку готовых обедов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в офис. Это позволит вам поддерживать разнообразный и сбалансированный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рацион. Чем больше разных продуктов включено в рацион, тем больше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биологически активных веществ поступает в организм.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Общие основы правильного  питания</a:t>
            </a:r>
            <a:endParaRPr lang="ru-RU" dirty="0"/>
          </a:p>
        </p:txBody>
      </p:sp>
      <p:pic>
        <p:nvPicPr>
          <p:cNvPr id="2050" name="Picture 2" descr="C:\Documents and Settings\Admin\Мои документы\ti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143380"/>
            <a:ext cx="3905256" cy="27146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976</TotalTime>
  <Words>1270</Words>
  <Application>Microsoft Office PowerPoint</Application>
  <PresentationFormat>Экран (4:3)</PresentationFormat>
  <Paragraphs>159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Открытая</vt:lpstr>
      <vt:lpstr>Worksheet</vt:lpstr>
      <vt:lpstr>Слайд 1</vt:lpstr>
      <vt:lpstr>  Что такое правильное питание?</vt:lpstr>
      <vt:lpstr>     Распределение питания</vt:lpstr>
      <vt:lpstr> Основы правильного питания</vt:lpstr>
      <vt:lpstr>О значении белков, жиров и углеводов</vt:lpstr>
      <vt:lpstr>Слайд 6</vt:lpstr>
      <vt:lpstr>Слайд 7</vt:lpstr>
      <vt:lpstr>       Оптимальный рацион</vt:lpstr>
      <vt:lpstr>Общие основы правильного  питания</vt:lpstr>
      <vt:lpstr>Общие основы правильного  питания</vt:lpstr>
      <vt:lpstr>Общие основы правильного  питания</vt:lpstr>
      <vt:lpstr>Слайд 12</vt:lpstr>
      <vt:lpstr>      Питание при болезнях</vt:lpstr>
      <vt:lpstr>Слайд 14</vt:lpstr>
      <vt:lpstr>Слайд 15</vt:lpstr>
      <vt:lpstr>Слайд 16</vt:lpstr>
      <vt:lpstr>Слайд 17</vt:lpstr>
      <vt:lpstr>Слайд 18</vt:lpstr>
      <vt:lpstr>Чего мы достигнем, питаясь    правильно?</vt:lpstr>
      <vt:lpstr>                   Вывод</vt:lpstr>
      <vt:lpstr>              Источники</vt:lpstr>
      <vt:lpstr>     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Правильное питание</dc:title>
  <dc:creator>Admin</dc:creator>
  <cp:lastModifiedBy>Master</cp:lastModifiedBy>
  <cp:revision>131</cp:revision>
  <dcterms:created xsi:type="dcterms:W3CDTF">2011-12-07T10:14:02Z</dcterms:created>
  <dcterms:modified xsi:type="dcterms:W3CDTF">2020-11-20T02:26:09Z</dcterms:modified>
</cp:coreProperties>
</file>