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0031"/>
    <a:srgbClr val="006F9D"/>
    <a:srgbClr val="2EA061"/>
    <a:srgbClr val="35C611"/>
    <a:srgbClr val="07E8F6"/>
    <a:srgbClr val="FFBE06"/>
    <a:srgbClr val="A167A4"/>
    <a:srgbClr val="1F5480"/>
    <a:srgbClr val="2A2F4D"/>
    <a:srgbClr val="2E2C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-1080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366"/>
            <a:ext cx="9143024" cy="6857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66165" y="383056"/>
            <a:ext cx="8220635" cy="61163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diletant.media/articles/28192899/" TargetMode="External"/><Relationship Id="rId13" Type="http://schemas.openxmlformats.org/officeDocument/2006/relationships/hyperlink" Target="http://best-quote.ru/citaty-stalina/" TargetMode="External"/><Relationship Id="rId3" Type="http://schemas.openxmlformats.org/officeDocument/2006/relationships/hyperlink" Target="https://histrf.ru/uploads/media/default/0001/37/33588a519909fbfa72516436d0c19939006ba9f7.pdf" TargetMode="External"/><Relationship Id="rId7" Type="http://schemas.openxmlformats.org/officeDocument/2006/relationships/hyperlink" Target="https://www.awesomestories.com/asset/view/George-VI-King-s-Speech-September-3-1939" TargetMode="External"/><Relationship Id="rId12" Type="http://schemas.openxmlformats.org/officeDocument/2006/relationships/hyperlink" Target="https://ru.citaty.net/avtory/iosif-vissarionovich-stalin/" TargetMode="External"/><Relationship Id="rId2" Type="http://schemas.openxmlformats.org/officeDocument/2006/relationships/hyperlink" Target="https://biography.wikireading.ru/13379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ropaganda-journal.net/9286.html" TargetMode="External"/><Relationship Id="rId11" Type="http://schemas.openxmlformats.org/officeDocument/2006/relationships/hyperlink" Target="http://rushist.com/index.php/russia/3450-molotov-vyacheslav-mikhajlovich" TargetMode="External"/><Relationship Id="rId5" Type="http://schemas.openxmlformats.org/officeDocument/2006/relationships/hyperlink" Target="https://www.livelib.ru/book/1000518479/quotes-uinston-cherchill-vtoraya-mirovaya-vojna-v-shesti-tomah-kniga-tretya-tom-56-uinston-cherchill" TargetMode="External"/><Relationship Id="rId10" Type="http://schemas.openxmlformats.org/officeDocument/2006/relationships/hyperlink" Target="https://politikus.ru/articles/60431-molotov-luchshiy-diplomat-vtoroy-mirovoy-voyny.html" TargetMode="External"/><Relationship Id="rId4" Type="http://schemas.openxmlformats.org/officeDocument/2006/relationships/hyperlink" Target="https://ru.citaty.net/avtory/uinston-cherchill/tsitaty-o-voine/" TargetMode="External"/><Relationship Id="rId9" Type="http://schemas.openxmlformats.org/officeDocument/2006/relationships/hyperlink" Target="https://ru.citaty.net/avtory/viacheslav-mikhailovich-molotov/" TargetMode="External"/><Relationship Id="rId14" Type="http://schemas.openxmlformats.org/officeDocument/2006/relationships/hyperlink" Target="http://stalinism.ru/dokumentyi/perepiska-i-v-stalina-s-f-ruzveltom-i-g-trumenom-v-godyi-voynyi.html?limitstart&amp;showall=1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BE9F4F-3DB4-4AED-B07B-E743BC372E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2235200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ru-RU" dirty="0">
                <a:cs typeface="Times New Roman" panose="02020603050405020304" pitchFamily="18" charset="0"/>
              </a:rPr>
              <a:t>Проект:</a:t>
            </a:r>
            <a:br>
              <a:rPr lang="ru-RU" dirty="0">
                <a:cs typeface="Times New Roman" panose="02020603050405020304" pitchFamily="18" charset="0"/>
              </a:rPr>
            </a:br>
            <a:r>
              <a:rPr lang="ru-RU" dirty="0" smtClean="0">
                <a:cs typeface="Times New Roman" panose="02020603050405020304" pitchFamily="18" charset="0"/>
              </a:rPr>
              <a:t>Вторая мировая война в представлении русских и англичан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7192CC5-42F3-445E-B496-E6DC0BEC2D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00570" y="5016204"/>
            <a:ext cx="6796862" cy="1655762"/>
          </a:xfrm>
        </p:spPr>
        <p:txBody>
          <a:bodyPr/>
          <a:lstStyle/>
          <a:p>
            <a:pPr algn="r"/>
            <a:r>
              <a:rPr lang="ru-RU" dirty="0">
                <a:cs typeface="Times New Roman" panose="02020603050405020304" pitchFamily="18" charset="0"/>
              </a:rPr>
              <a:t>Выполнила: Шабурова Ксения</a:t>
            </a:r>
          </a:p>
          <a:p>
            <a:pPr algn="r"/>
            <a:r>
              <a:rPr lang="ru-RU" dirty="0">
                <a:cs typeface="Times New Roman" panose="02020603050405020304" pitchFamily="18" charset="0"/>
              </a:rPr>
              <a:t>ученица 9 «А» МБОУ «СОШ №27»</a:t>
            </a:r>
          </a:p>
          <a:p>
            <a:pPr algn="r"/>
            <a:r>
              <a:rPr lang="ru-RU" dirty="0">
                <a:cs typeface="Times New Roman" panose="02020603050405020304" pitchFamily="18" charset="0"/>
              </a:rPr>
              <a:t>Руководитель: Алешина Юлия Александровна </a:t>
            </a:r>
          </a:p>
        </p:txBody>
      </p:sp>
    </p:spTree>
    <p:extLst>
      <p:ext uri="{BB962C8B-B14F-4D97-AF65-F5344CB8AC3E}">
        <p14:creationId xmlns:p14="http://schemas.microsoft.com/office/powerpoint/2010/main" val="1582681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7A7671-55D9-4FAA-ADE2-5C984CAE52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03288" cy="1655762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Англо-советские отношения всегда были отравлены ядом взаимных подозрений.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latin typeface="+mn-lt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51D8107-E40F-4F97-9197-806F01F298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4655" y="2778125"/>
            <a:ext cx="7623545" cy="2957512"/>
          </a:xfrm>
        </p:spPr>
        <p:txBody>
          <a:bodyPr>
            <a:normAutofit/>
          </a:bodyPr>
          <a:lstStyle/>
          <a:p>
            <a:r>
              <a:rPr lang="ru-RU" dirty="0"/>
              <a:t>Англия подозревала СССР в заключении с Германией военного союза и в том, что в один прекрасный день Советский союз выступит на стороне Гитлера против западных держав. А Советский союз, в свою очередь, подозревал Англию в проведении антисоветской политики и распространении различных махинаций против СССР в Прибалтике и Турции.</a:t>
            </a:r>
          </a:p>
        </p:txBody>
      </p:sp>
    </p:spTree>
    <p:extLst>
      <p:ext uri="{BB962C8B-B14F-4D97-AF65-F5344CB8AC3E}">
        <p14:creationId xmlns:p14="http://schemas.microsoft.com/office/powerpoint/2010/main" val="4174042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F330AEE-479C-4CF5-828C-1F502793A4BB}"/>
              </a:ext>
            </a:extLst>
          </p:cNvPr>
          <p:cNvSpPr txBox="1"/>
          <p:nvPr/>
        </p:nvSpPr>
        <p:spPr>
          <a:xfrm>
            <a:off x="536944" y="457199"/>
            <a:ext cx="8070111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Ресурсы интернета: </a:t>
            </a:r>
          </a:p>
          <a:p>
            <a:r>
              <a:rPr lang="ru-RU" sz="2000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1. 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https://biography.wikireading.ru/133797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2.https://histrf.ru/uploads/media/default/0001/37/33588a519909fbfa72516436d0c19939006ba9f7.pdf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3. https://ru.citaty.net/avtory/uinston-cherchill/tsitaty-o-voine/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4. https://www.livelib.ru/book/1000518479/quotes-uinston-cherchill-vtoraya-mirovaya-vojna-v-shesti-tomah-kniga-tretya-tom-56-uinston-cherchill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5. http://propaganda-journal.net/9286.html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6. https://www.awesomestories.com/asset/view/George-VI-King-s-Speech-September-3-1939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7. https://diletant.media/articles/28192899/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8. https://ru.citaty.net/avtory/viacheslav-mikhailovich-molotov/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9. https://politikus.ru/articles/60431-molotov-luchshiy-diplomat-vtoroy-mirovoy-voyny.html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10. http://rushist.com/index.php/russia/3450-molotov-vyacheslav-mikhajlovich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11. https://ru.citaty.net/avtory/iosif-vissarionovich-stalin/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12. http://best-quote.ru/citaty-stalina/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0"/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1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13. http://stalinism.ru/dokumentyi/perepiska-i-v-stalina-s-f-ruzveltom-i-g-trumenom-v-godyi-voynyi.html?limitstart&amp;showall=1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/>
              <a:t> </a:t>
            </a:r>
          </a:p>
          <a:p>
            <a:endParaRPr lang="ru-RU" sz="28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57285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EBBADE4-EF94-46B5-A1D5-3C5281B198A0}"/>
              </a:ext>
            </a:extLst>
          </p:cNvPr>
          <p:cNvSpPr txBox="1"/>
          <p:nvPr/>
        </p:nvSpPr>
        <p:spPr>
          <a:xfrm>
            <a:off x="781494" y="2541181"/>
            <a:ext cx="7857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+mj-lt"/>
              </a:rPr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6422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BE9F4F-3DB4-4AED-B07B-E743BC372E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2235200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cs typeface="Times New Roman" panose="02020603050405020304" pitchFamily="18" charset="0"/>
              </a:rPr>
              <a:t>Проект:</a:t>
            </a:r>
            <a:br>
              <a:rPr lang="ru-RU" dirty="0" smtClean="0">
                <a:cs typeface="Times New Roman" panose="02020603050405020304" pitchFamily="18" charset="0"/>
              </a:rPr>
            </a:br>
            <a:r>
              <a:rPr lang="ru-RU" dirty="0" smtClean="0">
                <a:cs typeface="Times New Roman" panose="02020603050405020304" pitchFamily="18" charset="0"/>
              </a:rPr>
              <a:t> Вторая мировая война в представлении русских и англичан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7192CC5-42F3-445E-B496-E6DC0BEC2D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00570" y="5016204"/>
            <a:ext cx="6796862" cy="1655762"/>
          </a:xfrm>
        </p:spPr>
        <p:txBody>
          <a:bodyPr/>
          <a:lstStyle/>
          <a:p>
            <a:pPr algn="r"/>
            <a:r>
              <a:rPr lang="ru-RU" dirty="0">
                <a:cs typeface="Times New Roman" panose="02020603050405020304" pitchFamily="18" charset="0"/>
              </a:rPr>
              <a:t>Выполнила: Шабурова Ксения</a:t>
            </a:r>
          </a:p>
          <a:p>
            <a:pPr algn="r"/>
            <a:r>
              <a:rPr lang="ru-RU" dirty="0">
                <a:cs typeface="Times New Roman" panose="02020603050405020304" pitchFamily="18" charset="0"/>
              </a:rPr>
              <a:t>ученица 9 «А» МБОУ «СОШ №27»</a:t>
            </a:r>
          </a:p>
          <a:p>
            <a:pPr algn="r"/>
            <a:r>
              <a:rPr lang="ru-RU" dirty="0">
                <a:cs typeface="Times New Roman" panose="02020603050405020304" pitchFamily="18" charset="0"/>
              </a:rPr>
              <a:t>Руководитель: Алешина Юлия Александровна </a:t>
            </a:r>
          </a:p>
        </p:txBody>
      </p:sp>
    </p:spTree>
    <p:extLst>
      <p:ext uri="{BB962C8B-B14F-4D97-AF65-F5344CB8AC3E}">
        <p14:creationId xmlns:p14="http://schemas.microsoft.com/office/powerpoint/2010/main" val="840072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AF1524C6-A44F-4D5B-BC01-B19E23595B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487803"/>
              </p:ext>
            </p:extLst>
          </p:nvPr>
        </p:nvGraphicFramePr>
        <p:xfrm>
          <a:off x="967563" y="978195"/>
          <a:ext cx="7293936" cy="4391247"/>
        </p:xfrm>
        <a:graphic>
          <a:graphicData uri="http://schemas.openxmlformats.org/drawingml/2006/table">
            <a:tbl>
              <a:tblPr/>
              <a:tblGrid>
                <a:gridCol w="2350150">
                  <a:extLst>
                    <a:ext uri="{9D8B030D-6E8A-4147-A177-3AD203B41FA5}">
                      <a16:colId xmlns:a16="http://schemas.microsoft.com/office/drawing/2014/main" xmlns="" val="3106165141"/>
                    </a:ext>
                  </a:extLst>
                </a:gridCol>
                <a:gridCol w="4943786">
                  <a:extLst>
                    <a:ext uri="{9D8B030D-6E8A-4147-A177-3AD203B41FA5}">
                      <a16:colId xmlns:a16="http://schemas.microsoft.com/office/drawing/2014/main" xmlns="" val="2638752698"/>
                    </a:ext>
                  </a:extLst>
                </a:gridCol>
              </a:tblGrid>
              <a:tr h="1940577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latin typeface="+mj-lt"/>
                          <a:cs typeface="Times New Roman" panose="02020603050405020304" pitchFamily="18" charset="0"/>
                        </a:rPr>
                        <a:t>Цель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Выяснить, как смотрели на Вторую мировую войну ведущие Европейские лидеры (в нашем случае СССР и Великобритания), на основе высказываний глав государств и людей, занимающих в международной политике первое место.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36298842"/>
                  </a:ext>
                </a:extLst>
              </a:tr>
              <a:tr h="245067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>
                          <a:latin typeface="+mj-lt"/>
                          <a:cs typeface="Times New Roman" panose="02020603050405020304" pitchFamily="18" charset="0"/>
                        </a:rPr>
                        <a:t>Задачи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</a:t>
                      </a:r>
                      <a:r>
                        <a:rPr lang="ru-RU" sz="2000" dirty="0"/>
                        <a:t>- 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изучение исторических материалов, поиск подходящих цитат лидеров стран, необходимых в проекте.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обобщить полученные сведения с помощью буклета.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703743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0036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C5CE6797-C6DD-481C-9A79-48C4986DC2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487627"/>
              </p:ext>
            </p:extLst>
          </p:nvPr>
        </p:nvGraphicFramePr>
        <p:xfrm>
          <a:off x="935665" y="691116"/>
          <a:ext cx="7581014" cy="4731488"/>
        </p:xfrm>
        <a:graphic>
          <a:graphicData uri="http://schemas.openxmlformats.org/drawingml/2006/table">
            <a:tbl>
              <a:tblPr/>
              <a:tblGrid>
                <a:gridCol w="2445488">
                  <a:extLst>
                    <a:ext uri="{9D8B030D-6E8A-4147-A177-3AD203B41FA5}">
                      <a16:colId xmlns:a16="http://schemas.microsoft.com/office/drawing/2014/main" xmlns="" val="725819006"/>
                    </a:ext>
                  </a:extLst>
                </a:gridCol>
                <a:gridCol w="5135526">
                  <a:extLst>
                    <a:ext uri="{9D8B030D-6E8A-4147-A177-3AD203B41FA5}">
                      <a16:colId xmlns:a16="http://schemas.microsoft.com/office/drawing/2014/main" xmlns="" val="171249577"/>
                    </a:ext>
                  </a:extLst>
                </a:gridCol>
              </a:tblGrid>
              <a:tr h="935665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+mj-lt"/>
                        </a:rPr>
                        <a:t>Актуальность проекта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Данная тема актуальна в процессе межкультурной коммуникации, а так же имеет страноведческий характер.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1685834"/>
                  </a:ext>
                </a:extLst>
              </a:tr>
              <a:tr h="935665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+mj-lt"/>
                        </a:rPr>
                        <a:t>Объект исследования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Материалы различных информационных ресурсов.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95733166"/>
                  </a:ext>
                </a:extLst>
              </a:tr>
              <a:tr h="988828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+mj-lt"/>
                        </a:rPr>
                        <a:t>Предмет исследования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Отношение англичан и русских к событиям Второй мировой войны.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28922918"/>
                  </a:ext>
                </a:extLst>
              </a:tr>
              <a:tr h="935665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+mj-lt"/>
                        </a:rPr>
                        <a:t>Метод работы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Анализ литературы, поисковый метод, синтез.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42736185"/>
                  </a:ext>
                </a:extLst>
              </a:tr>
              <a:tr h="935665">
                <a:tc>
                  <a:txBody>
                    <a:bodyPr/>
                    <a:lstStyle/>
                    <a:p>
                      <a:r>
                        <a:rPr lang="ru-RU" sz="2400" b="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Продукт проекта</a:t>
                      </a:r>
                      <a:endParaRPr lang="ru-RU" sz="2400" b="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Результат работы оформлен в виде буклета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7675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4419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DBDF580-8C8B-4D09-B2CB-E6028AFF1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152" y="542260"/>
            <a:ext cx="3112874" cy="102729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Вторая мировая война </a:t>
            </a:r>
            <a:r>
              <a:rPr lang="ru-RU" dirty="0"/>
              <a:t>- </a:t>
            </a:r>
            <a:r>
              <a:rPr lang="ru-RU" sz="2000" dirty="0">
                <a:latin typeface="+mn-lt"/>
              </a:rPr>
              <a:t>крупнейшая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6474000A-8C26-4825-A2FC-A14FBB4F4D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13" y="748204"/>
            <a:ext cx="4221124" cy="5026975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267F64C-B8A1-4A49-9007-871170E68C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459" y="1441966"/>
            <a:ext cx="3112875" cy="4661122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>в истории человечества война, развязанная фашистской Германией, Италией и милитаристской Японией.  </a:t>
            </a:r>
          </a:p>
          <a:p>
            <a:r>
              <a:rPr lang="ru-RU" sz="2000" dirty="0"/>
              <a:t>  </a:t>
            </a:r>
            <a:r>
              <a:rPr lang="ru-RU" sz="2000" dirty="0">
                <a:solidFill>
                  <a:srgbClr val="FF0000"/>
                </a:solidFill>
              </a:rPr>
              <a:t>Она началась 1 сентября 1939 г. и продолжалась до 2 сентября 1942 г. </a:t>
            </a:r>
            <a:r>
              <a:rPr lang="ru-RU" sz="2000" dirty="0"/>
              <a:t>В войну было втянуто 61 государство с населением 1,7 миллиарда человек.                       Военные действия велись на территории 40 государств, а также на морских и океанических театрах.</a:t>
            </a:r>
          </a:p>
          <a:p>
            <a:r>
              <a:rPr lang="ru-RU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59002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94F4BE-6035-47F4-9FFB-1BB245CEB1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650126" cy="1004149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accent1">
                    <a:lumMod val="50000"/>
                  </a:schemeClr>
                </a:solidFill>
              </a:rPr>
              <a:t>Личности, рассматриваемые в проекте: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6CB09BE-17DD-47A9-BCD3-6D812A5C01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286000"/>
            <a:ext cx="6810153" cy="2971800"/>
          </a:xfrm>
        </p:spPr>
        <p:txBody>
          <a:bodyPr/>
          <a:lstStyle/>
          <a:p>
            <a:pPr marL="457200" indent="-457200" algn="l">
              <a:buAutoNum type="arabicParenR"/>
            </a:pPr>
            <a:r>
              <a:rPr lang="ru-RU" dirty="0"/>
              <a:t>Король Георг </a:t>
            </a:r>
            <a:r>
              <a:rPr lang="en-US" dirty="0"/>
              <a:t>VI</a:t>
            </a:r>
            <a:endParaRPr lang="ru-RU" dirty="0"/>
          </a:p>
          <a:p>
            <a:pPr marL="457200" indent="-457200" algn="l">
              <a:buAutoNum type="arabicParenR"/>
            </a:pPr>
            <a:r>
              <a:rPr lang="ru-RU" dirty="0"/>
              <a:t>Уинстон Черчилль</a:t>
            </a:r>
          </a:p>
          <a:p>
            <a:pPr marL="457200" indent="-457200" algn="l">
              <a:buAutoNum type="arabicParenR"/>
            </a:pPr>
            <a:r>
              <a:rPr lang="ru-RU" dirty="0"/>
              <a:t>Иосиф Виссарионович Сталин</a:t>
            </a:r>
          </a:p>
          <a:p>
            <a:pPr marL="457200" indent="-457200" algn="l">
              <a:buAutoNum type="arabicParenR"/>
            </a:pPr>
            <a:r>
              <a:rPr lang="ru-RU" dirty="0"/>
              <a:t>Вячеслав Михайлович Молотов</a:t>
            </a:r>
          </a:p>
        </p:txBody>
      </p:sp>
    </p:spTree>
    <p:extLst>
      <p:ext uri="{BB962C8B-B14F-4D97-AF65-F5344CB8AC3E}">
        <p14:creationId xmlns:p14="http://schemas.microsoft.com/office/powerpoint/2010/main" val="2455466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64C116-3CAF-4A68-A919-D99C00063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Король Георг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VI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653536B4-1198-4A1E-95C8-9FF4430C6C6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959" y="1630237"/>
            <a:ext cx="1664478" cy="28495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6F3B685C-37C2-4727-8124-F03CAA2C6512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36" y="3258879"/>
            <a:ext cx="1817203" cy="21016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A6ABEC7-80A0-4BF9-8859-D8254EA0D4A4}"/>
              </a:ext>
            </a:extLst>
          </p:cNvPr>
          <p:cNvSpPr txBox="1"/>
          <p:nvPr/>
        </p:nvSpPr>
        <p:spPr>
          <a:xfrm>
            <a:off x="3997842" y="1630237"/>
            <a:ext cx="45175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3 сентября 1939 года Король Георг </a:t>
            </a:r>
            <a:r>
              <a:rPr lang="en-US" dirty="0"/>
              <a:t>VI</a:t>
            </a:r>
            <a:r>
              <a:rPr lang="ru-RU" dirty="0"/>
              <a:t>  выступает с речью к нации и Содружеству, в которой призывает свой народ вступить во Вторую мировую войну. </a:t>
            </a:r>
            <a:endParaRPr lang="en-US" dirty="0"/>
          </a:p>
          <a:p>
            <a:r>
              <a:rPr lang="ru-RU" dirty="0"/>
              <a:t>  Все предложения очень ёмкие и некоторые из них ссылаются на определенные исторические события. Например, в словах</a:t>
            </a:r>
            <a:r>
              <a:rPr lang="ru-RU" i="1" dirty="0"/>
              <a:t>: «Второй раз в жизни большинства из нас мы находимся в состоянии войны»</a:t>
            </a:r>
            <a:r>
              <a:rPr lang="ru-RU" dirty="0"/>
              <a:t>, упоминаются события Первой мировой войны. </a:t>
            </a:r>
            <a:endParaRPr lang="en-US" dirty="0"/>
          </a:p>
          <a:p>
            <a:r>
              <a:rPr lang="ru-RU" dirty="0"/>
              <a:t>  Также в речи говорится о нарушении Германией Мюнхенского соглашения, разделе и захвате Чехословакии в марте 1939 года.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491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9066A96-7569-4CEC-9BD7-FA4491315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Уинстон Черчилль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B377273B-81E2-4ADD-AE50-B4A26414E4B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110" y="1594883"/>
            <a:ext cx="1959347" cy="23155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ECEF687-6D23-4011-8721-531CED9B8C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5469" y="1488558"/>
            <a:ext cx="4689881" cy="46884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</a:t>
            </a:r>
            <a:r>
              <a:rPr lang="ru-RU" sz="2000" dirty="0"/>
              <a:t>После «раздела Польши» между Германией и СССР была произнесена речь Черчилля по радио и в ней, коснувшись событий в Восточной Европе, он сказал</a:t>
            </a:r>
            <a:r>
              <a:rPr lang="ru-RU" sz="2000" i="1" dirty="0"/>
              <a:t>: «То, что русские стоят на этой линии, было явно необходимым с точки зрения безопасности России от нацистской угрозы...»</a:t>
            </a:r>
            <a:r>
              <a:rPr lang="ru-RU" sz="2000" dirty="0"/>
              <a:t> </a:t>
            </a:r>
          </a:p>
          <a:p>
            <a:pPr marL="0" indent="0">
              <a:buNone/>
            </a:pPr>
            <a:r>
              <a:rPr lang="ru-RU" sz="2000" dirty="0"/>
              <a:t>  Считал, что ни Англия, ни СССР не могут пустить Германию к Черному морю, так как эта позиция очень важна для обеих стран.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706976F-A379-4402-9F23-5A210387193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152" y="3342075"/>
            <a:ext cx="1692275" cy="21558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0965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256101-327C-4CE0-972A-D018C11F1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Иосиф Виссарионович Сталин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60594A6D-B655-410F-A954-28FE8B5FA39C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259" y="1573619"/>
            <a:ext cx="1801001" cy="2209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xmlns="" id="{51547C17-95B9-4041-B15B-A5C3EADC911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759" y="3617636"/>
            <a:ext cx="1933575" cy="2362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B0977DC-D73C-4EEB-8D0C-6A08E397E122}"/>
              </a:ext>
            </a:extLst>
          </p:cNvPr>
          <p:cNvSpPr txBox="1"/>
          <p:nvPr/>
        </p:nvSpPr>
        <p:spPr>
          <a:xfrm>
            <a:off x="4210493" y="1573619"/>
            <a:ext cx="430485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  </a:t>
            </a:r>
            <a:r>
              <a:rPr lang="ru-RU" sz="2000" u="sng" dirty="0"/>
              <a:t>1 июля 1940 г.</a:t>
            </a:r>
            <a:r>
              <a:rPr lang="ru-RU" sz="2000" dirty="0"/>
              <a:t> состоялась беседа генерального секретаря ЦК ВКП (б) И.В. Сталина с послом Великобритании в СССР с. </a:t>
            </a:r>
            <a:r>
              <a:rPr lang="ru-RU" sz="2000" dirty="0" err="1"/>
              <a:t>Криппсом</a:t>
            </a:r>
            <a:r>
              <a:rPr lang="ru-RU" sz="2000" dirty="0"/>
              <a:t> в Кремле. </a:t>
            </a:r>
          </a:p>
          <a:p>
            <a:r>
              <a:rPr lang="ru-RU" sz="2000" dirty="0"/>
              <a:t>  Сталин высказывается о господстве Германии в Европе</a:t>
            </a:r>
            <a:r>
              <a:rPr lang="ru-RU" sz="2000" u="sng" dirty="0"/>
              <a:t>. Он считает преждевременным говорить о господстве Германии. </a:t>
            </a:r>
            <a:r>
              <a:rPr lang="ru-RU" sz="2000" dirty="0"/>
              <a:t>Разбить Францию – это еще не завоевать всю Европу.</a:t>
            </a:r>
          </a:p>
          <a:p>
            <a:r>
              <a:rPr lang="ru-RU" sz="2000" dirty="0"/>
              <a:t>  </a:t>
            </a:r>
            <a:r>
              <a:rPr lang="ru-RU" dirty="0"/>
              <a:t>Затем позднее, в 1943 году, И.В. Сталин писал г. Рузвельту слова благодарности за принятие решения об открытии второго фронта с участием сил Британии и Америки.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36732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5930AD-1A35-43A7-9A66-9C15ADEC0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Вячеслав Михайлович Молотов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FCB47727-9680-473D-9BA9-FADCF13FD76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25" y="1791586"/>
            <a:ext cx="2505075" cy="1828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F8937164-6619-47A9-8C7A-65BE4FD6574D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439" y="3317358"/>
            <a:ext cx="1817281" cy="21955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B2994FB-E5B5-4ACB-8032-0CD88C8FD717}"/>
              </a:ext>
            </a:extLst>
          </p:cNvPr>
          <p:cNvSpPr txBox="1"/>
          <p:nvPr/>
        </p:nvSpPr>
        <p:spPr>
          <a:xfrm>
            <a:off x="4242391" y="1690689"/>
            <a:ext cx="42729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Молотов Вячеслав Михайлович имел непосредственное влияние на политику, проводимую СССР, в 1939-1949 годах.</a:t>
            </a:r>
          </a:p>
          <a:p>
            <a:r>
              <a:rPr lang="ru-RU" dirty="0"/>
              <a:t>  Летом 1939 года Молотов активно участвовал в англо-франко-советских переговорах в Москве, а после их неудачи провёл переговоры и подготовил заключение Договора о ненападении с Германией. Первым получив ноту об объявлении войны</a:t>
            </a:r>
            <a:r>
              <a:rPr lang="ru-RU" i="1" dirty="0"/>
              <a:t> </a:t>
            </a:r>
            <a:r>
              <a:rPr lang="ru-RU" dirty="0"/>
              <a:t>в 12 часов 22 июня 1941 года В.М. Молотов выступал по радио с сообщением о войне. </a:t>
            </a:r>
          </a:p>
          <a:p>
            <a:r>
              <a:rPr lang="ru-RU" dirty="0"/>
              <a:t>  И именно ему принадлежат слова: «</a:t>
            </a:r>
            <a:r>
              <a:rPr lang="ru-RU" i="1" dirty="0"/>
              <a:t>Наше дело правое. Враг будет разбит. Победа будет за нами.»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641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671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Проект: Вторая мировая война в представлении русских и англичан </vt:lpstr>
      <vt:lpstr>Презентация PowerPoint</vt:lpstr>
      <vt:lpstr>Презентация PowerPoint</vt:lpstr>
      <vt:lpstr>Вторая мировая война - крупнейшая</vt:lpstr>
      <vt:lpstr>Личности, рассматриваемые в проекте:</vt:lpstr>
      <vt:lpstr>Король Георг VI </vt:lpstr>
      <vt:lpstr>Уинстон Черчилль</vt:lpstr>
      <vt:lpstr>Иосиф Виссарионович Сталин</vt:lpstr>
      <vt:lpstr>Вячеслав Михайлович Молотов</vt:lpstr>
      <vt:lpstr>Англо-советские отношения всегда были отравлены ядом взаимных подозрений.  </vt:lpstr>
      <vt:lpstr>Презентация PowerPoint</vt:lpstr>
      <vt:lpstr>Презентация PowerPoint</vt:lpstr>
      <vt:lpstr>Проект:  Вторая мировая война в представлении русских и англичан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Julysh</cp:lastModifiedBy>
  <cp:revision>54</cp:revision>
  <dcterms:created xsi:type="dcterms:W3CDTF">2018-09-04T12:10:47Z</dcterms:created>
  <dcterms:modified xsi:type="dcterms:W3CDTF">2019-02-21T21:07:55Z</dcterms:modified>
</cp:coreProperties>
</file>