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3555D5-310F-40A4-956E-10FB8F5AD26D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7830CCB-F4A8-422C-B035-62B09165F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C8CD59-9971-4DA3-BD3E-402453C667D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7305-32C7-4EC6-84B8-D0EA86A5C1FD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DBD0C-3ED8-4932-B1FA-3B8C28865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B0C9C-7D3F-4782-8440-D6FD1932C733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03F4A-3513-4CBC-84A2-8EDB55402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B1FA9-670A-4C3A-BF55-7A1A95D38B93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32735-D569-4BAE-9E77-0E7B40F83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14D3F-0844-47D2-A23D-BB4507949506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22181-C4A7-4673-B09D-198D4081E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20A42-4A39-46F4-ABB2-F1E265D26ED5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793B2-69D4-4132-B6C6-5ABCB2AF73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B02E6-8DAE-42E7-B2F4-F8E156755C37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3B1C4-A052-46D3-B0A4-30A8BCAD6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1C15C-31EE-435E-8E91-64E2E4C8A9ED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16A84-0264-4425-AEEC-C4E8BC833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221C5-7A49-48D2-93FB-90418CD78E54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22F81-9DC8-4DA5-A25B-65404F226B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9BCD5-22BC-4913-AC1A-B3AA2D0BFD4E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79652-5E8F-41CC-8D96-CDA541C69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FCDAB-0DAB-4D15-8841-6B3FDA82896B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0673A-7E7E-4E45-B707-F01B499891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F4714-004E-4D20-8EA5-D0115FB1A7B2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C1965-B0FB-4F7B-BB8F-CDBFFE2BE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154353-3726-4F5E-ADD4-01126A91A1E1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51B1D9-8654-4C31-981B-093A9B1BF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wmf"/><Relationship Id="rId5" Type="http://schemas.openxmlformats.org/officeDocument/2006/relationships/image" Target="../media/image6.gif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643063" y="2071688"/>
            <a:ext cx="5786437" cy="278606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Местоимение как </a:t>
            </a:r>
          </a:p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часть речи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2357422" y="5500702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Ершова Валентина Николаевна ГБОУ школа № 204</a:t>
            </a:r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63" y="1928813"/>
          <a:ext cx="8286750" cy="2733358"/>
        </p:xfrm>
        <a:graphic>
          <a:graphicData uri="http://schemas.openxmlformats.org/drawingml/2006/table">
            <a:tbl>
              <a:tblPr/>
              <a:tblGrid>
                <a:gridCol w="8286750"/>
              </a:tblGrid>
              <a:tr h="782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Личные                      Я, ты, мы, вы, он, она,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оно, они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2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Притяжательные      Наша, свой, твой, моя,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ваш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2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Возвратные                Себя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643042" y="285728"/>
            <a:ext cx="48691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Проверьте себя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857250"/>
            <a:ext cx="8286750" cy="5643563"/>
          </a:xfrm>
        </p:spPr>
        <p:txBody>
          <a:bodyPr rtlCol="0">
            <a:normAutofit fontScale="550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Общее значение местоимений – указывать на предметы, признаки, количества, не называя их. По значению и грамматическим особенностям выделяется девять разрядов местоимений: личные, возвратные, вопросительные, относительные,     неопределенные,   отрицательные,  притяжательные,  указательные,        определительные.   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Личными называются местоимения, указывающие на лица, которые участвуют в разговоре. У личных местоимений при склонении изменяется не окончание, всё слово.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Возвратное местоимение СЕБЯ указывает, что совершаемое действие направлено на само действующее лицо.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Притяжательные местоимения по своему значению очень похожи на притяжательные, они указывают на принадлежность предмета кому-либо (человеку или животному) и отвечают на вопросы </a:t>
            </a: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чей? чья? чьё? чьи?</a:t>
            </a:r>
            <a:endParaRPr lang="ru-RU" sz="3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0"/>
            <a:ext cx="266008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Выводы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1071563"/>
            <a:ext cx="8643937" cy="5429250"/>
          </a:xfrm>
        </p:spPr>
        <p:txBody>
          <a:bodyPr rtlCol="0">
            <a:normAutofit fontScale="700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Укажите строчку, в которой записаны только личные местоимения.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у них, обо мне, я, тебя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за ними, мой, себя, тот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вам, твой, вас, когда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к нам, нами, этот, никто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Какую часть речи не может заменить местоимение в тексте?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имя существительное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имя прилагательное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глагол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имя числительное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214290"/>
            <a:ext cx="137890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Тест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214313"/>
            <a:ext cx="8429625" cy="6286500"/>
          </a:xfrm>
        </p:spPr>
        <p:txBody>
          <a:bodyPr/>
          <a:lstStyle/>
          <a:p>
            <a:pPr algn="l" eaLnBrk="1" hangingPunct="1"/>
            <a:r>
              <a:rPr lang="ru-RU" sz="20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Какую особенность имеет склонение местоимений 3-го лица?</a:t>
            </a:r>
          </a:p>
          <a:p>
            <a:pPr algn="l" eaLnBrk="1" hangingPunct="1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eaLnBrk="1" hangingPunct="1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местоимения 3-го лица не имеют формы именительного падежа</a:t>
            </a:r>
          </a:p>
          <a:p>
            <a:pPr algn="l" eaLnBrk="1" hangingPunct="1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в косвенных падежах к местоимению 3 лица после предлога добавляется согласный Н </a:t>
            </a:r>
          </a:p>
          <a:p>
            <a:pPr algn="l" eaLnBrk="1" hangingPunct="1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местоимения 3 лица не имеют формы множественного числа</a:t>
            </a:r>
          </a:p>
          <a:p>
            <a:pPr algn="l" eaLnBrk="1" hangingPunct="1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местоимения 3 лица не склоняются</a:t>
            </a:r>
          </a:p>
          <a:p>
            <a:pPr algn="l" eaLnBrk="1" hangingPunct="1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eaLnBrk="1" hangingPunct="1"/>
            <a:r>
              <a:rPr lang="ru-RU" sz="20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Укажите неверное утверждение.</a:t>
            </a:r>
          </a:p>
          <a:p>
            <a:pPr algn="l" eaLnBrk="1" hangingPunct="1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eaLnBrk="1" hangingPunct="1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возвратное местоимение СЕБЯ принадлежит к группе местоимений-существительных</a:t>
            </a:r>
          </a:p>
          <a:p>
            <a:pPr algn="l" eaLnBrk="1" hangingPunct="1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возвратное местоимение СЕБЯ не имеет именительного падежа</a:t>
            </a:r>
          </a:p>
          <a:p>
            <a:pPr algn="l" eaLnBrk="1" hangingPunct="1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возвратное местоимение СЕБЯ указывает, что совершаемое действие направлено на само действующее лицо</a:t>
            </a:r>
          </a:p>
          <a:p>
            <a:pPr algn="l" eaLnBrk="1" hangingPunct="1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возвратное местоимение СЕБЯ изменяется по родам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428625"/>
            <a:ext cx="8215313" cy="5210175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Продолжите фразу.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Притяжательные местоимения в предложении обычно бывают…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определением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дополнением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обстоятельством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сказуемым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2"/>
          <p:cNvSpPr>
            <a:spLocks noChangeArrowheads="1" noChangeShapeType="1" noTextEdit="1"/>
          </p:cNvSpPr>
          <p:nvPr/>
        </p:nvSpPr>
        <p:spPr bwMode="auto">
          <a:xfrm>
            <a:off x="1076325" y="828675"/>
            <a:ext cx="6353175" cy="210026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Молодцы!</a:t>
            </a:r>
          </a:p>
        </p:txBody>
      </p:sp>
      <p:sp>
        <p:nvSpPr>
          <p:cNvPr id="16387" name="WordArt 3"/>
          <p:cNvSpPr>
            <a:spLocks noChangeArrowheads="1" noChangeShapeType="1" noTextEdit="1"/>
          </p:cNvSpPr>
          <p:nvPr/>
        </p:nvSpPr>
        <p:spPr bwMode="auto">
          <a:xfrm>
            <a:off x="1428750" y="3071813"/>
            <a:ext cx="6429375" cy="18573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урок!</a:t>
            </a:r>
          </a:p>
        </p:txBody>
      </p:sp>
    </p:spTree>
  </p:cSld>
  <p:clrMapOvr>
    <a:masterClrMapping/>
  </p:clrMapOvr>
  <p:transition spd="med">
    <p:pull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857250" y="1571625"/>
            <a:ext cx="7643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" y="500063"/>
            <a:ext cx="8072437" cy="5138737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ходе этого урока вы познакомитесь с основными признаками местоимения как части речи; узнаете, на какие разряды делятся слова этой части речи.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 урока: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Местоимение как часть речи.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Личные местоимения.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Возвратное местоимение СЕБЯ.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Притяжательные местоимения.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Выводы.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3075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25" y="4643438"/>
            <a:ext cx="1100138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14290"/>
            <a:ext cx="7929618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Местоимение как часть речи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50" y="1000125"/>
          <a:ext cx="8501063" cy="4511040"/>
        </p:xfrm>
        <a:graphic>
          <a:graphicData uri="http://schemas.openxmlformats.org/drawingml/2006/table">
            <a:tbl>
              <a:tblPr/>
              <a:tblGrid>
                <a:gridCol w="2124075"/>
                <a:gridCol w="2125663"/>
                <a:gridCol w="2125662"/>
                <a:gridCol w="2125663"/>
              </a:tblGrid>
              <a:tr h="334963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Местоимения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Местоимения- существитель-ные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Местоимения-прилагатель-ные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Местоимения-числительные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Местоимения-наречия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9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никто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др.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мой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твой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наш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ваш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какой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этот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др.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сколько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столько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несколько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др.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где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когда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куда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там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потому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др.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18" name="Rectangle 1"/>
          <p:cNvSpPr>
            <a:spLocks noChangeArrowheads="1"/>
          </p:cNvSpPr>
          <p:nvPr/>
        </p:nvSpPr>
        <p:spPr bwMode="auto">
          <a:xfrm>
            <a:off x="571500" y="5643563"/>
            <a:ext cx="8001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Местоимения употребляются вместо существительных, прилагательных, числительных и наречий.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290"/>
            <a:ext cx="710066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Разряды местоимений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63" y="1397000"/>
          <a:ext cx="8001056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/>
                <a:gridCol w="4000528"/>
              </a:tblGrid>
              <a:tr h="448029">
                <a:tc>
                  <a:txBody>
                    <a:bodyPr/>
                    <a:lstStyle/>
                    <a:p>
                      <a:r>
                        <a:rPr lang="ru-RU" sz="2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Личные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я, ты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48029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Возвратные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себя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48029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Вопросительные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кто? чей?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48029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Относительные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кто, чей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48029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Неопределенные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некто, кое-кто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48029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Отрицательные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никто, ничей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48029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Притяжательные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мой, твой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48029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Указательные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тот, этот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48029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Определительные 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весь, самый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14290"/>
            <a:ext cx="682174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Личные местоимения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63" y="1071563"/>
          <a:ext cx="8215312" cy="4389120"/>
        </p:xfrm>
        <a:graphic>
          <a:graphicData uri="http://schemas.openxmlformats.org/drawingml/2006/table">
            <a:tbl>
              <a:tblPr/>
              <a:tblGrid>
                <a:gridCol w="944562"/>
                <a:gridCol w="3529013"/>
                <a:gridCol w="3741737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Единственное число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Множественное число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1-е лицо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Я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МЫ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2-е лицо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ВЫ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3-е лицо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ОН        ОНА       ОНО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ОНИ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69" name="Rectangle 1"/>
          <p:cNvSpPr>
            <a:spLocks noChangeArrowheads="1"/>
          </p:cNvSpPr>
          <p:nvPr/>
        </p:nvSpPr>
        <p:spPr bwMode="auto">
          <a:xfrm>
            <a:off x="1071563" y="5643563"/>
            <a:ext cx="6429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  Личными называются местоимения, указывающие на лица, которые участвуют в разговоре.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70" name="Picture 2" descr="C:\Documents and Settings\Администратор\Мои документы\Мои рисунки\Организатор клипов (Microsoft)\j03567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1714500"/>
            <a:ext cx="785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1" name="Рисунок 5" descr="j034329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3" y="1500188"/>
            <a:ext cx="928687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2" name="Picture 4" descr="C:\Documents and Settings\Администратор\Мои документы\Мои рисунки\Организатор клипов (Microsoft)\j035678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88" y="2643188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3" name="Picture 2" descr="C:\Documents and Settings\Администратор\Мои документы\Мои рисунки\Организатор клипов (Microsoft)\j03567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2714625"/>
            <a:ext cx="785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4" name="Picture 5" descr="C:\Documents and Settings\Администратор\Мои документы\Мои рисунки\Организатор клипов (Microsoft)\j0397995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5" y="4286250"/>
            <a:ext cx="85883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5" name="Picture 4" descr="C:\Documents and Settings\Администратор\Мои документы\Мои рисунки\Организатор клипов (Microsoft)\j035678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0" y="4071938"/>
            <a:ext cx="78581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6" name="Picture 2" descr="C:\Documents and Settings\Администратор\Мои документы\Мои рисунки\Организатор клипов (Microsoft)\j03567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4143375"/>
            <a:ext cx="7858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7" name="Рисунок 5" descr="j034329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0" y="2571750"/>
            <a:ext cx="928688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8" name="Рисунок 14" descr="j034336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3563" y="4000500"/>
            <a:ext cx="1795462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9" name="Picture 7" descr="C:\Documents and Settings\Администратор\Мои документы\Мои рисунки\Организатор клипов (Microsoft)\j0336916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00688" y="2643188"/>
            <a:ext cx="714375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776590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Склонение местоимений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500" y="1643063"/>
          <a:ext cx="8072438" cy="3291840"/>
        </p:xfrm>
        <a:graphic>
          <a:graphicData uri="http://schemas.openxmlformats.org/drawingml/2006/table">
            <a:tbl>
              <a:tblPr/>
              <a:tblGrid>
                <a:gridCol w="2143125"/>
                <a:gridCol w="2786063"/>
                <a:gridCol w="31432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Им.п.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Они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Род.п.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Их, у них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Дат. П.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Им, к ним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Вин. П.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Их, за них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Тв.п.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Ими, за ними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Предл.п.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 мне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 них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01" name="Rectangle 1"/>
          <p:cNvSpPr>
            <a:spLocks noChangeArrowheads="1"/>
          </p:cNvSpPr>
          <p:nvPr/>
        </p:nvSpPr>
        <p:spPr bwMode="auto">
          <a:xfrm>
            <a:off x="571500" y="5214938"/>
            <a:ext cx="80724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У личных местоимений при склонении изменяется не окончание, а всё слово.</a:t>
            </a:r>
            <a:endParaRPr lang="ru-RU" sz="3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313" y="1143000"/>
          <a:ext cx="8501062" cy="2987040"/>
        </p:xfrm>
        <a:graphic>
          <a:graphicData uri="http://schemas.openxmlformats.org/drawingml/2006/table">
            <a:tbl>
              <a:tblPr/>
              <a:tblGrid>
                <a:gridCol w="8501062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</a:t>
                      </a:r>
                      <a:r>
                        <a:rPr kumimoji="0" lang="ru-RU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кого?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старой фотографии он узнал друга.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                                        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        </a:t>
                      </a:r>
                      <a:r>
                        <a:rPr kumimoji="0" lang="ru-RU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кого?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На старой фотографии он узнал себя.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071563" y="4857750"/>
            <a:ext cx="6715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Во втором предложении совершаемое действие направлено на само действующее лицо.</a:t>
            </a:r>
            <a:endParaRPr lang="ru-RU" sz="3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00100" y="214290"/>
            <a:ext cx="7826117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Возвратное местоимение СЕБЯ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4429919" y="1856582"/>
            <a:ext cx="428625" cy="15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643438" y="1643063"/>
            <a:ext cx="1071562" cy="15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5501481" y="1856582"/>
            <a:ext cx="42862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7000082" y="3572669"/>
            <a:ext cx="4302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7215188" y="3357563"/>
            <a:ext cx="1000125" cy="15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8001001" y="3571875"/>
            <a:ext cx="430212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208" name="Рисунок 34" descr="j03433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8" y="1393825"/>
            <a:ext cx="1252537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9" name="Рисунок 34" descr="j03433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2424113"/>
            <a:ext cx="1357313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Склонение возвратного местоимения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625" y="1143000"/>
          <a:ext cx="8001000" cy="2926080"/>
        </p:xfrm>
        <a:graphic>
          <a:graphicData uri="http://schemas.openxmlformats.org/drawingml/2006/table">
            <a:tbl>
              <a:tblPr/>
              <a:tblGrid>
                <a:gridCol w="2184400"/>
                <a:gridCol w="581660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Им.п.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Род.п.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Себя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Дат.п.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Себе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Вин.п.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Себя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ТВ.п.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Собой (-ою)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Предл.п.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 себе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42" name="Rectangle 1"/>
          <p:cNvSpPr>
            <a:spLocks noChangeArrowheads="1"/>
          </p:cNvSpPr>
          <p:nvPr/>
        </p:nvSpPr>
        <p:spPr bwMode="auto">
          <a:xfrm>
            <a:off x="571500" y="4214813"/>
            <a:ext cx="7858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Возвратное местоимение СЕБЯ не имеет именительного падежа.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43" name="Picture 2" descr="C:\Documents and Settings\Администратор\Мои документы\Мои рисунки\Анимации\2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5000625"/>
            <a:ext cx="19304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72560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Распределите местоимения по строкам таблицы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88" y="1928813"/>
          <a:ext cx="8286750" cy="2347914"/>
        </p:xfrm>
        <a:graphic>
          <a:graphicData uri="http://schemas.openxmlformats.org/drawingml/2006/table">
            <a:tbl>
              <a:tblPr/>
              <a:tblGrid>
                <a:gridCol w="8286750"/>
              </a:tblGrid>
              <a:tr h="782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Личные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2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Притяжательные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2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Возвратные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3" name="Rectangle 1"/>
          <p:cNvSpPr>
            <a:spLocks noChangeArrowheads="1"/>
          </p:cNvSpPr>
          <p:nvPr/>
        </p:nvSpPr>
        <p:spPr bwMode="auto">
          <a:xfrm>
            <a:off x="785813" y="4929188"/>
            <a:ext cx="7286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Ваш, она, вы, моя, они, себя, твой, оно, наша, я, мы, он, свой, ты.</a:t>
            </a:r>
            <a:endParaRPr lang="ru-RU" sz="3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454</Words>
  <Application>Microsoft Office PowerPoint</Application>
  <PresentationFormat>Экран (4:3)</PresentationFormat>
  <Paragraphs>177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admin</cp:lastModifiedBy>
  <cp:revision>10</cp:revision>
  <dcterms:created xsi:type="dcterms:W3CDTF">2009-04-18T10:26:15Z</dcterms:created>
  <dcterms:modified xsi:type="dcterms:W3CDTF">2020-11-19T12:17:59Z</dcterms:modified>
</cp:coreProperties>
</file>