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7" r:id="rId3"/>
    <p:sldId id="266" r:id="rId4"/>
    <p:sldId id="271" r:id="rId5"/>
    <p:sldId id="273" r:id="rId6"/>
    <p:sldId id="268" r:id="rId7"/>
    <p:sldId id="270" r:id="rId8"/>
    <p:sldId id="274" r:id="rId9"/>
    <p:sldId id="277" r:id="rId10"/>
    <p:sldId id="276" r:id="rId11"/>
    <p:sldId id="279" r:id="rId12"/>
    <p:sldId id="278" r:id="rId13"/>
    <p:sldId id="280" r:id="rId14"/>
    <p:sldId id="281" r:id="rId15"/>
    <p:sldId id="288" r:id="rId16"/>
    <p:sldId id="292" r:id="rId17"/>
    <p:sldId id="293" r:id="rId18"/>
    <p:sldId id="29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75E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2" autoAdjust="0"/>
    <p:restoredTop sz="94624" autoAdjust="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2E767-D5E5-4B7C-BC93-2CE6EF64A8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9F08F-EEF8-43F1-BC11-83CE811E91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69DF3-F551-45B9-8E58-0143EAC356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D3F43-B881-4462-896D-45051A129E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80EFE-1EF6-431F-BB09-3F5233F161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EAD75-5B9C-438A-8227-D1E7658BF22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FAECB-82E3-41B5-8A45-9B5C077E27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77151-99CD-4FB7-B785-2A989CBB18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17F7D-EB6F-4FD7-BA7E-33B4C3CBCB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2CA7E-839B-4D65-9315-DFA23645F1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A1449-A2BD-4A21-89E8-1CA231D5C4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79DB1"/>
            </a:gs>
            <a:gs pos="30000">
              <a:srgbClr val="A2BDD4"/>
            </a:gs>
            <a:gs pos="100000">
              <a:srgbClr val="CDF0FF"/>
            </a:gs>
          </a:gsLst>
          <a:lin ang="129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C56C1D7C-DB29-404D-8778-F159247764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7" r:id="rId2"/>
    <p:sldLayoutId id="2147483764" r:id="rId3"/>
    <p:sldLayoutId id="2147483758" r:id="rId4"/>
    <p:sldLayoutId id="2147483765" r:id="rId5"/>
    <p:sldLayoutId id="2147483759" r:id="rId6"/>
    <p:sldLayoutId id="2147483760" r:id="rId7"/>
    <p:sldLayoutId id="2147483766" r:id="rId8"/>
    <p:sldLayoutId id="2147483767" r:id="rId9"/>
    <p:sldLayoutId id="2147483761" r:id="rId10"/>
    <p:sldLayoutId id="21474837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pitchFamily="34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города Новосибирска «Детский сад № 72 «Мир детства».</a:t>
            </a:r>
            <a:br>
              <a:rPr lang="ru-RU" sz="1600" smtClean="0">
                <a:latin typeface="Times New Roman" pitchFamily="18" charset="0"/>
                <a:cs typeface="Times New Roman" pitchFamily="18" charset="0"/>
              </a:rPr>
            </a:br>
            <a:endParaRPr lang="ru-RU" sz="1600" smtClean="0"/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2" name="WordArt 1"/>
          <p:cNvSpPr>
            <a:spLocks noChangeArrowheads="1" noChangeShapeType="1" noTextEdit="1"/>
          </p:cNvSpPr>
          <p:nvPr/>
        </p:nvSpPr>
        <p:spPr bwMode="auto">
          <a:xfrm>
            <a:off x="304800" y="838200"/>
            <a:ext cx="8382000" cy="1676400"/>
          </a:xfrm>
          <a:prstGeom prst="rect">
            <a:avLst/>
          </a:prstGeom>
        </p:spPr>
        <p:txBody>
          <a:bodyPr wrap="none" fromWordArt="1">
            <a:prstTxWarp prst="textDeflateInflate">
              <a:avLst>
                <a:gd name="adj" fmla="val 51403"/>
              </a:avLst>
            </a:prstTxWarp>
          </a:bodyPr>
          <a:lstStyle/>
          <a:p>
            <a:pPr algn="ctr"/>
            <a:endParaRPr lang="ru-RU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 Black"/>
            </a:endParaRPr>
          </a:p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Исследовательский проект</a:t>
            </a:r>
          </a:p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"молоко и молочные продукты"</a:t>
            </a:r>
          </a:p>
        </p:txBody>
      </p:sp>
      <p:pic>
        <p:nvPicPr>
          <p:cNvPr id="7173" name="Содержимое 5" descr="C:\Users\User\Desktop\СТАРШАЯ ГРУППА\10def02428c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3429000"/>
            <a:ext cx="2679700" cy="2773363"/>
          </a:xfrm>
        </p:spPr>
      </p:pic>
      <p:sp>
        <p:nvSpPr>
          <p:cNvPr id="11" name="Скругленный прямоугольник 10" descr="Выполнили: воспитатели&#10;Кайгородова Н.В.&#10;    Голуб И.В.&#10;"/>
          <p:cNvSpPr/>
          <p:nvPr/>
        </p:nvSpPr>
        <p:spPr>
          <a:xfrm>
            <a:off x="5181600" y="3581400"/>
            <a:ext cx="3200400" cy="2209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Выполнили: воспитатели</a:t>
            </a:r>
          </a:p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Кайгородова Н.В.</a:t>
            </a:r>
          </a:p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Голуб И.В.</a:t>
            </a:r>
          </a:p>
        </p:txBody>
      </p:sp>
      <p:sp>
        <p:nvSpPr>
          <p:cNvPr id="7175" name="Rectangle 6"/>
          <p:cNvSpPr>
            <a:spLocks noChangeArrowheads="1"/>
          </p:cNvSpPr>
          <p:nvPr/>
        </p:nvSpPr>
        <p:spPr bwMode="auto">
          <a:xfrm>
            <a:off x="4233863" y="90488"/>
            <a:ext cx="676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49263" algn="ctr" eaLnBrk="0" hangingPunct="0"/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Как мы это узнаем?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*Прочитать в книгах о коровах</a:t>
            </a:r>
          </a:p>
          <a:p>
            <a:pPr eaLnBrk="1" hangingPunct="1"/>
            <a:r>
              <a:rPr lang="ru-RU" sz="2400" smtClean="0"/>
              <a:t>*Рассмотреть картины и иллюстрации о коровах</a:t>
            </a:r>
          </a:p>
          <a:p>
            <a:pPr eaLnBrk="1" hangingPunct="1"/>
            <a:r>
              <a:rPr lang="ru-RU" sz="2400" smtClean="0"/>
              <a:t>*Сходить на экскурсию в магазин с родителями, </a:t>
            </a:r>
          </a:p>
          <a:p>
            <a:pPr eaLnBrk="1" hangingPunct="1"/>
            <a:r>
              <a:rPr lang="ru-RU" sz="2400" smtClean="0"/>
              <a:t>*Понаблюдать дома, расспросить бабушку и маму для приготовления каких блюд им необходимо молоко.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Механизмы реализации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143000" y="1600200"/>
            <a:ext cx="6096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2362200" y="1600200"/>
            <a:ext cx="685800" cy="2743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4343400" y="1676400"/>
            <a:ext cx="76200" cy="152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562600" y="1600200"/>
            <a:ext cx="228600" cy="2743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629400" y="1600200"/>
            <a:ext cx="609600" cy="1219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381000" y="2590800"/>
            <a:ext cx="1981200" cy="83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Игровая деятельность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143000" y="4419600"/>
            <a:ext cx="1981200" cy="83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Опыты и эксперименты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352800" y="3200400"/>
            <a:ext cx="1981200" cy="83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Художественно-эстетическая деятельность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105400" y="4495800"/>
            <a:ext cx="1981200" cy="83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Продуктивная деятельность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019800" y="2895600"/>
            <a:ext cx="1981200" cy="83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Познавательно-речевая деятельность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800" smtClean="0"/>
              <a:t>Сюжетно-ролевая игра</a:t>
            </a:r>
            <a:br>
              <a:rPr lang="ru-RU" sz="2800" smtClean="0"/>
            </a:br>
            <a:r>
              <a:rPr lang="ru-RU" sz="2800" smtClean="0"/>
              <a:t>магазин«молочные продукты»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3400" y="1676400"/>
            <a:ext cx="3886200" cy="30480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48130" name="Picture 2" descr="WP_0015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3505200" cy="2624843"/>
          </a:xfrm>
          <a:prstGeom prst="snip1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4267200" y="3124200"/>
            <a:ext cx="3505200" cy="2743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8439" name="Picture 3" descr="WP_0015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352800"/>
            <a:ext cx="31242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400" b="1" smtClean="0"/>
              <a:t>Беседа с детьми на тему: «Что мы знаем о молоке и молочных продуктах»</a:t>
            </a: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876800"/>
          </a:xfrm>
          <a:ln>
            <a:solidFill>
              <a:schemeClr val="bg1"/>
            </a:solidFill>
          </a:ln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219200" y="1828800"/>
            <a:ext cx="2362200" cy="3200400"/>
          </a:xfrm>
          <a:prstGeom prst="round2DiagRect">
            <a:avLst>
              <a:gd name="adj1" fmla="val 16667"/>
              <a:gd name="adj2" fmla="val 2525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49154" name="Picture 2" descr="WP_0015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3276600" cy="4360211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5257800" y="4038600"/>
            <a:ext cx="1905000" cy="1981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49155" name="Picture 3" descr="WP_0015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7326" y="2667000"/>
            <a:ext cx="3982916" cy="3429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800" b="1" smtClean="0"/>
              <a:t>Рисование «Коровы пасутся на лугу»</a:t>
            </a: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8768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0178" name="Picture 2" descr="WP_0015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828800"/>
            <a:ext cx="4343400" cy="3037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Блок-схема: альтернативный процесс 5"/>
          <p:cNvSpPr/>
          <p:nvPr/>
        </p:nvSpPr>
        <p:spPr>
          <a:xfrm>
            <a:off x="5562600" y="3276600"/>
            <a:ext cx="762000" cy="838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50179" name="Picture 3" descr="WP_0015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048000"/>
            <a:ext cx="3575050" cy="32416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Поделки «фантазеры»</a:t>
            </a:r>
          </a:p>
        </p:txBody>
      </p:sp>
      <p:pic>
        <p:nvPicPr>
          <p:cNvPr id="4" name="Picture 2" descr="WP_00157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447800"/>
            <a:ext cx="4572000" cy="3429000"/>
          </a:xfrm>
          <a:prstGeom prst="ellipse">
            <a:avLst/>
          </a:prstGeom>
          <a:effectLst>
            <a:softEdge rad="112500"/>
          </a:effectLst>
        </p:spPr>
      </p:pic>
      <p:pic>
        <p:nvPicPr>
          <p:cNvPr id="5" name="Picture 3" descr="WP_0015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0214" y="2895600"/>
            <a:ext cx="4449153" cy="3352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smtClean="0">
                <a:latin typeface="Monotype Corsiva" pitchFamily="66" charset="0"/>
              </a:rPr>
              <a:t>Экспериментирование с молоком </a:t>
            </a:r>
            <a:br>
              <a:rPr lang="ru-RU" sz="3600" smtClean="0">
                <a:latin typeface="Monotype Corsiva" pitchFamily="66" charset="0"/>
              </a:rPr>
            </a:br>
            <a:r>
              <a:rPr lang="ru-RU" sz="3600" smtClean="0">
                <a:latin typeface="Monotype Corsiva" pitchFamily="66" charset="0"/>
              </a:rPr>
              <a:t>(проведение опытов)</a:t>
            </a:r>
          </a:p>
        </p:txBody>
      </p:sp>
      <p:sp>
        <p:nvSpPr>
          <p:cNvPr id="22531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smtClean="0">
                <a:solidFill>
                  <a:srgbClr val="FF0000"/>
                </a:solidFill>
                <a:latin typeface="Monotype Corsiva" pitchFamily="66" charset="0"/>
              </a:rPr>
              <a:t>Опыт № 1: Взрыв цвета в молоке.</a:t>
            </a:r>
          </a:p>
          <a:p>
            <a:pPr eaLnBrk="1" hangingPunct="1"/>
            <a:endParaRPr lang="ru-RU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Опыт № 2 "Молочное превращение"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/>
          </a:p>
        </p:txBody>
      </p:sp>
      <p:pic>
        <p:nvPicPr>
          <p:cNvPr id="22533" name="Picture 2" descr="IMG_20141107_09372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>
          <a:xfrm>
            <a:off x="998538" y="1517650"/>
            <a:ext cx="2957512" cy="3941763"/>
          </a:xfrm>
          <a:noFill/>
        </p:spPr>
      </p:pic>
      <p:pic>
        <p:nvPicPr>
          <p:cNvPr id="22534" name="Рисунок 1" descr="http://www.maam.ru/upload/blogs/detsad-60440-139862044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89538" y="1517650"/>
            <a:ext cx="2952750" cy="3941763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b="1" u="sng" smtClean="0">
                <a:solidFill>
                  <a:srgbClr val="FF0000"/>
                </a:solidFill>
                <a:latin typeface="Monotype Corsiva" pitchFamily="66" charset="0"/>
              </a:rPr>
              <a:t>Гипотеза подтвердилась:</a:t>
            </a:r>
            <a:r>
              <a:rPr lang="ru-RU" smtClean="0">
                <a:solidFill>
                  <a:srgbClr val="FF0000"/>
                </a:solidFill>
              </a:rPr>
              <a:t/>
            </a:r>
            <a:br>
              <a:rPr lang="ru-RU" smtClean="0">
                <a:solidFill>
                  <a:srgbClr val="FF0000"/>
                </a:solidFill>
              </a:rPr>
            </a:br>
            <a:endParaRPr lang="ru-RU" smtClean="0">
              <a:solidFill>
                <a:srgbClr val="FF0000"/>
              </a:solidFill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1600" smtClean="0"/>
              <a:t>В процессе исследования молока мы пришли к выводу:</a:t>
            </a:r>
          </a:p>
          <a:p>
            <a:pPr eaLnBrk="1" hangingPunct="1"/>
            <a:r>
              <a:rPr lang="ru-RU" sz="1600" smtClean="0"/>
              <a:t>1. Молоко – самый полезный для человека продукт питания. Молоко это питательная жидкость, которую дают животные. Люди используют молоко домашних животных таких как: корова, коза, олень, верблюд. В состав молока входят: витамины, минералы, белки, молочные кислоты, сахар, минеральные соли.</a:t>
            </a:r>
          </a:p>
          <a:p>
            <a:pPr eaLnBrk="1" hangingPunct="1"/>
            <a:r>
              <a:rPr lang="ru-RU" sz="1600" smtClean="0"/>
              <a:t>2. С молоком можно экспериментировать и получать новые молочные продукты питания: йогурт, сметану, творог, сыр, масло, простоквашу и другие.</a:t>
            </a:r>
          </a:p>
          <a:p>
            <a:pPr eaLnBrk="1" hangingPunct="1"/>
            <a:r>
              <a:rPr lang="ru-RU" sz="1600" smtClean="0"/>
              <a:t>3. Детям понравилось проводить исследовательскую работу.</a:t>
            </a:r>
          </a:p>
          <a:p>
            <a:pPr eaLnBrk="1" hangingPunct="1"/>
            <a:r>
              <a:rPr lang="ru-RU" sz="1600" smtClean="0"/>
              <a:t>4.Дети стали с большим желанием употреблять молоко и молочные продукты в детском саду.</a:t>
            </a:r>
          </a:p>
          <a:p>
            <a:pPr eaLnBrk="1" hangingPunct="1"/>
            <a:endParaRPr lang="ru-RU" sz="160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83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1" y="-52485"/>
            <a:ext cx="8595398" cy="6453285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i="1" smtClean="0"/>
              <a:t>Цель проекта: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Сбор информации о молоке, как о необходимом и полезном продукте питания, анализ и обобщение полученных фактов. Развитие исследовательско-творческих  и умственных способностей детей. </a:t>
            </a:r>
          </a:p>
          <a:p>
            <a:pPr eaLnBrk="1" hangingPunct="1"/>
            <a:r>
              <a:rPr lang="ru-RU" smtClean="0"/>
              <a:t> 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>Участники проекта: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b="1" smtClean="0"/>
              <a:t> 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Группа детей  старшего возраста(5-6 лет), воспитатели, родители.</a:t>
            </a:r>
            <a:br>
              <a:rPr lang="ru-RU" sz="2000" smtClean="0"/>
            </a:br>
            <a:endParaRPr lang="ru-RU" sz="2000" smtClean="0"/>
          </a:p>
        </p:txBody>
      </p:sp>
      <p:sp>
        <p:nvSpPr>
          <p:cNvPr id="9219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ru-RU" sz="2000" b="1" smtClean="0"/>
              <a:t>Срок реализации:</a:t>
            </a:r>
            <a:endParaRPr lang="ru-RU" sz="2000" smtClean="0"/>
          </a:p>
          <a:p>
            <a:pPr eaLnBrk="1" hangingPunct="1"/>
            <a:r>
              <a:rPr lang="ru-RU" sz="1800" b="1" smtClean="0"/>
              <a:t> </a:t>
            </a:r>
            <a:endParaRPr lang="ru-RU" sz="1800" smtClean="0"/>
          </a:p>
          <a:p>
            <a:pPr eaLnBrk="1" hangingPunct="1"/>
            <a:r>
              <a:rPr lang="ru-RU" sz="1800" b="1" smtClean="0"/>
              <a:t>     </a:t>
            </a:r>
            <a:r>
              <a:rPr lang="ru-RU" sz="1800" smtClean="0"/>
              <a:t>2 недели (5.11-19.11.19г.)</a:t>
            </a:r>
          </a:p>
          <a:p>
            <a:pPr eaLnBrk="1" hangingPunct="1"/>
            <a:r>
              <a:rPr lang="ru-RU" sz="1800" smtClean="0"/>
              <a:t> </a:t>
            </a:r>
          </a:p>
          <a:p>
            <a:pPr eaLnBrk="1" hangingPunct="1"/>
            <a:endParaRPr lang="ru-RU" smtClean="0"/>
          </a:p>
        </p:txBody>
      </p:sp>
      <p:sp>
        <p:nvSpPr>
          <p:cNvPr id="922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z="2000" b="1" smtClean="0"/>
              <a:t>Причины разработки:</a:t>
            </a:r>
            <a:endParaRPr lang="ru-RU" sz="2000" smtClean="0"/>
          </a:p>
          <a:p>
            <a:pPr eaLnBrk="1" hangingPunct="1"/>
            <a:r>
              <a:rPr lang="ru-RU" b="1" smtClean="0"/>
              <a:t> </a:t>
            </a:r>
            <a:r>
              <a:rPr lang="ru-RU" sz="1600" smtClean="0"/>
              <a:t> 1. Отказ некоторых детей пить молочные продукты во время полдника   («Я его не люблю», «Молоко невкусное» и т.д.) </a:t>
            </a:r>
          </a:p>
          <a:p>
            <a:pPr eaLnBrk="1" hangingPunct="1"/>
            <a:r>
              <a:rPr lang="ru-RU" sz="1600" smtClean="0"/>
              <a:t>  2. Недостаток знаний о молоке и молочных продуктах (получение и производство; необходимость и полезность молока, как ценного продукта питания человека)</a:t>
            </a:r>
          </a:p>
          <a:p>
            <a:pPr algn="ctr" eaLnBrk="1" hangingPunct="1"/>
            <a:r>
              <a:rPr lang="ru-RU" sz="1800" smtClean="0"/>
              <a:t> </a:t>
            </a:r>
            <a:r>
              <a:rPr lang="ru-RU" sz="1800" b="1" smtClean="0"/>
              <a:t>Тип проекта:</a:t>
            </a:r>
            <a:r>
              <a:rPr lang="ru-RU" sz="1800" smtClean="0"/>
              <a:t> </a:t>
            </a:r>
            <a:r>
              <a:rPr lang="ru-RU" sz="1600" smtClean="0"/>
              <a:t>Исследовательский, краткосрочный, групповой</a:t>
            </a:r>
          </a:p>
          <a:p>
            <a:pPr eaLnBrk="1" hangingPunct="1"/>
            <a:endParaRPr lang="ru-RU" sz="1600" smtClean="0"/>
          </a:p>
          <a:p>
            <a:pPr eaLnBrk="1" hangingPunct="1"/>
            <a:r>
              <a:rPr lang="ru-RU" sz="1600" smtClean="0"/>
              <a:t> </a:t>
            </a:r>
          </a:p>
          <a:p>
            <a:pPr eaLnBrk="1" hangingPunct="1"/>
            <a:endParaRPr lang="ru-RU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>Задачи проекта:</a:t>
            </a:r>
            <a:r>
              <a:rPr lang="ru-RU" smtClean="0"/>
              <a:t/>
            </a:r>
            <a:br>
              <a:rPr lang="ru-RU" smtClean="0"/>
            </a:br>
            <a:r>
              <a:rPr lang="ru-RU" b="1" i="1" smtClean="0"/>
              <a:t> 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1400" b="1" i="1" smtClean="0"/>
              <a:t> </a:t>
            </a:r>
            <a:endParaRPr lang="ru-RU" sz="1400" smtClean="0"/>
          </a:p>
          <a:p>
            <a:pPr eaLnBrk="1" hangingPunct="1"/>
            <a:r>
              <a:rPr lang="ru-RU" sz="1400" smtClean="0"/>
              <a:t>Работать над формированием у детей следующих знаний и понятий:</a:t>
            </a:r>
          </a:p>
          <a:p>
            <a:pPr eaLnBrk="1" hangingPunct="1"/>
            <a:r>
              <a:rPr lang="ru-RU" sz="1400" smtClean="0"/>
              <a:t>корова – домашнее животное, которое даёт человеку молоко; человек же в свою очередь ухаживает за коровой, заботится о ней, кормит её;</a:t>
            </a:r>
          </a:p>
          <a:p>
            <a:pPr eaLnBrk="1" hangingPunct="1"/>
            <a:r>
              <a:rPr lang="ru-RU" sz="1400" smtClean="0"/>
              <a:t>прежде чем попасть на стол, молоко проделывает долгий путь, и к этому причастны многие люди (те, кто ухаживают за коровами, доят их; кто отвозит молоко на молочные заводы; те, кто работают на молочных заводах; продавцы магазинов, которые продают молочные продукты и др.)</a:t>
            </a:r>
          </a:p>
          <a:p>
            <a:pPr eaLnBrk="1" hangingPunct="1"/>
            <a:r>
              <a:rPr lang="ru-RU" sz="1400" smtClean="0"/>
              <a:t>молоко необходимо человеку для здоровья и роста, т. к. в нём содержатся полезные вещества;</a:t>
            </a:r>
          </a:p>
          <a:p>
            <a:pPr eaLnBrk="1" hangingPunct="1"/>
            <a:r>
              <a:rPr lang="ru-RU" sz="1400" smtClean="0"/>
              <a:t>существует много продуктов, которые делают из молока (сметана, творог, масло, йогурт, майонез, сыр и др.)</a:t>
            </a:r>
          </a:p>
          <a:p>
            <a:pPr eaLnBrk="1" hangingPunct="1"/>
            <a:r>
              <a:rPr lang="ru-RU" sz="1400" smtClean="0"/>
              <a:t>без молока трудно приготовить многие блюда (каши, молочный суп, блины, пироги и т. д.)</a:t>
            </a:r>
          </a:p>
          <a:p>
            <a:pPr eaLnBrk="1" hangingPunct="1"/>
            <a:r>
              <a:rPr lang="ru-RU" sz="1400" smtClean="0"/>
              <a:t>Развивать такие черты личности, как любознательность, бережное уважительное отношение к продуктам труда многих людей.</a:t>
            </a:r>
          </a:p>
          <a:p>
            <a:pPr eaLnBrk="1" hangingPunct="1"/>
            <a:r>
              <a:rPr lang="ru-RU" sz="1400" smtClean="0"/>
              <a:t>Развивать логическое мышление, связную речь и познавательно-поисковую деятельность.</a:t>
            </a:r>
          </a:p>
          <a:p>
            <a:pPr eaLnBrk="1" hangingPunct="1"/>
            <a:r>
              <a:rPr lang="ru-RU" sz="1400" smtClean="0"/>
              <a:t> </a:t>
            </a:r>
          </a:p>
          <a:p>
            <a:pPr eaLnBrk="1" hangingPunct="1"/>
            <a:endParaRPr 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>Актуальность проекта: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1800" smtClean="0"/>
              <a:t>Обязательным и незаменимым продуктом детского питания является молоко. Оно по своему химическому составу и биологическим свойствам занимает  исключительное место среди продуктов животного происхождения, используемых в питание детей всех возрастных групп. Но не все дети с удовольствием пьют молоко и едят блюда, приготовленные на основе молока и молочных продуктов (каши, молочные супы, творожные запеканки, сыр, бутерброды с маслом).</a:t>
            </a:r>
          </a:p>
          <a:p>
            <a:pPr eaLnBrk="1" hangingPunct="1"/>
            <a:r>
              <a:rPr lang="ru-RU" sz="1800" smtClean="0"/>
              <a:t> </a:t>
            </a:r>
          </a:p>
          <a:p>
            <a:pPr eaLnBrk="1" hangingPunct="1"/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>Гипотеза:</a:t>
            </a:r>
            <a:r>
              <a:rPr lang="ru-RU" smtClean="0"/>
              <a:t/>
            </a:r>
            <a:br>
              <a:rPr lang="ru-RU" smtClean="0"/>
            </a:br>
            <a:r>
              <a:rPr lang="ru-RU" b="1" smtClean="0"/>
              <a:t> 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Если дети узнают больше о  молоке и молочных продуктах через собственную исследовательскую деятельность, то они поймут, что молоко – ценный продукт питания для детского организма и у них появится желание употреблять его в пищу.</a:t>
            </a:r>
          </a:p>
          <a:p>
            <a:pPr eaLnBrk="1" hangingPunct="1"/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Методы исследования:</a:t>
            </a:r>
            <a:br>
              <a:rPr lang="ru-RU" smtClean="0"/>
            </a:br>
            <a:endParaRPr lang="ru-RU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Наблюдение</a:t>
            </a:r>
          </a:p>
          <a:p>
            <a:pPr eaLnBrk="1" hangingPunct="1"/>
            <a:r>
              <a:rPr lang="ru-RU" smtClean="0"/>
              <a:t>Поисковая работа(поиск информации из разных источников)</a:t>
            </a:r>
          </a:p>
          <a:p>
            <a:pPr eaLnBrk="1" hangingPunct="1"/>
            <a:r>
              <a:rPr lang="ru-RU" smtClean="0"/>
              <a:t>Экспериметирование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1 этап. «Выбор темы»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Что мы знаем?</a:t>
            </a:r>
          </a:p>
          <a:p>
            <a:pPr eaLnBrk="1" hangingPunct="1"/>
            <a:r>
              <a:rPr lang="ru-RU" sz="2000" smtClean="0"/>
              <a:t>*Корова дает молоко;</a:t>
            </a:r>
          </a:p>
          <a:p>
            <a:pPr eaLnBrk="1" hangingPunct="1"/>
            <a:r>
              <a:rPr lang="ru-RU" sz="2000" smtClean="0"/>
              <a:t>*Корова ест траву;</a:t>
            </a:r>
          </a:p>
          <a:p>
            <a:pPr eaLnBrk="1" hangingPunct="1"/>
            <a:r>
              <a:rPr lang="ru-RU" sz="2000" smtClean="0"/>
              <a:t>*У коровы рога есть;</a:t>
            </a:r>
          </a:p>
          <a:p>
            <a:pPr eaLnBrk="1" hangingPunct="1"/>
            <a:r>
              <a:rPr lang="ru-RU" sz="2000" smtClean="0"/>
              <a:t>*Молоко белое, в холодильнике стоит;</a:t>
            </a:r>
          </a:p>
          <a:p>
            <a:pPr eaLnBrk="1" hangingPunct="1"/>
            <a:r>
              <a:rPr lang="ru-RU" sz="2000" smtClean="0"/>
              <a:t>*Мама молоко в магазине покупает и домой приносит;</a:t>
            </a:r>
          </a:p>
          <a:p>
            <a:pPr eaLnBrk="1" hangingPunct="1"/>
            <a:r>
              <a:rPr lang="ru-RU" sz="2000" smtClean="0"/>
              <a:t>*Бабушка из молока варит манную кашу;</a:t>
            </a:r>
          </a:p>
          <a:p>
            <a:pPr eaLnBrk="1" hangingPunct="1"/>
            <a:r>
              <a:rPr lang="ru-RU" sz="2000" smtClean="0"/>
              <a:t>*Молоко можно в чай  наливать, так вкуснее.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2 этап. «Сбор сведений» 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Создание развивающей среды(организация коллекции упаковок от различных молочных продуктов) для сюжетно-ролевой игры «Молочный магазин».</a:t>
            </a:r>
          </a:p>
          <a:p>
            <a:pPr eaLnBrk="1" hangingPunct="1"/>
            <a:r>
              <a:rPr lang="ru-RU" sz="2000" smtClean="0"/>
              <a:t>Подбор методической литературы;</a:t>
            </a:r>
          </a:p>
          <a:p>
            <a:pPr eaLnBrk="1" hangingPunct="1"/>
            <a:r>
              <a:rPr lang="ru-RU" sz="2000" smtClean="0"/>
              <a:t>Подбор художественной литературы;</a:t>
            </a:r>
          </a:p>
          <a:p>
            <a:pPr eaLnBrk="1" hangingPunct="1"/>
            <a:r>
              <a:rPr lang="ru-RU" sz="2000" smtClean="0"/>
              <a:t>Разработка конспектов совместной деятельности с детьми.</a:t>
            </a:r>
          </a:p>
          <a:p>
            <a:pPr eaLnBrk="1" hangingPunct="1"/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251</TotalTime>
  <Words>489</Words>
  <Application>Microsoft Office PowerPoint</Application>
  <PresentationFormat>Экран (4:3)</PresentationFormat>
  <Paragraphs>81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Franklin Gothic Book</vt:lpstr>
      <vt:lpstr>Wingdings 2</vt:lpstr>
      <vt:lpstr>Calibri</vt:lpstr>
      <vt:lpstr>Times New Roman</vt:lpstr>
      <vt:lpstr>Monotype Corsiva</vt:lpstr>
      <vt:lpstr>Техническая</vt:lpstr>
      <vt:lpstr>Муниципальное автономное дошкольное образовательное учреждение  города Новосибирска «Детский сад № 72 «Мир детства». </vt:lpstr>
      <vt:lpstr>Цель проекта: </vt:lpstr>
      <vt:lpstr> Участники проекта:   Группа детей  старшего возраста(5-6 лет), воспитатели, родители. </vt:lpstr>
      <vt:lpstr>  Задачи проекта:   </vt:lpstr>
      <vt:lpstr> Актуальность проекта: </vt:lpstr>
      <vt:lpstr>  Гипотеза:   </vt:lpstr>
      <vt:lpstr> Методы исследования: </vt:lpstr>
      <vt:lpstr>1 этап. «Выбор темы»</vt:lpstr>
      <vt:lpstr>2 этап. «Сбор сведений» </vt:lpstr>
      <vt:lpstr>Как мы это узнаем?</vt:lpstr>
      <vt:lpstr>Механизмы реализации</vt:lpstr>
      <vt:lpstr>Сюжетно-ролевая игра магазин«молочные продукты»</vt:lpstr>
      <vt:lpstr>Беседа с детьми на тему: «Что мы знаем о молоке и молочных продуктах» </vt:lpstr>
      <vt:lpstr>Рисование «Коровы пасутся на лугу» </vt:lpstr>
      <vt:lpstr>Поделки «фантазеры»</vt:lpstr>
      <vt:lpstr>Экспериментирование с молоком  (проведение опытов)</vt:lpstr>
      <vt:lpstr>Гипотеза подтвердилась: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40</cp:revision>
  <cp:lastPrinted>1601-01-01T00:00:00Z</cp:lastPrinted>
  <dcterms:created xsi:type="dcterms:W3CDTF">1601-01-01T00:00:00Z</dcterms:created>
  <dcterms:modified xsi:type="dcterms:W3CDTF">2020-11-20T16:55:31Z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