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1"/>
  </p:notesMasterIdLst>
  <p:sldIdLst>
    <p:sldId id="286" r:id="rId2"/>
    <p:sldId id="290" r:id="rId3"/>
    <p:sldId id="258" r:id="rId4"/>
    <p:sldId id="289" r:id="rId5"/>
    <p:sldId id="264" r:id="rId6"/>
    <p:sldId id="293" r:id="rId7"/>
    <p:sldId id="271" r:id="rId8"/>
    <p:sldId id="272" r:id="rId9"/>
    <p:sldId id="29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E7851-D875-450B-8104-EC859875FA96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40F8A-1796-4E15-83E8-11EB0004A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66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79DD8-79E4-4423-8EA0-C14BD119E37F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323A0-2094-4B52-B2C8-C776138BEC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11/20/2020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54868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ПРЕЗЕНТАЦИЯ. ЗВУК «С»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658860"/>
            <a:ext cx="3876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Home\Desktop\совунь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806" y="1045160"/>
            <a:ext cx="2845715" cy="30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03848" y="1844824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Выполни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задания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Совуньи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и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ты научишься правильно и красиво произносить звук С. </a:t>
            </a:r>
          </a:p>
        </p:txBody>
      </p:sp>
    </p:spTree>
    <p:extLst>
      <p:ext uri="{BB962C8B-B14F-4D97-AF65-F5344CB8AC3E}">
        <p14:creationId xmlns:p14="http://schemas.microsoft.com/office/powerpoint/2010/main" val="181930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artikuljacionnaja_gimnastika_na_zvuki_s_z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34" y="0"/>
            <a:ext cx="5976664" cy="671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esktop\Sovunya_iz_smesharikov_15_2604113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6598" y="908720"/>
            <a:ext cx="2878850" cy="4119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8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/>
        </p:nvSpPr>
        <p:spPr>
          <a:xfrm>
            <a:off x="707295" y="645121"/>
            <a:ext cx="8025300" cy="26369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ru" sz="3600" b="1" kern="0" dirty="0">
                <a:solidFill>
                  <a:srgbClr val="351C75"/>
                </a:solidFill>
                <a:latin typeface="Bookman Old Style" pitchFamily="18" charset="0"/>
                <a:cs typeface="Arial"/>
                <a:sym typeface="Arial"/>
                <a:rtl val="0"/>
              </a:rPr>
              <a:t>Задание : </a:t>
            </a:r>
          </a:p>
          <a:p>
            <a:pPr algn="ctr"/>
            <a:r>
              <a:rPr lang="ru" sz="3600" b="1" kern="0" dirty="0">
                <a:solidFill>
                  <a:srgbClr val="1155CC"/>
                </a:solidFill>
                <a:latin typeface="Bookman Old Style" pitchFamily="18" charset="0"/>
                <a:cs typeface="Arial"/>
                <a:sym typeface="Arial"/>
                <a:rtl val="0"/>
              </a:rPr>
              <a:t>Нажимай </a:t>
            </a:r>
            <a:r>
              <a:rPr lang="ru" sz="3600" b="1" kern="0" dirty="0" smtClean="0">
                <a:solidFill>
                  <a:srgbClr val="1155CC"/>
                </a:solidFill>
                <a:latin typeface="Bookman Old Style" pitchFamily="18" charset="0"/>
                <a:cs typeface="Arial"/>
                <a:sym typeface="Arial"/>
                <a:rtl val="0"/>
              </a:rPr>
              <a:t>на курсор и </a:t>
            </a:r>
            <a:r>
              <a:rPr lang="ru" sz="3600" b="1" kern="0" dirty="0">
                <a:solidFill>
                  <a:srgbClr val="1155CC"/>
                </a:solidFill>
                <a:latin typeface="Bookman Old Style" pitchFamily="18" charset="0"/>
                <a:cs typeface="Arial"/>
                <a:sym typeface="Arial"/>
                <a:rtl val="0"/>
              </a:rPr>
              <a:t>называй картинки, которые будут появляться. </a:t>
            </a:r>
          </a:p>
          <a:p>
            <a:pPr algn="ctr"/>
            <a:r>
              <a:rPr lang="ru" sz="3600" b="1" kern="0" dirty="0">
                <a:solidFill>
                  <a:srgbClr val="1155CC"/>
                </a:solidFill>
                <a:latin typeface="Bookman Old Style" pitchFamily="18" charset="0"/>
                <a:cs typeface="Arial"/>
                <a:sym typeface="Arial"/>
                <a:rtl val="0"/>
              </a:rPr>
              <a:t>Чётко произноси звук [C] в названии предметов.</a:t>
            </a:r>
          </a:p>
        </p:txBody>
      </p:sp>
      <p:pic>
        <p:nvPicPr>
          <p:cNvPr id="6" name="Picture 2" descr="C:\Users\Home\Desktop\совунь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34" y="3429000"/>
            <a:ext cx="2845715" cy="306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3298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2861625" cy="355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809323"/>
            <a:ext cx="3127937" cy="344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23088"/>
            <a:ext cx="2673044" cy="294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150" y="1805865"/>
            <a:ext cx="2835001" cy="386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4153" y="1779257"/>
            <a:ext cx="2723816" cy="391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67"/>
            <a:ext cx="2565598" cy="3963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467542" y="2807624"/>
            <a:ext cx="3024337" cy="2997640"/>
            <a:chOff x="467544" y="476672"/>
            <a:chExt cx="2451100" cy="2654009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476672"/>
              <a:ext cx="2451100" cy="2444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7787" y="2484568"/>
              <a:ext cx="1090613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0981" y="2501860"/>
            <a:ext cx="3055079" cy="363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604" y="3736598"/>
            <a:ext cx="3105092" cy="291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816" y="3611400"/>
            <a:ext cx="2808312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95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/>
        </p:nvSpPr>
        <p:spPr>
          <a:xfrm>
            <a:off x="283070" y="1988840"/>
            <a:ext cx="4132850" cy="11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2400" b="1" kern="0" dirty="0">
                <a:solidFill>
                  <a:srgbClr val="1C4587"/>
                </a:solidFill>
                <a:latin typeface="Bookman Old Style" pitchFamily="18" charset="0"/>
                <a:cs typeface="Arial"/>
                <a:sym typeface="Arial"/>
                <a:rtl val="0"/>
              </a:rPr>
              <a:t>Са-са-са - вот летит </a:t>
            </a:r>
          </a:p>
        </p:txBody>
      </p:sp>
      <p:pic>
        <p:nvPicPr>
          <p:cNvPr id="29" name="Shape 2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021" y="1412776"/>
            <a:ext cx="1540673" cy="133514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/>
          <p:nvPr/>
        </p:nvSpPr>
        <p:spPr>
          <a:xfrm>
            <a:off x="1269861" y="3146240"/>
            <a:ext cx="4265100" cy="128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2400" b="1" kern="0" dirty="0">
                <a:solidFill>
                  <a:srgbClr val="1C4587"/>
                </a:solidFill>
                <a:latin typeface="Bookman Old Style" pitchFamily="18" charset="0"/>
                <a:cs typeface="Arial"/>
                <a:sym typeface="Arial"/>
                <a:rtl val="0"/>
              </a:rPr>
              <a:t>Са-са-са - у норы стоит </a:t>
            </a:r>
          </a:p>
        </p:txBody>
      </p:sp>
      <p:pic>
        <p:nvPicPr>
          <p:cNvPr id="31" name="Shape 31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486" y="2228143"/>
            <a:ext cx="2393600" cy="144847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32"/>
          <p:cNvSpPr txBox="1"/>
          <p:nvPr/>
        </p:nvSpPr>
        <p:spPr>
          <a:xfrm>
            <a:off x="375227" y="4653136"/>
            <a:ext cx="3089100" cy="59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2400" b="1" kern="0" dirty="0">
                <a:solidFill>
                  <a:srgbClr val="1C4587"/>
                </a:solidFill>
                <a:latin typeface="Bookman Old Style" pitchFamily="18" charset="0"/>
                <a:cs typeface="Arial"/>
                <a:sym typeface="Arial"/>
                <a:rtl val="0"/>
              </a:rPr>
              <a:t>Со-со-со - у Сани </a:t>
            </a:r>
          </a:p>
        </p:txBody>
      </p:sp>
      <p:pic>
        <p:nvPicPr>
          <p:cNvPr id="33" name="Shape 33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9632" y="3960490"/>
            <a:ext cx="1832576" cy="1827849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Shape 34"/>
          <p:cNvSpPr txBox="1"/>
          <p:nvPr/>
        </p:nvSpPr>
        <p:spPr>
          <a:xfrm>
            <a:off x="569740" y="5797530"/>
            <a:ext cx="5859784" cy="106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2400" b="1" kern="0" dirty="0">
                <a:solidFill>
                  <a:srgbClr val="1C4587"/>
                </a:solidFill>
                <a:latin typeface="Bookman Old Style" pitchFamily="18" charset="0"/>
                <a:cs typeface="Arial"/>
                <a:sym typeface="Arial"/>
                <a:rtl val="0"/>
              </a:rPr>
              <a:t>Сы-сы-сы - у папы длинные</a:t>
            </a:r>
            <a:r>
              <a:rPr lang="ru" sz="1400" kern="0" dirty="0">
                <a:solidFill>
                  <a:srgbClr val="000000"/>
                </a:solidFill>
                <a:latin typeface="Bookman Old Style" pitchFamily="18" charset="0"/>
                <a:cs typeface="Arial"/>
                <a:sym typeface="Arial"/>
                <a:rtl val="0"/>
              </a:rPr>
              <a:t> </a:t>
            </a:r>
          </a:p>
        </p:txBody>
      </p:sp>
      <p:pic>
        <p:nvPicPr>
          <p:cNvPr id="35" name="Shape 35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877132"/>
            <a:ext cx="1832576" cy="68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23"/>
          <p:cNvSpPr txBox="1"/>
          <p:nvPr/>
        </p:nvSpPr>
        <p:spPr>
          <a:xfrm>
            <a:off x="1269861" y="373550"/>
            <a:ext cx="6895799" cy="613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ru" sz="2800" b="1" kern="0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Arial"/>
                <a:sym typeface="Arial"/>
                <a:rtl val="0"/>
              </a:rPr>
              <a:t>Повторяй чистоговорки, чётко проговаривая звук С.</a:t>
            </a:r>
          </a:p>
        </p:txBody>
      </p:sp>
    </p:spTree>
    <p:extLst>
      <p:ext uri="{BB962C8B-B14F-4D97-AF65-F5344CB8AC3E}">
        <p14:creationId xmlns:p14="http://schemas.microsoft.com/office/powerpoint/2010/main" val="307089997"/>
      </p:ext>
    </p:extLst>
  </p:cSld>
  <p:clrMapOvr>
    <a:masterClrMapping/>
  </p:clrMapOvr>
  <p:transition spd="slow" advClick="0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961867" y="1167570"/>
            <a:ext cx="7483361" cy="4890819"/>
            <a:chOff x="437250" y="1326424"/>
            <a:chExt cx="8142672" cy="5372199"/>
          </a:xfrm>
        </p:grpSpPr>
        <p:pic>
          <p:nvPicPr>
            <p:cNvPr id="18" name="Shape 29"/>
            <p:cNvPicPr preferRelativeResize="0"/>
            <p:nvPr/>
          </p:nvPicPr>
          <p:blipFill>
            <a:blip r:embed="rId2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250" y="1379625"/>
              <a:ext cx="2113724" cy="15984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Shape 32"/>
            <p:cNvPicPr preferRelativeResize="0"/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8167" y="3606598"/>
              <a:ext cx="1792399" cy="3092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Shape 33"/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5825" y="1326424"/>
              <a:ext cx="2272342" cy="2139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Shape 34"/>
            <p:cNvPicPr preferRelativeResize="0"/>
            <p:nvPr/>
          </p:nvPicPr>
          <p:blipFill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7524" y="1326427"/>
              <a:ext cx="1792398" cy="236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Picture 2" descr="D:\Детский сад\ШАБЛОНЫ\1оформление\растительность\ананас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874" y="3861047"/>
              <a:ext cx="1322877" cy="2370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D:\Детский сад\ШАБЛОНЫ\1оформление\растительность\арбуз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3" y="4716462"/>
              <a:ext cx="1847229" cy="1736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Shape 23"/>
          <p:cNvSpPr txBox="1"/>
          <p:nvPr/>
        </p:nvSpPr>
        <p:spPr>
          <a:xfrm>
            <a:off x="1259632" y="260648"/>
            <a:ext cx="6895799" cy="1227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ru" sz="2000" b="1" kern="0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Arial"/>
                <a:sym typeface="Arial"/>
                <a:rtl val="0"/>
              </a:rPr>
              <a:t>Называй картинку, </a:t>
            </a:r>
            <a:r>
              <a:rPr lang="ru" sz="2000" b="1" kern="0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  <a:cs typeface="Arial"/>
                <a:sym typeface="Arial"/>
                <a:rtl val="0"/>
              </a:rPr>
              <a:t>чётко проговаривая звук С.</a:t>
            </a:r>
          </a:p>
        </p:txBody>
      </p:sp>
    </p:spTree>
    <p:extLst>
      <p:ext uri="{BB962C8B-B14F-4D97-AF65-F5344CB8AC3E}">
        <p14:creationId xmlns:p14="http://schemas.microsoft.com/office/powerpoint/2010/main" val="170645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/>
        </p:nvSpPr>
        <p:spPr>
          <a:xfrm>
            <a:off x="734139" y="1692041"/>
            <a:ext cx="869100" cy="10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48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У</a:t>
            </a:r>
          </a:p>
        </p:txBody>
      </p:sp>
      <p:pic>
        <p:nvPicPr>
          <p:cNvPr id="31" name="Shape 3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3252" y="1396332"/>
            <a:ext cx="1361375" cy="150607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32"/>
          <p:cNvSpPr txBox="1"/>
          <p:nvPr/>
        </p:nvSpPr>
        <p:spPr>
          <a:xfrm>
            <a:off x="5657331" y="2177500"/>
            <a:ext cx="604499" cy="52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4800" kern="0" dirty="0">
                <a:solidFill>
                  <a:srgbClr val="741B47"/>
                </a:solidFill>
                <a:cs typeface="Arial"/>
                <a:sym typeface="Arial"/>
                <a:rtl val="0"/>
              </a:rPr>
              <a:t>.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657225" y="3362875"/>
            <a:ext cx="744900" cy="106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sz="4800" b="1" kern="0">
              <a:solidFill>
                <a:srgbClr val="741B47"/>
              </a:solidFill>
              <a:cs typeface="Arial"/>
              <a:sym typeface="Arial"/>
              <a:rtl val="0"/>
            </a:endParaRPr>
          </a:p>
        </p:txBody>
      </p:sp>
      <p:pic>
        <p:nvPicPr>
          <p:cNvPr id="35" name="Shape 35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251" y="3205217"/>
            <a:ext cx="1414376" cy="1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 txBox="1"/>
          <p:nvPr/>
        </p:nvSpPr>
        <p:spPr>
          <a:xfrm>
            <a:off x="1603239" y="3664405"/>
            <a:ext cx="2227196" cy="83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купили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x="5674099" y="3853548"/>
            <a:ext cx="604499" cy="10872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4800" kern="0" dirty="0">
                <a:solidFill>
                  <a:srgbClr val="741B47"/>
                </a:solidFill>
                <a:cs typeface="Arial"/>
                <a:sym typeface="Arial"/>
                <a:rtl val="0"/>
              </a:rPr>
              <a:t>.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3708042" y="5450904"/>
            <a:ext cx="3096535" cy="119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ru" sz="36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подарили</a:t>
            </a:r>
          </a:p>
        </p:txBody>
      </p:sp>
      <p:pic>
        <p:nvPicPr>
          <p:cNvPr id="40" name="Shape 40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569" y="5213175"/>
            <a:ext cx="1624265" cy="164482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/>
          <p:nvPr/>
        </p:nvSpPr>
        <p:spPr>
          <a:xfrm>
            <a:off x="8320952" y="5792601"/>
            <a:ext cx="744900" cy="83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ru" sz="4800" kern="0" dirty="0">
                <a:solidFill>
                  <a:srgbClr val="741B47"/>
                </a:solidFill>
                <a:cs typeface="Arial"/>
                <a:sym typeface="Arial"/>
                <a:rtl val="0"/>
              </a:rPr>
              <a:t>.</a:t>
            </a:r>
          </a:p>
        </p:txBody>
      </p:sp>
      <p:pic>
        <p:nvPicPr>
          <p:cNvPr id="16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9792" y="1160900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763" y="4789453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59" y="3108123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hape 24"/>
          <p:cNvSpPr txBox="1"/>
          <p:nvPr/>
        </p:nvSpPr>
        <p:spPr>
          <a:xfrm>
            <a:off x="4187620" y="88700"/>
            <a:ext cx="5177898" cy="214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ru" sz="24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Это Соня.</a:t>
            </a:r>
          </a:p>
          <a:p>
            <a:pPr algn="ctr"/>
            <a:r>
              <a:rPr lang="ru" sz="24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Составь по картинкам </a:t>
            </a:r>
            <a:r>
              <a:rPr lang="ru" sz="2400" b="1" kern="0" dirty="0" smtClean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предложения.</a:t>
            </a:r>
            <a:endParaRPr lang="ru" sz="2400" b="1" kern="0" dirty="0">
              <a:solidFill>
                <a:srgbClr val="002060"/>
              </a:solidFill>
              <a:latin typeface="Bookman Old Style" pitchFamily="18" charset="0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672200977"/>
      </p:ext>
    </p:extLst>
  </p:cSld>
  <p:clrMapOvr>
    <a:masterClrMapping/>
  </p:clrMapOvr>
  <p:transition spd="slow" advClick="0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Shape 4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461" y="314775"/>
            <a:ext cx="1759125" cy="192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856" y="613772"/>
            <a:ext cx="1204975" cy="1542374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 txBox="1"/>
          <p:nvPr/>
        </p:nvSpPr>
        <p:spPr>
          <a:xfrm>
            <a:off x="2037375" y="900625"/>
            <a:ext cx="2927014" cy="96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увидела в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2148525" y="3145725"/>
            <a:ext cx="2279459" cy="76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любит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760" y="2658806"/>
            <a:ext cx="1675929" cy="1542376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 txBox="1"/>
          <p:nvPr/>
        </p:nvSpPr>
        <p:spPr>
          <a:xfrm>
            <a:off x="2480025" y="5504875"/>
            <a:ext cx="3173999" cy="91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ru" sz="3600" b="1" kern="0" dirty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катается на</a:t>
            </a:r>
          </a:p>
        </p:txBody>
      </p:sp>
      <p:pic>
        <p:nvPicPr>
          <p:cNvPr id="55" name="Shape 55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6725" y="4771549"/>
            <a:ext cx="2006599" cy="168962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51"/>
          <p:cNvSpPr txBox="1"/>
          <p:nvPr/>
        </p:nvSpPr>
        <p:spPr>
          <a:xfrm>
            <a:off x="6470024" y="3370652"/>
            <a:ext cx="1037209" cy="76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 smtClean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.</a:t>
            </a:r>
            <a:endParaRPr lang="ru" sz="3600" b="1" kern="0" dirty="0">
              <a:solidFill>
                <a:srgbClr val="002060"/>
              </a:solidFill>
              <a:latin typeface="Bookman Old Style" pitchFamily="18" charset="0"/>
              <a:cs typeface="Arial"/>
              <a:sym typeface="Arial"/>
              <a:rtl val="0"/>
            </a:endParaRPr>
          </a:p>
        </p:txBody>
      </p:sp>
      <p:sp>
        <p:nvSpPr>
          <p:cNvPr id="14" name="Shape 51"/>
          <p:cNvSpPr txBox="1"/>
          <p:nvPr/>
        </p:nvSpPr>
        <p:spPr>
          <a:xfrm>
            <a:off x="8049442" y="1381475"/>
            <a:ext cx="1037209" cy="76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 smtClean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.</a:t>
            </a:r>
            <a:endParaRPr lang="ru" sz="3600" b="1" kern="0" dirty="0">
              <a:solidFill>
                <a:srgbClr val="002060"/>
              </a:solidFill>
              <a:latin typeface="Bookman Old Style" pitchFamily="18" charset="0"/>
              <a:cs typeface="Arial"/>
              <a:sym typeface="Arial"/>
              <a:rtl val="0"/>
            </a:endParaRPr>
          </a:p>
        </p:txBody>
      </p:sp>
      <p:sp>
        <p:nvSpPr>
          <p:cNvPr id="15" name="Shape 51"/>
          <p:cNvSpPr txBox="1"/>
          <p:nvPr/>
        </p:nvSpPr>
        <p:spPr>
          <a:xfrm>
            <a:off x="7233622" y="5577025"/>
            <a:ext cx="1037209" cy="76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ru" sz="3600" b="1" kern="0" dirty="0" smtClean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.</a:t>
            </a:r>
            <a:endParaRPr lang="ru" sz="3600" b="1" kern="0" dirty="0">
              <a:solidFill>
                <a:srgbClr val="002060"/>
              </a:solidFill>
              <a:latin typeface="Bookman Old Style" pitchFamily="18" charset="0"/>
              <a:cs typeface="Arial"/>
              <a:sym typeface="Arial"/>
              <a:rtl val="0"/>
            </a:endParaRPr>
          </a:p>
        </p:txBody>
      </p:sp>
      <p:pic>
        <p:nvPicPr>
          <p:cNvPr id="16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375" y="243538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973" y="2370696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973" y="4582088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Home\Desktop\869428e19743c6e08590ae1de3417fc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75" y="395938"/>
            <a:ext cx="1376402" cy="206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663771"/>
      </p:ext>
    </p:extLst>
  </p:cSld>
  <p:clrMapOvr>
    <a:masterClrMapping/>
  </p:clrMapOvr>
  <p:transition spd="slow" advClick="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22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201" y="1332772"/>
            <a:ext cx="5362828" cy="552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21-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8614" y="2043473"/>
            <a:ext cx="3605386" cy="360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hape 60"/>
          <p:cNvSpPr txBox="1"/>
          <p:nvPr/>
        </p:nvSpPr>
        <p:spPr>
          <a:xfrm>
            <a:off x="467544" y="19472"/>
            <a:ext cx="8399254" cy="11730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ru" sz="3000" b="1" kern="0" dirty="0" smtClean="0">
                <a:solidFill>
                  <a:srgbClr val="002060"/>
                </a:solidFill>
                <a:latin typeface="Bookman Old Style" pitchFamily="18" charset="0"/>
                <a:cs typeface="Arial"/>
                <a:sym typeface="Arial"/>
                <a:rtl val="0"/>
              </a:rPr>
              <a:t>Молодец! Выполнил все задания. Совунья со своими друзьями приглашает тебя порисовать.</a:t>
            </a:r>
            <a:endParaRPr lang="ru" sz="3000" b="1" kern="0" dirty="0">
              <a:solidFill>
                <a:srgbClr val="002060"/>
              </a:solidFill>
              <a:latin typeface="Bookman Old Style" pitchFamily="18" charset="0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5362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469</TotalTime>
  <Words>112</Words>
  <Application>Microsoft Office PowerPoint</Application>
  <PresentationFormat>Экран (4:3)</PresentationFormat>
  <Paragraphs>27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57</cp:revision>
  <dcterms:created xsi:type="dcterms:W3CDTF">2014-12-21T07:20:23Z</dcterms:created>
  <dcterms:modified xsi:type="dcterms:W3CDTF">2020-11-20T10:33:50Z</dcterms:modified>
</cp:coreProperties>
</file>