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23"/>
  </p:handoutMasterIdLst>
  <p:sldIdLst>
    <p:sldId id="257" r:id="rId5"/>
    <p:sldId id="263" r:id="rId6"/>
    <p:sldId id="264" r:id="rId7"/>
    <p:sldId id="265" r:id="rId8"/>
    <p:sldId id="266" r:id="rId9"/>
    <p:sldId id="267" r:id="rId10"/>
    <p:sldId id="259" r:id="rId11"/>
    <p:sldId id="260" r:id="rId12"/>
    <p:sldId id="274" r:id="rId13"/>
    <p:sldId id="261" r:id="rId14"/>
    <p:sldId id="277" r:id="rId15"/>
    <p:sldId id="272" r:id="rId16"/>
    <p:sldId id="271" r:id="rId17"/>
    <p:sldId id="273" r:id="rId18"/>
    <p:sldId id="275" r:id="rId19"/>
    <p:sldId id="276" r:id="rId20"/>
    <p:sldId id="278" r:id="rId21"/>
    <p:sldId id="262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63" autoAdjust="0"/>
    <p:restoredTop sz="93052" autoAdjust="0"/>
  </p:normalViewPr>
  <p:slideViewPr>
    <p:cSldViewPr snapToGrid="0">
      <p:cViewPr varScale="1">
        <p:scale>
          <a:sx n="66" d="100"/>
          <a:sy n="66" d="100"/>
        </p:scale>
        <p:origin x="-79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66536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87916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1611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12661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2137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3104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317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9.png"/><Relationship Id="rId7" Type="http://schemas.openxmlformats.org/officeDocument/2006/relationships/audio" Target="../media/audio1.wav"/><Relationship Id="rId12" Type="http://schemas.openxmlformats.org/officeDocument/2006/relationships/image" Target="../media/image5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51.jpeg"/><Relationship Id="rId5" Type="http://schemas.openxmlformats.org/officeDocument/2006/relationships/image" Target="../media/image48.png"/><Relationship Id="rId10" Type="http://schemas.openxmlformats.org/officeDocument/2006/relationships/image" Target="../media/image50.jpeg"/><Relationship Id="rId4" Type="http://schemas.openxmlformats.org/officeDocument/2006/relationships/image" Target="../media/image30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9.pn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30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9.pn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8.png"/><Relationship Id="rId10" Type="http://schemas.openxmlformats.org/officeDocument/2006/relationships/image" Target="../media/image54.jpeg"/><Relationship Id="rId4" Type="http://schemas.openxmlformats.org/officeDocument/2006/relationships/image" Target="../media/image30.png"/><Relationship Id="rId9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9.png"/><Relationship Id="rId7" Type="http://schemas.openxmlformats.org/officeDocument/2006/relationships/audio" Target="../media/audio1.wav"/><Relationship Id="rId12" Type="http://schemas.openxmlformats.org/officeDocument/2006/relationships/image" Target="../media/image5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56.jpeg"/><Relationship Id="rId5" Type="http://schemas.openxmlformats.org/officeDocument/2006/relationships/image" Target="../media/image48.png"/><Relationship Id="rId10" Type="http://schemas.openxmlformats.org/officeDocument/2006/relationships/image" Target="../media/image55.jpeg"/><Relationship Id="rId4" Type="http://schemas.openxmlformats.org/officeDocument/2006/relationships/image" Target="../media/image30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9.pn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8.png"/><Relationship Id="rId10" Type="http://schemas.openxmlformats.org/officeDocument/2006/relationships/image" Target="../media/image58.jpeg"/><Relationship Id="rId4" Type="http://schemas.openxmlformats.org/officeDocument/2006/relationships/image" Target="../media/image30.png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9.pn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60.jpeg"/><Relationship Id="rId5" Type="http://schemas.openxmlformats.org/officeDocument/2006/relationships/image" Target="../media/image48.png"/><Relationship Id="rId10" Type="http://schemas.openxmlformats.org/officeDocument/2006/relationships/image" Target="../media/image59.jpeg"/><Relationship Id="rId4" Type="http://schemas.openxmlformats.org/officeDocument/2006/relationships/image" Target="../media/image30.png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9.png"/><Relationship Id="rId7" Type="http://schemas.openxmlformats.org/officeDocument/2006/relationships/audio" Target="../media/audio1.wav"/><Relationship Id="rId12" Type="http://schemas.openxmlformats.org/officeDocument/2006/relationships/image" Target="../media/image6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62.jpeg"/><Relationship Id="rId5" Type="http://schemas.openxmlformats.org/officeDocument/2006/relationships/image" Target="../media/image48.png"/><Relationship Id="rId10" Type="http://schemas.openxmlformats.org/officeDocument/2006/relationships/image" Target="../media/image61.jpeg"/><Relationship Id="rId4" Type="http://schemas.openxmlformats.org/officeDocument/2006/relationships/image" Target="../media/image30.png"/><Relationship Id="rId9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9.png"/><Relationship Id="rId7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65.jpeg"/><Relationship Id="rId5" Type="http://schemas.openxmlformats.org/officeDocument/2006/relationships/image" Target="../media/image48.png"/><Relationship Id="rId10" Type="http://schemas.openxmlformats.org/officeDocument/2006/relationships/image" Target="../media/image64.jpeg"/><Relationship Id="rId4" Type="http://schemas.openxmlformats.org/officeDocument/2006/relationships/image" Target="../media/image30.png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42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4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40.png"/><Relationship Id="rId5" Type="http://schemas.openxmlformats.org/officeDocument/2006/relationships/image" Target="../media/image18.png"/><Relationship Id="rId10" Type="http://schemas.openxmlformats.org/officeDocument/2006/relationships/audio" Target="../media/audio1.wav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4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44.jpeg"/><Relationship Id="rId5" Type="http://schemas.openxmlformats.org/officeDocument/2006/relationships/image" Target="../media/image25.png"/><Relationship Id="rId10" Type="http://schemas.openxmlformats.org/officeDocument/2006/relationships/image" Target="../media/image43.jpeg"/><Relationship Id="rId4" Type="http://schemas.openxmlformats.org/officeDocument/2006/relationships/image" Target="../media/image24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47.jpeg"/><Relationship Id="rId5" Type="http://schemas.openxmlformats.org/officeDocument/2006/relationships/image" Target="../media/image25.png"/><Relationship Id="rId10" Type="http://schemas.openxmlformats.org/officeDocument/2006/relationships/image" Target="../media/image46.jpeg"/><Relationship Id="rId4" Type="http://schemas.openxmlformats.org/officeDocument/2006/relationships/image" Target="../media/image24.pn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7814" y="371642"/>
            <a:ext cx="9177785" cy="526715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4400" dirty="0" smtClean="0"/>
              <a:t>ПРОЕКТ ПО РАЗВИТИЮ РЕЧИ В ГРУППЕ №5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«ПОСТУЧИТСЯ СКАЗКА В ДОМ, СТАНЕТ ВЕСЕЛЕЕ В НЕМ»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50394" y="2906386"/>
            <a:ext cx="4918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ФИО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0802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0" y="1031437"/>
            <a:ext cx="4013277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ТЕАТР С</a:t>
            </a:r>
          </a:p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МАСКАМИ «КОЛОБОК»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pic>
        <p:nvPicPr>
          <p:cNvPr id="5124" name="Picture 4" descr="C:\Users\Mvideo\Downloads\11 (1)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496556" y="0"/>
            <a:ext cx="3176434" cy="4807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Users\Mvideo\Downloads\22 (1)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942832" y="1424705"/>
            <a:ext cx="3053713" cy="5433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Users\Mvideo\Desktop\загруженное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034214" y="2347080"/>
            <a:ext cx="3550660" cy="3729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9055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3371196" y="1765728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30793" y="2097084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37275" y="2034020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pic>
        <p:nvPicPr>
          <p:cNvPr id="12290" name="Picture 2" descr="C:\Users\Mvideo\Downloads\4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031999" y="1142999"/>
            <a:ext cx="8552873" cy="4810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9055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pic>
        <p:nvPicPr>
          <p:cNvPr id="6146" name="Picture 2" descr="C:\Users\Mvideo\Downloads\33 (1)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560943" y="962889"/>
            <a:ext cx="8940801" cy="5029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9055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СОЗДАНИЕ КНИЖКИ СО СКАЗКОЙ ВМЕСТЕ С ДЕТЬМИ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pic>
        <p:nvPicPr>
          <p:cNvPr id="7170" name="Picture 2" descr="C:\Users\Mvideo\Downloads\22 (2)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18896" y="595744"/>
            <a:ext cx="5172366" cy="2909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Mvideo\Downloads\33 (2)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95927" y="3408218"/>
            <a:ext cx="4950692" cy="2784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Mvideo\Downloads\44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388485" y="2424546"/>
            <a:ext cx="5221623" cy="3103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9055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«ПУТЕШЕСТВИЕ ТЫКОВКИ В ЗООПАРК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30793" y="2097084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19166" y="2034020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pic>
        <p:nvPicPr>
          <p:cNvPr id="9218" name="Picture 2" descr="C:\Users\Mvideo\Downloads\1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21195690">
            <a:off x="1438860" y="256504"/>
            <a:ext cx="4724401" cy="5985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9055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ТЕАТР В МАСКАХ «ТЕРЕМОК»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30793" y="2097084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19166" y="2034020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pic>
        <p:nvPicPr>
          <p:cNvPr id="10242" name="Picture 2" descr="C:\Users\Mvideo\Downloads\6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260764" y="482772"/>
            <a:ext cx="4932218" cy="5914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C:\Users\Mvideo\Desktop\загруженное (1)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929439" y="2220142"/>
            <a:ext cx="3461471" cy="3991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9055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3371196" y="1765728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30793" y="2097084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37275" y="2034020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pic>
        <p:nvPicPr>
          <p:cNvPr id="11266" name="Picture 2" descr="C:\Users\Mvideo\Downloads\5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20884848">
            <a:off x="700588" y="97227"/>
            <a:ext cx="3344864" cy="4986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C:\Users\Mvideo\Downloads\1 (1)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099275">
            <a:off x="8077814" y="367616"/>
            <a:ext cx="3280060" cy="5836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3" descr="C:\Users\Mvideo\Downloads\2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298906" y="1274618"/>
            <a:ext cx="3570476" cy="5583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9055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3371196" y="1765728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30793" y="2097084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37275" y="2034020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  <p:pic>
        <p:nvPicPr>
          <p:cNvPr id="1026" name="Picture 2" descr="C:\Users\Admin\Desktop\IMG_20180510_091530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374497">
            <a:off x="6069871" y="2261555"/>
            <a:ext cx="5730243" cy="4297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dmin\Desktop\IMG_20180510_091351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21324943">
            <a:off x="635979" y="875211"/>
            <a:ext cx="5782492" cy="4336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9055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1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СПАСИБО ЗА ВНИМАНИЕ.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2219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44029" y="748146"/>
            <a:ext cx="8799280" cy="5791200"/>
          </a:xfrm>
          <a:solidFill>
            <a:schemeClr val="bg1">
              <a:alpha val="0"/>
            </a:schemeClr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Сказка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неразлучный спутник детства. Она входит в жизнь ребенка с самого раннего возраста, сопровождает на протяжении всего дошкольного детства и остается с ним на всю жизнь. Со сказки начинается его знакомство с миром литературы, с миром человеческих взаимоотношений и с окружающим миром в целом. Впечатления детства долго сохраняются, и часто на всю жизнь определяют поведение и настроенность человека.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594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48691" y="221673"/>
            <a:ext cx="8894617" cy="6317673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АКТУАЛЬНОСТЬ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Набирая малышей в этом году, мы столкнулись с такой проблемой: половина детей группы плохо или совсем не разговаривают. Хорошо, понятно говорят только десять ребят. Для того чтобы разобраться в причине такой проблемы мы провели родительское собрание, на котором проанкетировали родителей. Выяснилось, что родители недооценивают значение чтения и рассказывания детям сказок, заучивания </a:t>
            </a:r>
            <a:r>
              <a:rPr lang="ru-RU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потешек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 поговорок, рассматривание иллюстраций к ним и беседы о сказочных героях.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594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48691" y="221673"/>
            <a:ext cx="8894617" cy="6317673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Задумывая проект «Сказка в гости к нам пришла» мы ставили перед собой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ЦЕЛЬ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помочь малышам преодолеть речевую пассивность, посредством погружения в мир русских народных сказок и </a:t>
            </a:r>
            <a:r>
              <a:rPr lang="ru-RU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потешек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создав предметно- пространственную развивающую среду в группе и на групповом участке способствующую этому погружению и развитию познавательных способностей и самостоятельности детей. Помочь родителям разобраться в огромном море детской литературы, научить правильно пользоваться сказками в воспитании своих детей.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594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48691" y="221673"/>
            <a:ext cx="8894617" cy="6317673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ЗАДАЧИ ПРОЕКТА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Образовательные: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организовать предметно-пространственную развивающую среду в группе для знакомства малышей с миром сказок;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формировать у детей интерес к книгам, умение понимать содержание сказок и стихов, эмоционально реагировать на сказочные ситуации;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-привлекать к воспроизведению сказочных образов через разные виды деятельности (игровую, театрализованную, художественную, индивидуальную).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594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48691" y="221673"/>
            <a:ext cx="8894617" cy="6317673"/>
          </a:xfrm>
          <a:solidFill>
            <a:schemeClr val="bg1">
              <a:alpha val="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Развивающие: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-развивать умение манипулировать с игрушкой (героем сказки, сопровождая действия речью;</a:t>
            </a:r>
            <a:b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-способствовать развитию умения воспроизводить и эмоционально передавать знакомые сюжеты любимых произведений художественной литературы.</a:t>
            </a:r>
            <a:b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Воспитательные: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-воспитывать умение внимательно слушать сказки и стихи, отвечать на вопросы по содержанию;</a:t>
            </a:r>
            <a:b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-воспитывать любовь к чтению книг, бережное отношение к ним.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2099991" y="-1019175"/>
            <a:ext cx="1087755" cy="1019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3120540"/>
            <a:ext cx="386141" cy="60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594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-0.13229 0.28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142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>
            <a:hlinkClick r:id="" action="ppaction://hlinkshowjump?jump=nextslide">
              <a:snd r:embed="rId10" name="chimes.wav"/>
            </a:hlinkClick>
          </p:cNvPr>
          <p:cNvSpPr/>
          <p:nvPr/>
        </p:nvSpPr>
        <p:spPr>
          <a:xfrm>
            <a:off x="6959523" y="989874"/>
            <a:ext cx="3376800" cy="864000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ТЕАТР КУКОЛ </a:t>
            </a:r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БИ-БА-БО</a:t>
            </a:r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«КУРОЧКА РЯБА»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pic>
        <p:nvPicPr>
          <p:cNvPr id="3074" name="Picture 2" descr="C:\Users\Mvideo\Downloads\10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676400" y="221672"/>
            <a:ext cx="4336473" cy="5787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Mvideo\Desktop\kurochka-ryaba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559695" y="2403763"/>
            <a:ext cx="4752975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85510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pic>
        <p:nvPicPr>
          <p:cNvPr id="4098" name="Picture 2" descr="C:\Users\Mvideo\Downloads\9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462376">
            <a:off x="545737" y="487671"/>
            <a:ext cx="4160755" cy="5940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Mvideo\Downloads\8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21033524">
            <a:off x="7791768" y="284821"/>
            <a:ext cx="3951449" cy="5798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Mvideo\Downloads\7 (1)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636197" y="637309"/>
            <a:ext cx="3297696" cy="586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91439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97265" y="5200321"/>
            <a:ext cx="924802" cy="868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60427" y="0"/>
            <a:ext cx="920345" cy="753900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  <a:endParaRPr lang="ru-RU" sz="4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737" y="2725343"/>
            <a:ext cx="386141" cy="606027"/>
          </a:xfrm>
          <a:prstGeom prst="rect">
            <a:avLst/>
          </a:prstGeom>
        </p:spPr>
      </p:pic>
      <p:pic>
        <p:nvPicPr>
          <p:cNvPr id="8194" name="Picture 2" descr="C:\Users\Mvideo\Downloads\88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639164" y="415636"/>
            <a:ext cx="4359854" cy="6082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Mvideo\Downloads\555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850640" y="458737"/>
            <a:ext cx="4066741" cy="5803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91439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29 -0.00532 L -0.53555 0.00648 " pathEditMode="relative" rAng="0" ptsTypes="AA">
                                      <p:cBhvr>
                                        <p:cTn id="6" dur="1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5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0.3599 -0.005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-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3FA65F-4361-4E04-8BDA-4F8256B2EBC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257</Words>
  <Application>Microsoft Office PowerPoint</Application>
  <PresentationFormat>Произвольный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Тема1</vt:lpstr>
      <vt:lpstr>ПРОЕКТ ПО РАЗВИТИЮ РЕЧИ В ГРУППЕ №5 «ПОСТУЧИТСЯ СКАЗКА В ДОМ, СТАНЕТ ВЕСЕЛЕЕ В НЕМ»</vt:lpstr>
      <vt:lpstr>Сказка – неразлучный спутник детства. Она входит в жизнь ребенка с самого раннего возраста, сопровождает на протяжении всего дошкольного детства и остается с ним на всю жизнь. Со сказки начинается его знакомство с миром литературы, с миром человеческих взаимоотношений и с окружающим миром в целом. Впечатления детства долго сохраняются, и часто на всю жизнь определяют поведение и настроенность человека.</vt:lpstr>
      <vt:lpstr>АКТУАЛЬНОСТЬ Набирая малышей в этом году, мы столкнулись с такой проблемой: половина детей группы плохо или совсем не разговаривают. Хорошо, понятно говорят только десять ребят. Для того чтобы разобраться в причине такой проблемы мы провели родительское собрание, на котором проанкетировали родителей. Выяснилось, что родители недооценивают значение чтения и рассказывания детям сказок, заучивания потешек и поговорок, рассматривание иллюстраций к ним и беседы о сказочных героях.</vt:lpstr>
      <vt:lpstr>Задумывая проект «Сказка в гости к нам пришла» мы ставили перед собой ЦЕЛЬ: помочь малышам преодолеть речевую пассивность, посредством погружения в мир русских народных сказок и потешек, создав предметно- пространственную развивающую среду в группе и на групповом участке способствующую этому погружению и развитию познавательных способностей и самостоятельности детей. Помочь родителям разобраться в огромном море детской литературы, научить правильно пользоваться сказками в воспитании своих детей.</vt:lpstr>
      <vt:lpstr>ЗАДАЧИ ПРОЕКТА Образовательные: - организовать предметно-пространственную развивающую среду в группе для знакомства малышей с миром сказок; - формировать у детей интерес к книгам, умение понимать содержание сказок и стихов, эмоционально реагировать на сказочные ситуации; -привлекать к воспроизведению сказочных образов через разные виды деятельности (игровую, театрализованную, художественную, индивидуальную). </vt:lpstr>
      <vt:lpstr>Развивающие: -развивать умение манипулировать с игрушкой (героем сказки, сопровождая действия речью; -способствовать развитию умения воспроизводить и эмоционально передавать знакомые сюжеты любимых произведений художественной литературы. Воспитательные: -воспитывать умение внимательно слушать сказки и стихи, отвечать на вопросы по содержанию; -воспитывать любовь к чтению книг, бережное отношение к ним.  </vt:lpstr>
      <vt:lpstr>Введите сюда текст вопроса</vt:lpstr>
      <vt:lpstr>Введите сюда текст вопроса</vt:lpstr>
      <vt:lpstr>Введите сюда текст вопроса</vt:lpstr>
      <vt:lpstr>Введите сюда текст вопроса</vt:lpstr>
      <vt:lpstr>Слайд 11</vt:lpstr>
      <vt:lpstr>Введите сюда текст вопроса</vt:lpstr>
      <vt:lpstr>Слайд 13</vt:lpstr>
      <vt:lpstr>Слайд 14</vt:lpstr>
      <vt:lpstr>Слайд 15</vt:lpstr>
      <vt:lpstr>Слайд 16</vt:lpstr>
      <vt:lpstr>Слайд 17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2018-03-18T08:06:06Z</dcterms:created>
  <dcterms:modified xsi:type="dcterms:W3CDTF">2020-11-21T06:47:43Z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