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51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0A8F34-0206-4DAE-BBBF-315B5DEA5406}" type="doc">
      <dgm:prSet loTypeId="urn:microsoft.com/office/officeart/2005/8/layout/StepDownProcess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BA52EEC9-A9D3-45B6-A965-46FBD7BBD756}">
      <dgm:prSet phldrT="[Текст]" custT="1"/>
      <dgm:spPr/>
      <dgm:t>
        <a:bodyPr/>
        <a:lstStyle/>
        <a:p>
          <a:r>
            <a:rPr lang="ru-RU" sz="2800" b="1" smtClean="0"/>
            <a:t>Родители не хотят учреждение компенсирующего вида</a:t>
          </a:r>
          <a:endParaRPr lang="ru-RU" sz="2800" b="1" dirty="0"/>
        </a:p>
      </dgm:t>
    </dgm:pt>
    <dgm:pt modelId="{5205406A-47AC-4436-9E46-659F39FA7638}" type="parTrans" cxnId="{9049C28B-504B-49B9-9F08-71E6C0DCC54F}">
      <dgm:prSet/>
      <dgm:spPr/>
      <dgm:t>
        <a:bodyPr/>
        <a:lstStyle/>
        <a:p>
          <a:endParaRPr lang="ru-RU"/>
        </a:p>
      </dgm:t>
    </dgm:pt>
    <dgm:pt modelId="{04481DDE-03FE-431B-9D65-64C5B9637E37}" type="sibTrans" cxnId="{9049C28B-504B-49B9-9F08-71E6C0DCC54F}">
      <dgm:prSet/>
      <dgm:spPr/>
      <dgm:t>
        <a:bodyPr/>
        <a:lstStyle/>
        <a:p>
          <a:endParaRPr lang="ru-RU"/>
        </a:p>
      </dgm:t>
    </dgm:pt>
    <dgm:pt modelId="{9E06D8D9-E4E0-4161-9625-0E9BAAC7D0B3}">
      <dgm:prSet phldrT="[Текст]" custT="1"/>
      <dgm:spPr/>
      <dgm:t>
        <a:bodyPr/>
        <a:lstStyle/>
        <a:p>
          <a:r>
            <a:rPr lang="ru-RU" sz="2800" b="1" smtClean="0"/>
            <a:t>Нет полной информации о здоровье ребенка</a:t>
          </a:r>
          <a:endParaRPr lang="ru-RU" sz="2800" b="1" dirty="0"/>
        </a:p>
      </dgm:t>
    </dgm:pt>
    <dgm:pt modelId="{697955AF-9E45-4145-AF04-C0DA170E232E}" type="parTrans" cxnId="{CB60AFCB-C9E7-41A0-97E0-73AA3ABE8811}">
      <dgm:prSet/>
      <dgm:spPr/>
      <dgm:t>
        <a:bodyPr/>
        <a:lstStyle/>
        <a:p>
          <a:endParaRPr lang="ru-RU"/>
        </a:p>
      </dgm:t>
    </dgm:pt>
    <dgm:pt modelId="{A43E2067-E6C3-4138-9851-E594D1DBDC50}" type="sibTrans" cxnId="{CB60AFCB-C9E7-41A0-97E0-73AA3ABE8811}">
      <dgm:prSet/>
      <dgm:spPr/>
      <dgm:t>
        <a:bodyPr/>
        <a:lstStyle/>
        <a:p>
          <a:endParaRPr lang="ru-RU"/>
        </a:p>
      </dgm:t>
    </dgm:pt>
    <dgm:pt modelId="{88D81D95-9585-459C-9370-2108A3026A76}">
      <dgm:prSet phldrT="[Текст]" custT="1"/>
      <dgm:spPr/>
      <dgm:t>
        <a:bodyPr/>
        <a:lstStyle/>
        <a:p>
          <a:r>
            <a:rPr lang="ru-RU" sz="2400" b="1" dirty="0" smtClean="0"/>
            <a:t>Нет </a:t>
          </a:r>
          <a:r>
            <a:rPr lang="ru-RU" sz="2400" b="1" dirty="0" smtClean="0"/>
            <a:t>единых требований для индивидуального образовательного маршрута</a:t>
          </a:r>
          <a:endParaRPr lang="ru-RU" sz="2400" b="1" dirty="0"/>
        </a:p>
      </dgm:t>
    </dgm:pt>
    <dgm:pt modelId="{6CE5550C-3F6D-4AB3-BA69-07D5C79DDD6A}" type="parTrans" cxnId="{6DF2945E-1AEE-446C-B9F5-DE5B01E308C2}">
      <dgm:prSet/>
      <dgm:spPr/>
      <dgm:t>
        <a:bodyPr/>
        <a:lstStyle/>
        <a:p>
          <a:endParaRPr lang="ru-RU"/>
        </a:p>
      </dgm:t>
    </dgm:pt>
    <dgm:pt modelId="{C0917AE9-B809-42D3-92DE-66D54E647104}" type="sibTrans" cxnId="{6DF2945E-1AEE-446C-B9F5-DE5B01E308C2}">
      <dgm:prSet/>
      <dgm:spPr/>
      <dgm:t>
        <a:bodyPr/>
        <a:lstStyle/>
        <a:p>
          <a:endParaRPr lang="ru-RU"/>
        </a:p>
      </dgm:t>
    </dgm:pt>
    <dgm:pt modelId="{6C78FD97-0307-4329-9422-C7AAAF90E496}" type="pres">
      <dgm:prSet presAssocID="{2C0A8F34-0206-4DAE-BBBF-315B5DEA540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D1C0335-66D1-43FE-95CE-8DFE9F87B435}" type="pres">
      <dgm:prSet presAssocID="{BA52EEC9-A9D3-45B6-A965-46FBD7BBD756}" presName="composite" presStyleCnt="0"/>
      <dgm:spPr/>
    </dgm:pt>
    <dgm:pt modelId="{1722A2B6-F933-4E6A-9CC0-790F3E31F1F6}" type="pres">
      <dgm:prSet presAssocID="{BA52EEC9-A9D3-45B6-A965-46FBD7BBD756}" presName="bentUpArrow1" presStyleLbl="alignImgPlace1" presStyleIdx="0" presStyleCnt="2" custLinFactNeighborX="-41312" custLinFactNeighborY="3067"/>
      <dgm:spPr/>
    </dgm:pt>
    <dgm:pt modelId="{F1C9A24A-85AC-4391-B043-BC0B77E123C3}" type="pres">
      <dgm:prSet presAssocID="{BA52EEC9-A9D3-45B6-A965-46FBD7BBD756}" presName="ParentText" presStyleLbl="node1" presStyleIdx="0" presStyleCnt="3" custScaleX="18181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6F336F-87E0-4169-9183-7CF04DA572E0}" type="pres">
      <dgm:prSet presAssocID="{BA52EEC9-A9D3-45B6-A965-46FBD7BBD756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F2146F-D998-4EB7-A6A8-D263739B7840}" type="pres">
      <dgm:prSet presAssocID="{04481DDE-03FE-431B-9D65-64C5B9637E37}" presName="sibTrans" presStyleCnt="0"/>
      <dgm:spPr/>
    </dgm:pt>
    <dgm:pt modelId="{F7C8AB71-AF2C-40C4-A9F5-BD65882DC6E5}" type="pres">
      <dgm:prSet presAssocID="{9E06D8D9-E4E0-4161-9625-0E9BAAC7D0B3}" presName="composite" presStyleCnt="0"/>
      <dgm:spPr/>
    </dgm:pt>
    <dgm:pt modelId="{92625A74-D01D-41C1-BEE6-BF9C91CE5D39}" type="pres">
      <dgm:prSet presAssocID="{9E06D8D9-E4E0-4161-9625-0E9BAAC7D0B3}" presName="bentUpArrow1" presStyleLbl="alignImgPlace1" presStyleIdx="1" presStyleCnt="2" custLinFactNeighborX="-20882" custLinFactNeighborY="5112"/>
      <dgm:spPr/>
    </dgm:pt>
    <dgm:pt modelId="{EB21BAED-D445-47B9-815F-AFAEBC1FA58B}" type="pres">
      <dgm:prSet presAssocID="{9E06D8D9-E4E0-4161-9625-0E9BAAC7D0B3}" presName="ParentText" presStyleLbl="node1" presStyleIdx="1" presStyleCnt="3" custScaleX="16073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1BA16B-F1B8-4906-8610-9EB16F49F80F}" type="pres">
      <dgm:prSet presAssocID="{9E06D8D9-E4E0-4161-9625-0E9BAAC7D0B3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8BE9B1-875D-498B-A8DF-C800BE26B9E3}" type="pres">
      <dgm:prSet presAssocID="{A43E2067-E6C3-4138-9851-E594D1DBDC50}" presName="sibTrans" presStyleCnt="0"/>
      <dgm:spPr/>
    </dgm:pt>
    <dgm:pt modelId="{F4E3397E-7939-4365-9960-D4A4E781FD75}" type="pres">
      <dgm:prSet presAssocID="{88D81D95-9585-459C-9370-2108A3026A76}" presName="composite" presStyleCnt="0"/>
      <dgm:spPr/>
    </dgm:pt>
    <dgm:pt modelId="{A371300C-4D7F-4D51-A838-07F2DA0C50CE}" type="pres">
      <dgm:prSet presAssocID="{88D81D95-9585-459C-9370-2108A3026A76}" presName="ParentText" presStyleLbl="node1" presStyleIdx="2" presStyleCnt="3" custScaleX="16033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49C28B-504B-49B9-9F08-71E6C0DCC54F}" srcId="{2C0A8F34-0206-4DAE-BBBF-315B5DEA5406}" destId="{BA52EEC9-A9D3-45B6-A965-46FBD7BBD756}" srcOrd="0" destOrd="0" parTransId="{5205406A-47AC-4436-9E46-659F39FA7638}" sibTransId="{04481DDE-03FE-431B-9D65-64C5B9637E37}"/>
    <dgm:cxn modelId="{378BB14E-8727-45C1-9C8C-6B052F597A82}" type="presOf" srcId="{88D81D95-9585-459C-9370-2108A3026A76}" destId="{A371300C-4D7F-4D51-A838-07F2DA0C50CE}" srcOrd="0" destOrd="0" presId="urn:microsoft.com/office/officeart/2005/8/layout/StepDownProcess"/>
    <dgm:cxn modelId="{CB47839D-2D9E-4B33-AEAD-BBEFF6E0EF9D}" type="presOf" srcId="{BA52EEC9-A9D3-45B6-A965-46FBD7BBD756}" destId="{F1C9A24A-85AC-4391-B043-BC0B77E123C3}" srcOrd="0" destOrd="0" presId="urn:microsoft.com/office/officeart/2005/8/layout/StepDownProcess"/>
    <dgm:cxn modelId="{739C836A-F6F6-4AFF-AEA3-7F58C0290126}" type="presOf" srcId="{2C0A8F34-0206-4DAE-BBBF-315B5DEA5406}" destId="{6C78FD97-0307-4329-9422-C7AAAF90E496}" srcOrd="0" destOrd="0" presId="urn:microsoft.com/office/officeart/2005/8/layout/StepDownProcess"/>
    <dgm:cxn modelId="{A473A4D6-69D9-480A-9473-49C94C615CA8}" type="presOf" srcId="{9E06D8D9-E4E0-4161-9625-0E9BAAC7D0B3}" destId="{EB21BAED-D445-47B9-815F-AFAEBC1FA58B}" srcOrd="0" destOrd="0" presId="urn:microsoft.com/office/officeart/2005/8/layout/StepDownProcess"/>
    <dgm:cxn modelId="{6DF2945E-1AEE-446C-B9F5-DE5B01E308C2}" srcId="{2C0A8F34-0206-4DAE-BBBF-315B5DEA5406}" destId="{88D81D95-9585-459C-9370-2108A3026A76}" srcOrd="2" destOrd="0" parTransId="{6CE5550C-3F6D-4AB3-BA69-07D5C79DDD6A}" sibTransId="{C0917AE9-B809-42D3-92DE-66D54E647104}"/>
    <dgm:cxn modelId="{CB60AFCB-C9E7-41A0-97E0-73AA3ABE8811}" srcId="{2C0A8F34-0206-4DAE-BBBF-315B5DEA5406}" destId="{9E06D8D9-E4E0-4161-9625-0E9BAAC7D0B3}" srcOrd="1" destOrd="0" parTransId="{697955AF-9E45-4145-AF04-C0DA170E232E}" sibTransId="{A43E2067-E6C3-4138-9851-E594D1DBDC50}"/>
    <dgm:cxn modelId="{5E428B87-8852-47CB-B687-CE5A6686F0BD}" type="presParOf" srcId="{6C78FD97-0307-4329-9422-C7AAAF90E496}" destId="{9D1C0335-66D1-43FE-95CE-8DFE9F87B435}" srcOrd="0" destOrd="0" presId="urn:microsoft.com/office/officeart/2005/8/layout/StepDownProcess"/>
    <dgm:cxn modelId="{FF27D687-97B5-4B67-9786-F25ADB057B4C}" type="presParOf" srcId="{9D1C0335-66D1-43FE-95CE-8DFE9F87B435}" destId="{1722A2B6-F933-4E6A-9CC0-790F3E31F1F6}" srcOrd="0" destOrd="0" presId="urn:microsoft.com/office/officeart/2005/8/layout/StepDownProcess"/>
    <dgm:cxn modelId="{B321B21F-5AFC-42EA-8036-4D035F641724}" type="presParOf" srcId="{9D1C0335-66D1-43FE-95CE-8DFE9F87B435}" destId="{F1C9A24A-85AC-4391-B043-BC0B77E123C3}" srcOrd="1" destOrd="0" presId="urn:microsoft.com/office/officeart/2005/8/layout/StepDownProcess"/>
    <dgm:cxn modelId="{4258E4ED-B252-445F-B8D1-5728476B8228}" type="presParOf" srcId="{9D1C0335-66D1-43FE-95CE-8DFE9F87B435}" destId="{3C6F336F-87E0-4169-9183-7CF04DA572E0}" srcOrd="2" destOrd="0" presId="urn:microsoft.com/office/officeart/2005/8/layout/StepDownProcess"/>
    <dgm:cxn modelId="{3D5419A9-AD14-4B90-A263-8FB9D3821F35}" type="presParOf" srcId="{6C78FD97-0307-4329-9422-C7AAAF90E496}" destId="{0AF2146F-D998-4EB7-A6A8-D263739B7840}" srcOrd="1" destOrd="0" presId="urn:microsoft.com/office/officeart/2005/8/layout/StepDownProcess"/>
    <dgm:cxn modelId="{51CBEAF5-2322-49DA-B152-1BF2B6B7455F}" type="presParOf" srcId="{6C78FD97-0307-4329-9422-C7AAAF90E496}" destId="{F7C8AB71-AF2C-40C4-A9F5-BD65882DC6E5}" srcOrd="2" destOrd="0" presId="urn:microsoft.com/office/officeart/2005/8/layout/StepDownProcess"/>
    <dgm:cxn modelId="{575147DA-A911-4E31-97E6-C7D6BF7C341D}" type="presParOf" srcId="{F7C8AB71-AF2C-40C4-A9F5-BD65882DC6E5}" destId="{92625A74-D01D-41C1-BEE6-BF9C91CE5D39}" srcOrd="0" destOrd="0" presId="urn:microsoft.com/office/officeart/2005/8/layout/StepDownProcess"/>
    <dgm:cxn modelId="{74C2B979-871F-45BB-A990-99E9C110AFF1}" type="presParOf" srcId="{F7C8AB71-AF2C-40C4-A9F5-BD65882DC6E5}" destId="{EB21BAED-D445-47B9-815F-AFAEBC1FA58B}" srcOrd="1" destOrd="0" presId="urn:microsoft.com/office/officeart/2005/8/layout/StepDownProcess"/>
    <dgm:cxn modelId="{26403D14-4DB9-45F1-A0C8-541B76B71981}" type="presParOf" srcId="{F7C8AB71-AF2C-40C4-A9F5-BD65882DC6E5}" destId="{A81BA16B-F1B8-4906-8610-9EB16F49F80F}" srcOrd="2" destOrd="0" presId="urn:microsoft.com/office/officeart/2005/8/layout/StepDownProcess"/>
    <dgm:cxn modelId="{BC971AAE-48C5-40C9-8F2F-EB569AD0CCFE}" type="presParOf" srcId="{6C78FD97-0307-4329-9422-C7AAAF90E496}" destId="{CC8BE9B1-875D-498B-A8DF-C800BE26B9E3}" srcOrd="3" destOrd="0" presId="urn:microsoft.com/office/officeart/2005/8/layout/StepDownProcess"/>
    <dgm:cxn modelId="{14F01279-5274-427B-AADA-738B0CEE7E8D}" type="presParOf" srcId="{6C78FD97-0307-4329-9422-C7AAAF90E496}" destId="{F4E3397E-7939-4365-9960-D4A4E781FD75}" srcOrd="4" destOrd="0" presId="urn:microsoft.com/office/officeart/2005/8/layout/StepDownProcess"/>
    <dgm:cxn modelId="{B9ADDFAD-2503-4D5A-AD3B-05A651719F01}" type="presParOf" srcId="{F4E3397E-7939-4365-9960-D4A4E781FD75}" destId="{A371300C-4D7F-4D51-A838-07F2DA0C50CE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E36BEC-17F4-425E-B022-1F6901BCEBF5}" type="doc">
      <dgm:prSet loTypeId="urn:microsoft.com/office/officeart/2009/3/layout/PlusandMinus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F35000A-1AE9-4B6B-A328-94FE14D937C7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Сокращение дистанции между разными категориями дошкольников</a:t>
          </a:r>
        </a:p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Дети получают возможность развить такие  качества, как </a:t>
          </a:r>
          <a:r>
            <a:rPr lang="ru-RU" sz="2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эмпатия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терпение, милосердие</a:t>
          </a:r>
        </a:p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Взаимодействие детей с ОВЗ с широким кругом людей</a:t>
          </a:r>
        </a:p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Раскрытие каждого ребенка с помощью образовательной программы, которая соответствует его способностям.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B661F0-CA3D-4FC6-9EC5-1B0367651DBA}" type="parTrans" cxnId="{D0822D60-D84E-418C-8268-08A5ECFF3139}">
      <dgm:prSet/>
      <dgm:spPr/>
      <dgm:t>
        <a:bodyPr/>
        <a:lstStyle/>
        <a:p>
          <a:endParaRPr lang="ru-RU"/>
        </a:p>
      </dgm:t>
    </dgm:pt>
    <dgm:pt modelId="{1049A708-DC4A-451C-A6D5-7CEE8E6F9603}" type="sibTrans" cxnId="{D0822D60-D84E-418C-8268-08A5ECFF3139}">
      <dgm:prSet/>
      <dgm:spPr/>
      <dgm:t>
        <a:bodyPr/>
        <a:lstStyle/>
        <a:p>
          <a:endParaRPr lang="ru-RU"/>
        </a:p>
      </dgm:t>
    </dgm:pt>
    <dgm:pt modelId="{5B22CBE4-6D16-45A2-90CA-5993D3B237F3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Нужна особая организация предметного взаимодействия</a:t>
          </a:r>
        </a:p>
        <a:p>
          <a:r>
            <a:rPr lang="ru-RU" sz="240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Материально-техническое оснащение </a:t>
          </a:r>
        </a:p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Дополнительные специалисты, педагогические кадры </a:t>
          </a:r>
        </a:p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Меньшее количество детей в группах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CDCCD6-F619-46DE-B15E-249497660548}" type="parTrans" cxnId="{95EE8805-49D1-49D0-B8AB-E3E805F577D7}">
      <dgm:prSet/>
      <dgm:spPr/>
      <dgm:t>
        <a:bodyPr/>
        <a:lstStyle/>
        <a:p>
          <a:endParaRPr lang="ru-RU"/>
        </a:p>
      </dgm:t>
    </dgm:pt>
    <dgm:pt modelId="{A7B03782-7D19-4603-812D-FB496100C10F}" type="sibTrans" cxnId="{95EE8805-49D1-49D0-B8AB-E3E805F577D7}">
      <dgm:prSet/>
      <dgm:spPr/>
      <dgm:t>
        <a:bodyPr/>
        <a:lstStyle/>
        <a:p>
          <a:endParaRPr lang="ru-RU"/>
        </a:p>
      </dgm:t>
    </dgm:pt>
    <dgm:pt modelId="{ECACF2D8-DC79-41E2-9F28-48E99EEE4DF6}" type="pres">
      <dgm:prSet presAssocID="{40E36BEC-17F4-425E-B022-1F6901BCEBF5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0EE86B-F17F-44DD-BE97-B0727D6AA109}" type="pres">
      <dgm:prSet presAssocID="{40E36BEC-17F4-425E-B022-1F6901BCEBF5}" presName="Background" presStyleLbl="bgImgPlace1" presStyleIdx="0" presStyleCnt="1" custLinFactNeighborX="-983" custLinFactNeighborY="-816"/>
      <dgm:spPr/>
    </dgm:pt>
    <dgm:pt modelId="{453AC5B0-2BFC-47C1-B2DD-36B8D88E2ECB}" type="pres">
      <dgm:prSet presAssocID="{40E36BEC-17F4-425E-B022-1F6901BCEBF5}" presName="ParentText1" presStyleLbl="revTx" presStyleIdx="0" presStyleCnt="2" custLinFactNeighborY="-84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9F5EE1-D060-4785-BAE5-7A661B09B419}" type="pres">
      <dgm:prSet presAssocID="{40E36BEC-17F4-425E-B022-1F6901BCEBF5}" presName="ParentText2" presStyleLbl="revTx" presStyleIdx="1" presStyleCnt="2" custLinFactNeighborX="2421" custLinFactNeighborY="-12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956C8F-CFD1-4F92-AB2B-C9F3A57D0C64}" type="pres">
      <dgm:prSet presAssocID="{40E36BEC-17F4-425E-B022-1F6901BCEBF5}" presName="Plus" presStyleLbl="alignNode1" presStyleIdx="0" presStyleCnt="2"/>
      <dgm:spPr/>
    </dgm:pt>
    <dgm:pt modelId="{EE336CF6-83A0-417D-A689-828DC6EFD206}" type="pres">
      <dgm:prSet presAssocID="{40E36BEC-17F4-425E-B022-1F6901BCEBF5}" presName="Minus" presStyleLbl="alignNode1" presStyleIdx="1" presStyleCnt="2"/>
      <dgm:spPr/>
    </dgm:pt>
    <dgm:pt modelId="{CD9EB87D-BCFC-4CDA-B083-4D7522B1DDE6}" type="pres">
      <dgm:prSet presAssocID="{40E36BEC-17F4-425E-B022-1F6901BCEBF5}" presName="Divider" presStyleLbl="parChTrans1D1" presStyleIdx="0" presStyleCnt="1"/>
      <dgm:spPr/>
    </dgm:pt>
  </dgm:ptLst>
  <dgm:cxnLst>
    <dgm:cxn modelId="{2C2D4048-82B1-4933-BF16-D33496B7A723}" type="presOf" srcId="{5B22CBE4-6D16-45A2-90CA-5993D3B237F3}" destId="{309F5EE1-D060-4785-BAE5-7A661B09B419}" srcOrd="0" destOrd="0" presId="urn:microsoft.com/office/officeart/2009/3/layout/PlusandMinus"/>
    <dgm:cxn modelId="{345F81DE-D35C-4C8C-9AAF-E9AEFB0E07F1}" type="presOf" srcId="{40E36BEC-17F4-425E-B022-1F6901BCEBF5}" destId="{ECACF2D8-DC79-41E2-9F28-48E99EEE4DF6}" srcOrd="0" destOrd="0" presId="urn:microsoft.com/office/officeart/2009/3/layout/PlusandMinus"/>
    <dgm:cxn modelId="{D0822D60-D84E-418C-8268-08A5ECFF3139}" srcId="{40E36BEC-17F4-425E-B022-1F6901BCEBF5}" destId="{3F35000A-1AE9-4B6B-A328-94FE14D937C7}" srcOrd="0" destOrd="0" parTransId="{FAB661F0-CA3D-4FC6-9EC5-1B0367651DBA}" sibTransId="{1049A708-DC4A-451C-A6D5-7CEE8E6F9603}"/>
    <dgm:cxn modelId="{95EE8805-49D1-49D0-B8AB-E3E805F577D7}" srcId="{40E36BEC-17F4-425E-B022-1F6901BCEBF5}" destId="{5B22CBE4-6D16-45A2-90CA-5993D3B237F3}" srcOrd="1" destOrd="0" parTransId="{93CDCCD6-F619-46DE-B15E-249497660548}" sibTransId="{A7B03782-7D19-4603-812D-FB496100C10F}"/>
    <dgm:cxn modelId="{A2A74B85-08CD-4F9F-8B02-6741037265C7}" type="presOf" srcId="{3F35000A-1AE9-4B6B-A328-94FE14D937C7}" destId="{453AC5B0-2BFC-47C1-B2DD-36B8D88E2ECB}" srcOrd="0" destOrd="0" presId="urn:microsoft.com/office/officeart/2009/3/layout/PlusandMinus"/>
    <dgm:cxn modelId="{16834FFA-8489-419B-8DEF-7A49913C44C1}" type="presParOf" srcId="{ECACF2D8-DC79-41E2-9F28-48E99EEE4DF6}" destId="{380EE86B-F17F-44DD-BE97-B0727D6AA109}" srcOrd="0" destOrd="0" presId="urn:microsoft.com/office/officeart/2009/3/layout/PlusandMinus"/>
    <dgm:cxn modelId="{18029780-A5B0-46CE-9C85-63F7CDAECEE9}" type="presParOf" srcId="{ECACF2D8-DC79-41E2-9F28-48E99EEE4DF6}" destId="{453AC5B0-2BFC-47C1-B2DD-36B8D88E2ECB}" srcOrd="1" destOrd="0" presId="urn:microsoft.com/office/officeart/2009/3/layout/PlusandMinus"/>
    <dgm:cxn modelId="{B736E3AC-BB51-4883-804F-7987343AB048}" type="presParOf" srcId="{ECACF2D8-DC79-41E2-9F28-48E99EEE4DF6}" destId="{309F5EE1-D060-4785-BAE5-7A661B09B419}" srcOrd="2" destOrd="0" presId="urn:microsoft.com/office/officeart/2009/3/layout/PlusandMinus"/>
    <dgm:cxn modelId="{C24F8626-6BFB-40B3-9BB9-AFCAF04558B5}" type="presParOf" srcId="{ECACF2D8-DC79-41E2-9F28-48E99EEE4DF6}" destId="{9D956C8F-CFD1-4F92-AB2B-C9F3A57D0C64}" srcOrd="3" destOrd="0" presId="urn:microsoft.com/office/officeart/2009/3/layout/PlusandMinus"/>
    <dgm:cxn modelId="{2289AADC-232C-4995-9E24-D2E85514A68A}" type="presParOf" srcId="{ECACF2D8-DC79-41E2-9F28-48E99EEE4DF6}" destId="{EE336CF6-83A0-417D-A689-828DC6EFD206}" srcOrd="4" destOrd="0" presId="urn:microsoft.com/office/officeart/2009/3/layout/PlusandMinus"/>
    <dgm:cxn modelId="{81CF3386-D74B-454B-97CC-B134D8D20514}" type="presParOf" srcId="{ECACF2D8-DC79-41E2-9F28-48E99EEE4DF6}" destId="{CD9EB87D-BCFC-4CDA-B083-4D7522B1DDE6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2A2B6-F933-4E6A-9CC0-790F3E31F1F6}">
      <dsp:nvSpPr>
        <dsp:cNvPr id="0" name=""/>
        <dsp:cNvSpPr/>
      </dsp:nvSpPr>
      <dsp:spPr>
        <a:xfrm rot="5400000">
          <a:off x="1617972" y="1702701"/>
          <a:ext cx="1466123" cy="166913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1C9A24A-85AC-4391-B043-BC0B77E123C3}">
      <dsp:nvSpPr>
        <dsp:cNvPr id="0" name=""/>
        <dsp:cNvSpPr/>
      </dsp:nvSpPr>
      <dsp:spPr>
        <a:xfrm>
          <a:off x="909455" y="32507"/>
          <a:ext cx="4487356" cy="172758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Родители не хотят учреждение компенсирующего вида</a:t>
          </a:r>
          <a:endParaRPr lang="ru-RU" sz="2800" b="1" kern="1200" dirty="0"/>
        </a:p>
      </dsp:txBody>
      <dsp:txXfrm>
        <a:off x="993804" y="116856"/>
        <a:ext cx="4318658" cy="1558884"/>
      </dsp:txXfrm>
    </dsp:sp>
    <dsp:sp modelId="{3C6F336F-87E0-4169-9183-7CF04DA572E0}">
      <dsp:nvSpPr>
        <dsp:cNvPr id="0" name=""/>
        <dsp:cNvSpPr/>
      </dsp:nvSpPr>
      <dsp:spPr>
        <a:xfrm>
          <a:off x="4387178" y="197271"/>
          <a:ext cx="1795053" cy="1396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625A74-D01D-41C1-BEE6-BF9C91CE5D39}">
      <dsp:nvSpPr>
        <dsp:cNvPr id="0" name=""/>
        <dsp:cNvSpPr/>
      </dsp:nvSpPr>
      <dsp:spPr>
        <a:xfrm rot="5400000">
          <a:off x="4229771" y="3673328"/>
          <a:ext cx="1466123" cy="1669130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-12059734"/>
            <a:satOff val="24125"/>
            <a:lumOff val="10225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B21BAED-D445-47B9-815F-AFAEBC1FA58B}">
      <dsp:nvSpPr>
        <dsp:cNvPr id="0" name=""/>
        <dsp:cNvSpPr/>
      </dsp:nvSpPr>
      <dsp:spPr>
        <a:xfrm>
          <a:off x="3440388" y="1973152"/>
          <a:ext cx="3967083" cy="172758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smtClean="0"/>
            <a:t>Нет полной информации о здоровье ребенка</a:t>
          </a:r>
          <a:endParaRPr lang="ru-RU" sz="2800" b="1" kern="1200" dirty="0"/>
        </a:p>
      </dsp:txBody>
      <dsp:txXfrm>
        <a:off x="3524737" y="2057501"/>
        <a:ext cx="3798385" cy="1558884"/>
      </dsp:txXfrm>
    </dsp:sp>
    <dsp:sp modelId="{A81BA16B-F1B8-4906-8610-9EB16F49F80F}">
      <dsp:nvSpPr>
        <dsp:cNvPr id="0" name=""/>
        <dsp:cNvSpPr/>
      </dsp:nvSpPr>
      <dsp:spPr>
        <a:xfrm>
          <a:off x="6657974" y="2137917"/>
          <a:ext cx="1795053" cy="1396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71300C-4D7F-4D51-A838-07F2DA0C50CE}">
      <dsp:nvSpPr>
        <dsp:cNvPr id="0" name=""/>
        <dsp:cNvSpPr/>
      </dsp:nvSpPr>
      <dsp:spPr>
        <a:xfrm>
          <a:off x="5971320" y="3913797"/>
          <a:ext cx="3957112" cy="172758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Нет </a:t>
          </a:r>
          <a:r>
            <a:rPr lang="ru-RU" sz="2400" b="1" kern="1200" dirty="0" smtClean="0"/>
            <a:t>единых требований для индивидуального образовательного маршрута</a:t>
          </a:r>
          <a:endParaRPr lang="ru-RU" sz="2400" b="1" kern="1200" dirty="0"/>
        </a:p>
      </dsp:txBody>
      <dsp:txXfrm>
        <a:off x="6055669" y="3998146"/>
        <a:ext cx="3788414" cy="15588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0EE86B-F17F-44DD-BE97-B0727D6AA109}">
      <dsp:nvSpPr>
        <dsp:cNvPr id="0" name=""/>
        <dsp:cNvSpPr/>
      </dsp:nvSpPr>
      <dsp:spPr>
        <a:xfrm>
          <a:off x="1346042" y="983009"/>
          <a:ext cx="9432499" cy="487465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3AC5B0-2BFC-47C1-B2DD-36B8D88E2ECB}">
      <dsp:nvSpPr>
        <dsp:cNvPr id="0" name=""/>
        <dsp:cNvSpPr/>
      </dsp:nvSpPr>
      <dsp:spPr>
        <a:xfrm>
          <a:off x="1720655" y="1239333"/>
          <a:ext cx="4380149" cy="4170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Сокращение дистанции между разными категориями дошкольников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Дети получают возможность развить такие  качества, как </a:t>
          </a:r>
          <a:r>
            <a:rPr lang="ru-RU" sz="2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эмпатия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терпение, милосердие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Взаимодействие детей с ОВЗ с широким кругом людей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Раскрытие каждого ребенка с помощью образовательной программы, которая соответствует его способностям.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20655" y="1239333"/>
        <a:ext cx="4380149" cy="4170210"/>
      </dsp:txXfrm>
    </dsp:sp>
    <dsp:sp modelId="{309F5EE1-D060-4785-BAE5-7A661B09B419}">
      <dsp:nvSpPr>
        <dsp:cNvPr id="0" name=""/>
        <dsp:cNvSpPr/>
      </dsp:nvSpPr>
      <dsp:spPr>
        <a:xfrm>
          <a:off x="6304425" y="1539880"/>
          <a:ext cx="4380149" cy="41702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Нужна особая организация предметного взаимодействия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Материально-техническое оснащение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Дополнительные специалисты, педагогические кадры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Меньшее количество детей в группах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04425" y="1539880"/>
        <a:ext cx="4380149" cy="4170210"/>
      </dsp:txXfrm>
    </dsp:sp>
    <dsp:sp modelId="{9D956C8F-CFD1-4F92-AB2B-C9F3A57D0C64}">
      <dsp:nvSpPr>
        <dsp:cNvPr id="0" name=""/>
        <dsp:cNvSpPr/>
      </dsp:nvSpPr>
      <dsp:spPr>
        <a:xfrm>
          <a:off x="462988" y="47260"/>
          <a:ext cx="1843132" cy="1843132"/>
        </a:xfrm>
        <a:prstGeom prst="plus">
          <a:avLst>
            <a:gd name="adj" fmla="val 328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336CF6-83A0-417D-A689-828DC6EFD206}">
      <dsp:nvSpPr>
        <dsp:cNvPr id="0" name=""/>
        <dsp:cNvSpPr/>
      </dsp:nvSpPr>
      <dsp:spPr>
        <a:xfrm>
          <a:off x="9570229" y="710095"/>
          <a:ext cx="1734712" cy="59447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9EB87D-BCFC-4CDA-B083-4D7522B1DDE6}">
      <dsp:nvSpPr>
        <dsp:cNvPr id="0" name=""/>
        <dsp:cNvSpPr/>
      </dsp:nvSpPr>
      <dsp:spPr>
        <a:xfrm>
          <a:off x="6155013" y="1601800"/>
          <a:ext cx="1084" cy="3982952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0AE2-30BE-4951-A856-EE61CE8F8A7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08D0-D774-4C3B-B8AA-7AA85306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526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0AE2-30BE-4951-A856-EE61CE8F8A7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08D0-D774-4C3B-B8AA-7AA85306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038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0AE2-30BE-4951-A856-EE61CE8F8A7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08D0-D774-4C3B-B8AA-7AA85306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44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0AE2-30BE-4951-A856-EE61CE8F8A7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08D0-D774-4C3B-B8AA-7AA85306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90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0AE2-30BE-4951-A856-EE61CE8F8A7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08D0-D774-4C3B-B8AA-7AA85306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122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0AE2-30BE-4951-A856-EE61CE8F8A7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08D0-D774-4C3B-B8AA-7AA85306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162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0AE2-30BE-4951-A856-EE61CE8F8A7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08D0-D774-4C3B-B8AA-7AA85306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671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0AE2-30BE-4951-A856-EE61CE8F8A7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08D0-D774-4C3B-B8AA-7AA85306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726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0AE2-30BE-4951-A856-EE61CE8F8A7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08D0-D774-4C3B-B8AA-7AA85306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705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0AE2-30BE-4951-A856-EE61CE8F8A7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08D0-D774-4C3B-B8AA-7AA85306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619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0AE2-30BE-4951-A856-EE61CE8F8A7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008D0-D774-4C3B-B8AA-7AA85306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336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40AE2-30BE-4951-A856-EE61CE8F8A7E}" type="datetimeFigureOut">
              <a:rPr lang="ru-RU" smtClean="0"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008D0-D774-4C3B-B8AA-7AA85306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17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6625" y="3360120"/>
            <a:ext cx="9144000" cy="23876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  <a:t>Ребенок с ОВЗ </a:t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  <a:t>в общеразвивающем </a:t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  <a:t>детском саду. </a:t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  <a:t/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  <a:t>Этапы работы.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1825" y="255432"/>
            <a:ext cx="9753600" cy="86693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№8 Выборгского 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2849114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t="17166" b="21455"/>
          <a:stretch/>
        </p:blipFill>
        <p:spPr>
          <a:xfrm>
            <a:off x="3111434" y="4856813"/>
            <a:ext cx="6085531" cy="16938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62244" y="209863"/>
            <a:ext cx="10983912" cy="530119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7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Инклюзивное </a:t>
            </a:r>
            <a:r>
              <a:rPr lang="ru-RU" sz="2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обеспечение равного доступа к образованию для всех обучающихся, с особенными образовательными потребностями и индивидуальными возможностями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«Об образовании в РФ» №273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дошкольного детства — время вхождения ребенка с ОВЗ в первую общественную образовательную систему - дошкольное обучение и воспитание.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512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546271128"/>
              </p:ext>
            </p:extLst>
          </p:nvPr>
        </p:nvGraphicFramePr>
        <p:xfrm>
          <a:off x="644577" y="1077219"/>
          <a:ext cx="10837889" cy="5673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6275" y="0"/>
            <a:ext cx="1223175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Трудности определения индивидуального образовательного маршрута  в общеразвивающем детском саду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0208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9942" y="0"/>
            <a:ext cx="1060155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Разные взгляды на инклюзивное образование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92128000"/>
              </p:ext>
            </p:extLst>
          </p:nvPr>
        </p:nvGraphicFramePr>
        <p:xfrm>
          <a:off x="278296" y="707886"/>
          <a:ext cx="11767930" cy="5944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3260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opusmgau.ru/public/journals/1/article_469_cover_ru_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118" y="3646488"/>
            <a:ext cx="3001282" cy="300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Адамовский РОО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5" t="7475" r="39653" b="7539"/>
          <a:stretch/>
        </p:blipFill>
        <p:spPr bwMode="auto">
          <a:xfrm>
            <a:off x="1589313" y="1654629"/>
            <a:ext cx="2873830" cy="298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453" y="943482"/>
            <a:ext cx="6687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с ОВЗ в общеразвивающем детском саду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36118" y="2121361"/>
            <a:ext cx="3853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делать?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ли бегать, прыгать?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работать с ним?</a:t>
            </a:r>
          </a:p>
        </p:txBody>
      </p:sp>
    </p:spTree>
    <p:extLst>
      <p:ext uri="{BB962C8B-B14F-4D97-AF65-F5344CB8AC3E}">
        <p14:creationId xmlns:p14="http://schemas.microsoft.com/office/powerpoint/2010/main" val="75726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8713" y="424541"/>
            <a:ext cx="1146265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АФК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диагностирования.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 основного диагноза, медицинские показания и противопоказания, особенности психических и личностных качеств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адекватности.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Поставленные задачи, выбор средств, методов коррекционной работы соответствуют функциональному состоянию ребенка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коррекционно-развивающий.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Педагогические воздействия должны быть направлены не только на преодоление, сглаживание, выравнивание, ослабление физических и психических недостатков детей аномального развития, но и на активное развитие их познавательной деятельности, психических процессов, физических способностей и нравственных качеств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оптимальности.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допускать физических и психических перегрузок, а физические упражнения должны оказывать стимулирующее воздействие на организм ребёнка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вариативности.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на занятиях не только физические упражнения, но и создавать условия для их выполнения, воздействуя на сенсорные ощущения, речь (используя речитативы во время выполнения упражнений), мелкую моторику (пальчиковую гимнастику и др.), интеллект (игры со счётом, выстраивание слов и др.).</a:t>
            </a:r>
          </a:p>
        </p:txBody>
      </p:sp>
    </p:spTree>
    <p:extLst>
      <p:ext uri="{BB962C8B-B14F-4D97-AF65-F5344CB8AC3E}">
        <p14:creationId xmlns:p14="http://schemas.microsoft.com/office/powerpoint/2010/main" val="2714460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3258" y="446313"/>
            <a:ext cx="10722428" cy="391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с ребенком с ОВЗ в общеразвивающем детском саду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о ребенке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на ребенка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образовательного маршрута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Pin on Человеч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0301" y="4027169"/>
            <a:ext cx="2612400" cy="246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521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3685" y="2721429"/>
            <a:ext cx="564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2975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159</Words>
  <Application>Microsoft Office PowerPoint</Application>
  <PresentationFormat>Широкоэкранный</PresentationFormat>
  <Paragraphs>40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Georgia</vt:lpstr>
      <vt:lpstr>Times New Roman</vt:lpstr>
      <vt:lpstr>Тема Office</vt:lpstr>
      <vt:lpstr>Ребенок с ОВЗ  в общеразвивающем  детском саду.   Этапы работы.</vt:lpstr>
      <vt:lpstr>Инклюзивное образование - это обеспечение равного доступа к образованию для всех обучающихся, с особенными образовательными потребностями и индивидуальными возможностями.       Федеральный закон «Об образовании в РФ» №273  Этап дошкольного детства — время вхождения ребенка с ОВЗ в первую общественную образовательную систему - дошкольное обучение и воспитание.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Ребенок с ОВЗ  в общеразвивающем  детском саду.   Этапы работы.</dc:title>
  <dc:creator>Екатерина</dc:creator>
  <cp:lastModifiedBy>Мк Нева</cp:lastModifiedBy>
  <cp:revision>12</cp:revision>
  <dcterms:created xsi:type="dcterms:W3CDTF">2020-11-10T21:28:00Z</dcterms:created>
  <dcterms:modified xsi:type="dcterms:W3CDTF">2020-11-17T11:59:06Z</dcterms:modified>
</cp:coreProperties>
</file>