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9"/>
  </p:notesMasterIdLst>
  <p:sldIdLst>
    <p:sldId id="360" r:id="rId2"/>
    <p:sldId id="329" r:id="rId3"/>
    <p:sldId id="323" r:id="rId4"/>
    <p:sldId id="344" r:id="rId5"/>
    <p:sldId id="328" r:id="rId6"/>
    <p:sldId id="326" r:id="rId7"/>
    <p:sldId id="334" r:id="rId8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="" xmlns:p14="http://schemas.microsoft.com/office/powerpoint/2010/main">
        <p14:section name="Раздел по умолчанию" id="{E3FC6907-A77E-4563-AA91-FFCEB57CDE13}">
          <p14:sldIdLst>
            <p14:sldId id="361"/>
            <p14:sldId id="360"/>
            <p14:sldId id="327"/>
            <p14:sldId id="329"/>
            <p14:sldId id="323"/>
            <p14:sldId id="344"/>
            <p14:sldId id="328"/>
            <p14:sldId id="326"/>
            <p14:sldId id="334"/>
            <p14:sldId id="339"/>
            <p14:sldId id="261"/>
            <p14:sldId id="335"/>
            <p14:sldId id="332"/>
            <p14:sldId id="325"/>
            <p14:sldId id="340"/>
            <p14:sldId id="337"/>
            <p14:sldId id="347"/>
            <p14:sldId id="341"/>
            <p14:sldId id="359"/>
            <p14:sldId id="349"/>
            <p14:sldId id="351"/>
            <p14:sldId id="353"/>
            <p14:sldId id="352"/>
            <p14:sldId id="355"/>
            <p14:sldId id="356"/>
            <p14:sldId id="354"/>
            <p14:sldId id="357"/>
            <p14:sldId id="285"/>
          </p14:sldIdLst>
        </p14:section>
      </p14:sectionLst>
    </p:ex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Марина Кондакова" initials="МК" lastIdx="29" clrIdx="0"/>
  <p:cmAuthor id="2" name="Воронцов Сергей" initials="ВС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3660A7"/>
    <a:srgbClr val="FFFFFF"/>
    <a:srgbClr val="E6E6E6"/>
    <a:srgbClr val="CCFFCC"/>
    <a:srgbClr val="85DBE9"/>
    <a:srgbClr val="0BB6D2"/>
    <a:srgbClr val="CF4A3F"/>
    <a:srgbClr val="B6452D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—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Средний стиль 2 —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4660"/>
  </p:normalViewPr>
  <p:slideViewPr>
    <p:cSldViewPr snapToGrid="0">
      <p:cViewPr varScale="1">
        <p:scale>
          <a:sx n="83" d="100"/>
          <a:sy n="83" d="100"/>
        </p:scale>
        <p:origin x="-96" y="-7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796AFA-F0F9-4E27-BE42-CA3FDF86D024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FC8B63-02CF-4F5A-9197-EA9336C02B6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95365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Admin\Downloads\Sl_01-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8144"/>
            <a:ext cx="9144000" cy="6874290"/>
          </a:xfrm>
          <a:prstGeom prst="rect">
            <a:avLst/>
          </a:prstGeom>
          <a:noFill/>
          <a:ln>
            <a:solidFill>
              <a:schemeClr val="tx1">
                <a:lumMod val="90000"/>
                <a:lumOff val="10000"/>
              </a:schemeClr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0" name="Заголовок 69"/>
          <p:cNvSpPr>
            <a:spLocks noGrp="1"/>
          </p:cNvSpPr>
          <p:nvPr>
            <p:ph type="title" hasCustomPrompt="1"/>
          </p:nvPr>
        </p:nvSpPr>
        <p:spPr>
          <a:xfrm>
            <a:off x="179512" y="2640664"/>
            <a:ext cx="8712968" cy="1499616"/>
          </a:xfrm>
        </p:spPr>
        <p:txBody>
          <a:bodyPr/>
          <a:lstStyle>
            <a:lvl1pPr algn="ctr">
              <a:lnSpc>
                <a:spcPct val="100000"/>
              </a:lnSpc>
              <a:defRPr lang="ru-RU" sz="3200" b="1" kern="1200" cap="none" spc="0">
                <a:ln w="18415" cmpd="sng">
                  <a:solidFill>
                    <a:schemeClr val="tx1">
                      <a:lumMod val="90000"/>
                      <a:lumOff val="1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0"/>
          </p:nvPr>
        </p:nvSpPr>
        <p:spPr>
          <a:xfrm>
            <a:off x="250825" y="6165850"/>
            <a:ext cx="8642350" cy="576263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="" xmlns:p14="http://schemas.microsoft.com/office/powerpoint/2010/main" val="28557745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 bwMode="auto">
          <a:xfrm>
            <a:off x="0" y="460375"/>
            <a:ext cx="9144000" cy="736377"/>
          </a:xfrm>
          <a:prstGeom prst="rect">
            <a:avLst/>
          </a:prstGeom>
          <a:solidFill>
            <a:srgbClr val="85DBE9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lnSpc>
                <a:spcPct val="110000"/>
              </a:lnSpc>
              <a:spcBef>
                <a:spcPct val="50000"/>
              </a:spcBef>
              <a:defRPr/>
            </a:pPr>
            <a:endParaRPr lang="ru-RU" dirty="0">
              <a:solidFill>
                <a:srgbClr val="008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096" y="476672"/>
            <a:ext cx="8052376" cy="72008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F6D53-7245-4635-9BED-C04DCACB2E34}" type="datetimeFigureOut">
              <a:rPr lang="ru-RU" smtClean="0"/>
              <a:pPr/>
              <a:t>20.11.2020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F0E17-F9BE-4C34-81F2-15B280B08CE2}" type="slidenum">
              <a:rPr lang="ru-RU" smtClean="0"/>
              <a:pPr/>
              <a:t>‹#›</a:t>
            </a:fld>
            <a:endParaRPr lang="ru-RU" dirty="0"/>
          </a:p>
        </p:txBody>
      </p:sp>
      <p:pic>
        <p:nvPicPr>
          <p:cNvPr id="7" name="Рисунок 2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8" y="23813"/>
            <a:ext cx="1728787" cy="37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47045199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762000"/>
            <a:ext cx="1971675" cy="5410200"/>
          </a:xfrm>
        </p:spPr>
        <p:txBody>
          <a:bodyPr vert="eaVert" lIns="45720" tIns="91440" rIns="45720" bIns="9144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1" y="762000"/>
            <a:ext cx="5686425" cy="54102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F6D53-7245-4635-9BED-C04DCACB2E34}" type="datetimeFigureOut">
              <a:rPr lang="ru-RU" smtClean="0"/>
              <a:pPr/>
              <a:t>20.11.2020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F0E17-F9BE-4C34-81F2-15B280B08CE2}" type="slidenum">
              <a:rPr lang="ru-RU" smtClean="0"/>
              <a:pPr/>
              <a:t>‹#›</a:t>
            </a:fld>
            <a:endParaRPr lang="ru-RU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7543800" y="173563"/>
            <a:ext cx="0" cy="6858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3719571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 bwMode="auto">
          <a:xfrm>
            <a:off x="0" y="460375"/>
            <a:ext cx="9144000" cy="736377"/>
          </a:xfrm>
          <a:prstGeom prst="rect">
            <a:avLst/>
          </a:prstGeom>
          <a:solidFill>
            <a:srgbClr val="85DBE9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lnSpc>
                <a:spcPct val="110000"/>
              </a:lnSpc>
              <a:spcBef>
                <a:spcPct val="50000"/>
              </a:spcBef>
              <a:defRPr/>
            </a:pPr>
            <a:endParaRPr lang="ru-RU" dirty="0">
              <a:solidFill>
                <a:srgbClr val="008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6013" y="476672"/>
            <a:ext cx="7570787" cy="72008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0EF6D53-7245-4635-9BED-C04DCACB2E34}" type="datetimeFigureOut">
              <a:rPr lang="ru-RU" smtClean="0"/>
              <a:pPr/>
              <a:t>20.11.2020</a:t>
            </a:fld>
            <a:endParaRPr lang="ru-RU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0EF0E17-F9BE-4C34-81F2-15B280B08CE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1111592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 bwMode="auto">
          <a:xfrm>
            <a:off x="0" y="460375"/>
            <a:ext cx="9144000" cy="736377"/>
          </a:xfrm>
          <a:prstGeom prst="rect">
            <a:avLst/>
          </a:prstGeom>
          <a:solidFill>
            <a:srgbClr val="85DBE9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lnSpc>
                <a:spcPct val="110000"/>
              </a:lnSpc>
              <a:spcBef>
                <a:spcPct val="50000"/>
              </a:spcBef>
              <a:defRPr/>
            </a:pPr>
            <a:endParaRPr lang="ru-RU" dirty="0">
              <a:solidFill>
                <a:srgbClr val="008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0418" y="476672"/>
            <a:ext cx="8311793" cy="720080"/>
          </a:xfrm>
        </p:spPr>
        <p:txBody>
          <a:bodyPr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0418" y="1258664"/>
            <a:ext cx="8311792" cy="524487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pic>
        <p:nvPicPr>
          <p:cNvPr id="4" name="Рисунок 2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8" y="23813"/>
            <a:ext cx="1728787" cy="37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20064132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06174"/>
            <a:ext cx="9144000" cy="422267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b="0" spc="2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Группа 10"/>
          <p:cNvGrpSpPr/>
          <p:nvPr/>
        </p:nvGrpSpPr>
        <p:grpSpPr>
          <a:xfrm>
            <a:off x="361950" y="0"/>
            <a:ext cx="8782050" cy="469900"/>
            <a:chOff x="361950" y="0"/>
            <a:chExt cx="8782050" cy="469900"/>
          </a:xfrm>
        </p:grpSpPr>
        <p:sp>
          <p:nvSpPr>
            <p:cNvPr id="12" name="Прямоугольник 11"/>
            <p:cNvSpPr/>
            <p:nvPr userDrawn="1"/>
          </p:nvSpPr>
          <p:spPr>
            <a:xfrm>
              <a:off x="8658225" y="0"/>
              <a:ext cx="485775" cy="469900"/>
            </a:xfrm>
            <a:prstGeom prst="rect">
              <a:avLst/>
            </a:prstGeom>
            <a:solidFill>
              <a:srgbClr val="0BB6D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ru-RU" dirty="0"/>
            </a:p>
          </p:txBody>
        </p:sp>
        <p:sp>
          <p:nvSpPr>
            <p:cNvPr id="13" name="Скругленный прямоугольник 12"/>
            <p:cNvSpPr/>
            <p:nvPr userDrawn="1"/>
          </p:nvSpPr>
          <p:spPr>
            <a:xfrm>
              <a:off x="361950" y="0"/>
              <a:ext cx="8782050" cy="469900"/>
            </a:xfrm>
            <a:prstGeom prst="roundRect">
              <a:avLst>
                <a:gd name="adj" fmla="val 50000"/>
              </a:avLst>
            </a:prstGeom>
            <a:solidFill>
              <a:srgbClr val="0BB6D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ru-RU" dirty="0"/>
            </a:p>
          </p:txBody>
        </p:sp>
        <p:sp>
          <p:nvSpPr>
            <p:cNvPr id="14" name="Прямоугольник 13"/>
            <p:cNvSpPr/>
            <p:nvPr userDrawn="1"/>
          </p:nvSpPr>
          <p:spPr>
            <a:xfrm>
              <a:off x="361950" y="0"/>
              <a:ext cx="485775" cy="228600"/>
            </a:xfrm>
            <a:prstGeom prst="rect">
              <a:avLst/>
            </a:prstGeom>
            <a:solidFill>
              <a:srgbClr val="0BB6D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ru-RU" dirty="0"/>
            </a:p>
          </p:txBody>
        </p:sp>
        <p:pic>
          <p:nvPicPr>
            <p:cNvPr id="15" name="Picture 6" descr="T:\Полищук\Фирменный стиль\invert_logo.png"/>
            <p:cNvPicPr>
              <a:picLocks noChangeAspect="1" noChangeArrowheads="1"/>
            </p:cNvPicPr>
            <p:nvPr userDrawn="1"/>
          </p:nvPicPr>
          <p:blipFill>
            <a:blip r:embed="rId2" cstate="screen"/>
            <a:srcRect/>
            <a:stretch>
              <a:fillRect/>
            </a:stretch>
          </p:blipFill>
          <p:spPr bwMode="auto">
            <a:xfrm>
              <a:off x="7873096" y="102374"/>
              <a:ext cx="1203935" cy="265153"/>
            </a:xfrm>
            <a:prstGeom prst="rect">
              <a:avLst/>
            </a:prstGeom>
            <a:noFill/>
          </p:spPr>
        </p:pic>
        <p:sp>
          <p:nvSpPr>
            <p:cNvPr id="16" name="TextBox 33"/>
            <p:cNvSpPr txBox="1"/>
            <p:nvPr userDrawn="1"/>
          </p:nvSpPr>
          <p:spPr>
            <a:xfrm>
              <a:off x="5964633" y="81062"/>
              <a:ext cx="150675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www.mob-edu.ru</a:t>
              </a:r>
              <a:endParaRPr lang="ru-RU" sz="1400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351391723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auto">
          <a:xfrm>
            <a:off x="0" y="460375"/>
            <a:ext cx="9144000" cy="736377"/>
          </a:xfrm>
          <a:prstGeom prst="rect">
            <a:avLst/>
          </a:prstGeom>
          <a:solidFill>
            <a:srgbClr val="85DBE9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lnSpc>
                <a:spcPct val="110000"/>
              </a:lnSpc>
              <a:spcBef>
                <a:spcPct val="50000"/>
              </a:spcBef>
              <a:defRPr/>
            </a:pPr>
            <a:endParaRPr lang="ru-RU" dirty="0">
              <a:solidFill>
                <a:srgbClr val="008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096" y="476672"/>
            <a:ext cx="8268400" cy="72008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3528" y="1358096"/>
            <a:ext cx="4010728" cy="495126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1990" y="1358096"/>
            <a:ext cx="4366260" cy="495126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F6D53-7245-4635-9BED-C04DCACB2E34}" type="datetimeFigureOut">
              <a:rPr lang="ru-RU" smtClean="0"/>
              <a:pPr/>
              <a:t>20.11.2020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F0E17-F9BE-4C34-81F2-15B280B08CE2}" type="slidenum">
              <a:rPr lang="ru-RU" smtClean="0"/>
              <a:pPr/>
              <a:t>‹#›</a:t>
            </a:fld>
            <a:endParaRPr lang="ru-RU" dirty="0"/>
          </a:p>
        </p:txBody>
      </p:sp>
      <p:pic>
        <p:nvPicPr>
          <p:cNvPr id="8" name="Рисунок 2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8" y="23813"/>
            <a:ext cx="1728787" cy="37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24864712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 bwMode="auto">
          <a:xfrm>
            <a:off x="0" y="460375"/>
            <a:ext cx="9144000" cy="736377"/>
          </a:xfrm>
          <a:prstGeom prst="rect">
            <a:avLst/>
          </a:prstGeom>
          <a:solidFill>
            <a:srgbClr val="85DBE9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lnSpc>
                <a:spcPct val="110000"/>
              </a:lnSpc>
              <a:spcBef>
                <a:spcPct val="50000"/>
              </a:spcBef>
              <a:defRPr/>
            </a:pPr>
            <a:endParaRPr lang="ru-RU" dirty="0">
              <a:solidFill>
                <a:srgbClr val="008000"/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68096" y="476672"/>
            <a:ext cx="7290054" cy="720080"/>
          </a:xfrm>
        </p:spPr>
        <p:txBody>
          <a:bodyPr>
            <a:normAutofit/>
          </a:bodyPr>
          <a:lstStyle>
            <a:lvl1pPr>
              <a:defRPr sz="28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1520" y="1358096"/>
            <a:ext cx="4082736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00" b="0" cap="none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1520" y="2342400"/>
            <a:ext cx="4082736" cy="39669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1990" y="1362028"/>
            <a:ext cx="43662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200" b="0" kern="1200" cap="none" baseline="0" dirty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marL="0" lvl="0" indent="0" algn="l" defTabSz="914377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1990" y="2342400"/>
            <a:ext cx="4366260" cy="39669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F6D53-7245-4635-9BED-C04DCACB2E34}" type="datetimeFigureOut">
              <a:rPr lang="ru-RU" smtClean="0"/>
              <a:pPr/>
              <a:t>20.11.2020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F0E17-F9BE-4C34-81F2-15B280B08CE2}" type="slidenum">
              <a:rPr lang="ru-RU" smtClean="0"/>
              <a:pPr/>
              <a:t>‹#›</a:t>
            </a:fld>
            <a:endParaRPr lang="ru-RU" dirty="0"/>
          </a:p>
        </p:txBody>
      </p:sp>
      <p:pic>
        <p:nvPicPr>
          <p:cNvPr id="11" name="Рисунок 2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8" y="23813"/>
            <a:ext cx="1728787" cy="37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66122929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auto">
          <a:xfrm>
            <a:off x="0" y="460375"/>
            <a:ext cx="9144000" cy="736377"/>
          </a:xfrm>
          <a:prstGeom prst="rect">
            <a:avLst/>
          </a:prstGeom>
          <a:solidFill>
            <a:srgbClr val="85DBE9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lnSpc>
                <a:spcPct val="110000"/>
              </a:lnSpc>
              <a:spcBef>
                <a:spcPct val="50000"/>
              </a:spcBef>
              <a:defRPr/>
            </a:pPr>
            <a:endParaRPr lang="ru-RU" dirty="0">
              <a:solidFill>
                <a:srgbClr val="008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096" y="476672"/>
            <a:ext cx="7290054" cy="72008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F6D53-7245-4635-9BED-C04DCACB2E34}" type="datetimeFigureOut">
              <a:rPr lang="ru-RU" smtClean="0"/>
              <a:pPr/>
              <a:t>20.11.2020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F0E17-F9BE-4C34-81F2-15B280B08CE2}" type="slidenum">
              <a:rPr lang="ru-RU" smtClean="0"/>
              <a:pPr/>
              <a:t>‹#›</a:t>
            </a:fld>
            <a:endParaRPr lang="ru-RU" dirty="0"/>
          </a:p>
        </p:txBody>
      </p:sp>
      <p:pic>
        <p:nvPicPr>
          <p:cNvPr id="6" name="Рисунок 2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8" y="23813"/>
            <a:ext cx="1728787" cy="37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72021769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 bwMode="auto">
          <a:xfrm>
            <a:off x="0" y="460375"/>
            <a:ext cx="9144000" cy="736377"/>
          </a:xfrm>
          <a:prstGeom prst="rect">
            <a:avLst/>
          </a:prstGeom>
          <a:solidFill>
            <a:srgbClr val="85DBE9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lnSpc>
                <a:spcPct val="110000"/>
              </a:lnSpc>
              <a:spcBef>
                <a:spcPct val="50000"/>
              </a:spcBef>
              <a:defRPr/>
            </a:pPr>
            <a:endParaRPr lang="ru-RU" dirty="0">
              <a:solidFill>
                <a:srgbClr val="008000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F6D53-7245-4635-9BED-C04DCACB2E34}" type="datetimeFigureOut">
              <a:rPr lang="ru-RU" smtClean="0"/>
              <a:pPr/>
              <a:t>20.11.2020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F0E17-F9BE-4C34-81F2-15B280B08CE2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0" y="-19050"/>
            <a:ext cx="9144000" cy="459718"/>
          </a:xfrm>
          <a:prstGeom prst="rect">
            <a:avLst/>
          </a:prstGeom>
          <a:gradFill flip="none" rotWithShape="1">
            <a:gsLst>
              <a:gs pos="75000">
                <a:srgbClr val="83DAE8"/>
              </a:gs>
              <a:gs pos="0">
                <a:srgbClr val="0BB6D2"/>
              </a:gs>
              <a:gs pos="100000">
                <a:schemeClr val="lt1">
                  <a:shade val="100000"/>
                  <a:satMod val="11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36000" bIns="36000" anchor="ctr"/>
          <a:lstStyle/>
          <a:p>
            <a:pPr>
              <a:lnSpc>
                <a:spcPct val="110000"/>
              </a:lnSpc>
              <a:spcBef>
                <a:spcPct val="50000"/>
              </a:spcBef>
              <a:defRPr/>
            </a:pPr>
            <a:endParaRPr lang="ru-RU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8331634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auto">
          <a:xfrm>
            <a:off x="0" y="441325"/>
            <a:ext cx="2781300" cy="6416675"/>
          </a:xfrm>
          <a:prstGeom prst="rect">
            <a:avLst/>
          </a:prstGeom>
          <a:solidFill>
            <a:srgbClr val="85DBE9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lnSpc>
                <a:spcPct val="110000"/>
              </a:lnSpc>
              <a:spcBef>
                <a:spcPct val="50000"/>
              </a:spcBef>
              <a:defRPr/>
            </a:pPr>
            <a:endParaRPr lang="ru-RU" dirty="0">
              <a:solidFill>
                <a:srgbClr val="008000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-36512" y="471509"/>
            <a:ext cx="2817812" cy="1737360"/>
          </a:xfrm>
        </p:spPr>
        <p:txBody>
          <a:bodyPr>
            <a:noAutofit/>
          </a:bodyPr>
          <a:lstStyle>
            <a:lvl1pPr algn="r">
              <a:lnSpc>
                <a:spcPct val="80000"/>
              </a:lnSpc>
              <a:defRPr sz="2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816" y="620688"/>
            <a:ext cx="6120680" cy="5976664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pic>
        <p:nvPicPr>
          <p:cNvPr id="9" name="Рисунок 2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8" y="23813"/>
            <a:ext cx="1728787" cy="37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07387758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/>
          <p:nvPr/>
        </p:nvSpPr>
        <p:spPr bwMode="auto">
          <a:xfrm>
            <a:off x="0" y="441325"/>
            <a:ext cx="2781300" cy="6416675"/>
          </a:xfrm>
          <a:prstGeom prst="rect">
            <a:avLst/>
          </a:prstGeom>
          <a:solidFill>
            <a:srgbClr val="85DBE9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lnSpc>
                <a:spcPct val="110000"/>
              </a:lnSpc>
              <a:spcBef>
                <a:spcPct val="50000"/>
              </a:spcBef>
              <a:defRPr/>
            </a:pPr>
            <a:endParaRPr lang="ru-RU" dirty="0">
              <a:solidFill>
                <a:srgbClr val="008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8" y="548680"/>
            <a:ext cx="2628354" cy="1463040"/>
          </a:xfrm>
        </p:spPr>
        <p:txBody>
          <a:bodyPr anchor="ctr">
            <a:noAutofit/>
          </a:bodyPr>
          <a:lstStyle>
            <a:lvl1pPr algn="r">
              <a:defRPr sz="2400" spc="2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43808" y="534255"/>
            <a:ext cx="6048672" cy="4037743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dirty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843808" y="4797152"/>
            <a:ext cx="5904656" cy="1655674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8892480" y="4869160"/>
            <a:ext cx="0" cy="1584176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Прямоугольник 17"/>
          <p:cNvSpPr/>
          <p:nvPr/>
        </p:nvSpPr>
        <p:spPr bwMode="auto">
          <a:xfrm>
            <a:off x="0" y="-19050"/>
            <a:ext cx="9144000" cy="459718"/>
          </a:xfrm>
          <a:prstGeom prst="rect">
            <a:avLst/>
          </a:prstGeom>
          <a:gradFill flip="none" rotWithShape="1">
            <a:gsLst>
              <a:gs pos="75000">
                <a:srgbClr val="83DAE8"/>
              </a:gs>
              <a:gs pos="0">
                <a:srgbClr val="0BB6D2"/>
              </a:gs>
              <a:gs pos="100000">
                <a:schemeClr val="lt1">
                  <a:shade val="100000"/>
                  <a:satMod val="11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36000" bIns="36000" anchor="ctr"/>
          <a:lstStyle/>
          <a:p>
            <a:pPr>
              <a:lnSpc>
                <a:spcPct val="110000"/>
              </a:lnSpc>
              <a:spcBef>
                <a:spcPct val="50000"/>
              </a:spcBef>
              <a:defRPr/>
            </a:pPr>
            <a:endParaRPr lang="ru-RU" dirty="0">
              <a:solidFill>
                <a:srgbClr val="008000"/>
              </a:solidFill>
            </a:endParaRPr>
          </a:p>
        </p:txBody>
      </p:sp>
      <p:pic>
        <p:nvPicPr>
          <p:cNvPr id="19" name="Рисунок 2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8" y="23813"/>
            <a:ext cx="1728787" cy="37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58381809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8096" y="460375"/>
            <a:ext cx="7290054" cy="7363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1340768"/>
            <a:ext cx="7290055" cy="4968592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8097" y="6470704"/>
            <a:ext cx="161560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F0EF6D53-7245-4635-9BED-C04DCACB2E34}" type="datetimeFigureOut">
              <a:rPr lang="ru-RU" smtClean="0"/>
              <a:pPr/>
              <a:t>20.11.2020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2200" y="6470704"/>
            <a:ext cx="4426094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28000" y="6470704"/>
            <a:ext cx="73025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60EF0E17-F9BE-4C34-81F2-15B280B08CE2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 bwMode="auto">
          <a:xfrm>
            <a:off x="0" y="-19050"/>
            <a:ext cx="9144000" cy="459718"/>
          </a:xfrm>
          <a:prstGeom prst="rect">
            <a:avLst/>
          </a:prstGeom>
          <a:gradFill flip="none" rotWithShape="1">
            <a:gsLst>
              <a:gs pos="75000">
                <a:srgbClr val="83DAE8"/>
              </a:gs>
              <a:gs pos="0">
                <a:srgbClr val="0BB6D2"/>
              </a:gs>
              <a:gs pos="100000">
                <a:schemeClr val="lt1">
                  <a:shade val="100000"/>
                  <a:satMod val="11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36000" bIns="36000" anchor="ctr"/>
          <a:lstStyle/>
          <a:p>
            <a:pPr>
              <a:lnSpc>
                <a:spcPct val="110000"/>
              </a:lnSpc>
              <a:spcBef>
                <a:spcPct val="50000"/>
              </a:spcBef>
              <a:defRPr/>
            </a:pPr>
            <a:endParaRPr lang="ru-RU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66347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6" r:id="rId12"/>
  </p:sldLayoutIdLst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algn="l" defTabSz="914377" rtl="0" eaLnBrk="1" latinLnBrk="0" hangingPunct="1">
        <a:lnSpc>
          <a:spcPct val="80000"/>
        </a:lnSpc>
        <a:spcBef>
          <a:spcPct val="0"/>
        </a:spcBef>
        <a:buNone/>
        <a:defRPr sz="2800" b="1" kern="1200" cap="all" spc="100" baseline="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377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2"/>
        </a:buClr>
        <a:buSzPct val="100000"/>
        <a:buFont typeface="Tw Cen MT" panose="020B0602020104020603" pitchFamily="34" charset="0"/>
        <a:buChar char=" 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5.jpeg"/><Relationship Id="rId4" Type="http://schemas.openxmlformats.org/officeDocument/2006/relationships/image" Target="../media/image2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0829" cy="6858000"/>
          </a:xfrm>
          <a:prstGeom prst="rect">
            <a:avLst/>
          </a:prstGeom>
          <a:ln>
            <a:solidFill>
              <a:srgbClr val="00B0F0"/>
            </a:solidFill>
          </a:ln>
        </p:spPr>
      </p:pic>
      <p:sp>
        <p:nvSpPr>
          <p:cNvPr id="9" name="Прямоугольник 8"/>
          <p:cNvSpPr/>
          <p:nvPr/>
        </p:nvSpPr>
        <p:spPr>
          <a:xfrm>
            <a:off x="1" y="1227667"/>
            <a:ext cx="4140200" cy="872066"/>
          </a:xfrm>
          <a:custGeom>
            <a:avLst/>
            <a:gdLst>
              <a:gd name="connsiteX0" fmla="*/ 0 w 3691467"/>
              <a:gd name="connsiteY0" fmla="*/ 0 h 999066"/>
              <a:gd name="connsiteX1" fmla="*/ 3691467 w 3691467"/>
              <a:gd name="connsiteY1" fmla="*/ 0 h 999066"/>
              <a:gd name="connsiteX2" fmla="*/ 3691467 w 3691467"/>
              <a:gd name="connsiteY2" fmla="*/ 999066 h 999066"/>
              <a:gd name="connsiteX3" fmla="*/ 0 w 3691467"/>
              <a:gd name="connsiteY3" fmla="*/ 999066 h 999066"/>
              <a:gd name="connsiteX4" fmla="*/ 0 w 3691467"/>
              <a:gd name="connsiteY4" fmla="*/ 0 h 999066"/>
              <a:gd name="connsiteX0" fmla="*/ 0 w 3691467"/>
              <a:gd name="connsiteY0" fmla="*/ 0 h 999066"/>
              <a:gd name="connsiteX1" fmla="*/ 3691467 w 3691467"/>
              <a:gd name="connsiteY1" fmla="*/ 0 h 999066"/>
              <a:gd name="connsiteX2" fmla="*/ 3217334 w 3691467"/>
              <a:gd name="connsiteY2" fmla="*/ 999066 h 999066"/>
              <a:gd name="connsiteX3" fmla="*/ 0 w 3691467"/>
              <a:gd name="connsiteY3" fmla="*/ 999066 h 999066"/>
              <a:gd name="connsiteX4" fmla="*/ 0 w 3691467"/>
              <a:gd name="connsiteY4" fmla="*/ 0 h 999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91467" h="999066">
                <a:moveTo>
                  <a:pt x="0" y="0"/>
                </a:moveTo>
                <a:lnTo>
                  <a:pt x="3691467" y="0"/>
                </a:lnTo>
                <a:lnTo>
                  <a:pt x="3217334" y="999066"/>
                </a:lnTo>
                <a:lnTo>
                  <a:pt x="0" y="999066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821" y="1385167"/>
            <a:ext cx="2541822" cy="548595"/>
          </a:xfrm>
          <a:prstGeom prst="rect">
            <a:avLst/>
          </a:prstGeom>
        </p:spPr>
      </p:pic>
      <p:sp>
        <p:nvSpPr>
          <p:cNvPr id="18" name="Прямоугольник с двумя скругленными соседними углами 17"/>
          <p:cNvSpPr/>
          <p:nvPr/>
        </p:nvSpPr>
        <p:spPr>
          <a:xfrm rot="5400000">
            <a:off x="3294100" y="4444433"/>
            <a:ext cx="185131" cy="270933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B645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685800" y="5706532"/>
            <a:ext cx="2260600" cy="185131"/>
          </a:xfrm>
          <a:custGeom>
            <a:avLst/>
            <a:gdLst>
              <a:gd name="connsiteX0" fmla="*/ 0 w 2260600"/>
              <a:gd name="connsiteY0" fmla="*/ 0 h 185131"/>
              <a:gd name="connsiteX1" fmla="*/ 2260600 w 2260600"/>
              <a:gd name="connsiteY1" fmla="*/ 0 h 185131"/>
              <a:gd name="connsiteX2" fmla="*/ 2260600 w 2260600"/>
              <a:gd name="connsiteY2" fmla="*/ 185131 h 185131"/>
              <a:gd name="connsiteX3" fmla="*/ 0 w 2260600"/>
              <a:gd name="connsiteY3" fmla="*/ 185131 h 185131"/>
              <a:gd name="connsiteX4" fmla="*/ 0 w 2260600"/>
              <a:gd name="connsiteY4" fmla="*/ 0 h 185131"/>
              <a:gd name="connsiteX0" fmla="*/ 0 w 2260600"/>
              <a:gd name="connsiteY0" fmla="*/ 0 h 185131"/>
              <a:gd name="connsiteX1" fmla="*/ 2260600 w 2260600"/>
              <a:gd name="connsiteY1" fmla="*/ 0 h 185131"/>
              <a:gd name="connsiteX2" fmla="*/ 1819348 w 2260600"/>
              <a:gd name="connsiteY2" fmla="*/ 185131 h 185131"/>
              <a:gd name="connsiteX3" fmla="*/ 0 w 2260600"/>
              <a:gd name="connsiteY3" fmla="*/ 185131 h 185131"/>
              <a:gd name="connsiteX4" fmla="*/ 0 w 2260600"/>
              <a:gd name="connsiteY4" fmla="*/ 0 h 185131"/>
              <a:gd name="connsiteX0" fmla="*/ 0 w 2260600"/>
              <a:gd name="connsiteY0" fmla="*/ 0 h 185131"/>
              <a:gd name="connsiteX1" fmla="*/ 2260600 w 2260600"/>
              <a:gd name="connsiteY1" fmla="*/ 0 h 185131"/>
              <a:gd name="connsiteX2" fmla="*/ 1760869 w 2260600"/>
              <a:gd name="connsiteY2" fmla="*/ 185131 h 185131"/>
              <a:gd name="connsiteX3" fmla="*/ 0 w 2260600"/>
              <a:gd name="connsiteY3" fmla="*/ 185131 h 185131"/>
              <a:gd name="connsiteX4" fmla="*/ 0 w 2260600"/>
              <a:gd name="connsiteY4" fmla="*/ 0 h 185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0600" h="185131">
                <a:moveTo>
                  <a:pt x="0" y="0"/>
                </a:moveTo>
                <a:lnTo>
                  <a:pt x="2260600" y="0"/>
                </a:lnTo>
                <a:lnTo>
                  <a:pt x="1760869" y="185131"/>
                </a:lnTo>
                <a:lnTo>
                  <a:pt x="0" y="185131"/>
                </a:lnTo>
                <a:lnTo>
                  <a:pt x="0" y="0"/>
                </a:lnTo>
                <a:close/>
              </a:path>
            </a:pathLst>
          </a:custGeom>
          <a:solidFill>
            <a:srgbClr val="CF4A3F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3116643" y="6065579"/>
            <a:ext cx="57950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 err="1">
                <a:solidFill>
                  <a:srgbClr val="002060"/>
                </a:solidFill>
              </a:rPr>
              <a:t>Штепа</a:t>
            </a:r>
            <a:r>
              <a:rPr lang="ru-RU" b="1" dirty="0">
                <a:solidFill>
                  <a:srgbClr val="002060"/>
                </a:solidFill>
              </a:rPr>
              <a:t> Елена Георгиевна</a:t>
            </a:r>
          </a:p>
          <a:p>
            <a:pPr algn="r"/>
            <a:r>
              <a:rPr lang="ru-RU" b="1" dirty="0">
                <a:solidFill>
                  <a:srgbClr val="002060"/>
                </a:solidFill>
              </a:rPr>
              <a:t> педагог-психолог</a:t>
            </a:r>
          </a:p>
          <a:p>
            <a:endParaRPr lang="ru-RU" dirty="0">
              <a:solidFill>
                <a:srgbClr val="002060"/>
              </a:solidFill>
            </a:endParaRPr>
          </a:p>
          <a:p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870966" y="2614082"/>
            <a:ext cx="7290054" cy="1740748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ru-RU" sz="2000" dirty="0">
                <a:solidFill>
                  <a:srgbClr val="7030A0"/>
                </a:solidFill>
                <a:latin typeface="Bookman Old Style" pitchFamily="18" charset="0"/>
              </a:rPr>
              <a:t>Использование ресурсов МЭО </a:t>
            </a:r>
            <a:br>
              <a:rPr lang="ru-RU" sz="2000" dirty="0">
                <a:solidFill>
                  <a:srgbClr val="7030A0"/>
                </a:solidFill>
                <a:latin typeface="Bookman Old Style" pitchFamily="18" charset="0"/>
              </a:rPr>
            </a:br>
            <a:r>
              <a:rPr lang="ru-RU" sz="2000" dirty="0">
                <a:solidFill>
                  <a:srgbClr val="7030A0"/>
                </a:solidFill>
                <a:latin typeface="Bookman Old Style" pitchFamily="18" charset="0"/>
              </a:rPr>
              <a:t>в </a:t>
            </a:r>
            <a:r>
              <a:rPr lang="ru-RU" sz="2000" dirty="0" smtClean="0">
                <a:solidFill>
                  <a:srgbClr val="7030A0"/>
                </a:solidFill>
                <a:latin typeface="Bookman Old Style" pitchFamily="18" charset="0"/>
              </a:rPr>
              <a:t>коррекционно-развивающей работе с детьми ОВЗ</a:t>
            </a:r>
            <a:endParaRPr lang="ru-RU" sz="2000" dirty="0">
              <a:solidFill>
                <a:srgbClr val="7030A0"/>
              </a:solidFill>
              <a:latin typeface="Bookman Old Style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0" y="102100"/>
            <a:ext cx="87896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Bookman Old Style" pitchFamily="18" charset="0"/>
              </a:rPr>
              <a:t>Муниципальное дошкольное образовательное учреждение </a:t>
            </a:r>
          </a:p>
          <a:p>
            <a:pPr algn="ctr"/>
            <a:r>
              <a:rPr lang="ru-RU" b="1" dirty="0">
                <a:solidFill>
                  <a:srgbClr val="002060"/>
                </a:solidFill>
                <a:latin typeface="Bookman Old Style" pitchFamily="18" charset="0"/>
              </a:rPr>
              <a:t>«Улыбка» </a:t>
            </a:r>
            <a:endParaRPr lang="ru-RU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3558" y="162436"/>
            <a:ext cx="688095" cy="68809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86311084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166782"/>
            <a:ext cx="9144000" cy="5671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19264" y="535481"/>
            <a:ext cx="6624736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>
                <a:solidFill>
                  <a:srgbClr val="7030A0"/>
                </a:solidFill>
                <a:latin typeface="Bookman Old Style" pitchFamily="18" charset="0"/>
              </a:rPr>
              <a:t>Структура  занятия</a:t>
            </a:r>
            <a:br>
              <a:rPr lang="ru-RU" sz="2400" dirty="0">
                <a:solidFill>
                  <a:srgbClr val="7030A0"/>
                </a:solidFill>
                <a:latin typeface="Bookman Old Style" pitchFamily="18" charset="0"/>
              </a:rPr>
            </a:br>
            <a:r>
              <a:rPr lang="ru-RU" sz="2400" dirty="0">
                <a:solidFill>
                  <a:srgbClr val="7030A0"/>
                </a:solidFill>
                <a:latin typeface="Bookman Old Style" pitchFamily="18" charset="0"/>
              </a:rPr>
              <a:t>тема:«Овощи»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46827" y="1261241"/>
            <a:ext cx="3442304" cy="766390"/>
          </a:xfrm>
          <a:prstGeom prst="roundRect">
            <a:avLst/>
          </a:prstGeom>
          <a:ln w="28575">
            <a:solidFill>
              <a:srgbClr val="3660A7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 «Волшебный сундучок»</a:t>
            </a:r>
          </a:p>
          <a:p>
            <a:pPr algn="ctr"/>
            <a:r>
              <a:rPr lang="ru-RU" b="1" dirty="0"/>
              <a:t>Матрешка «Репка»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977461" y="2112579"/>
            <a:ext cx="4397258" cy="817498"/>
          </a:xfrm>
          <a:prstGeom prst="roundRect">
            <a:avLst/>
          </a:prstGeom>
          <a:ln w="28575">
            <a:solidFill>
              <a:srgbClr val="3660A7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200" dirty="0"/>
          </a:p>
          <a:p>
            <a:pPr algn="ctr"/>
            <a:r>
              <a:rPr lang="ru-RU" sz="1200" dirty="0"/>
              <a:t>Пальчиковая игра, упражнение на развитие пальчикового </a:t>
            </a:r>
            <a:r>
              <a:rPr lang="ru-RU" sz="1200" dirty="0" err="1"/>
              <a:t>праксиса</a:t>
            </a:r>
            <a:r>
              <a:rPr lang="ru-RU" sz="1200" dirty="0"/>
              <a:t> </a:t>
            </a:r>
          </a:p>
          <a:p>
            <a:pPr algn="ctr"/>
            <a:r>
              <a:rPr lang="ru-RU" sz="1600" b="1" dirty="0"/>
              <a:t>Упражнение: «Репка»</a:t>
            </a:r>
          </a:p>
          <a:p>
            <a:pPr algn="ctr"/>
            <a:r>
              <a:rPr lang="ru-RU" sz="1600" dirty="0"/>
              <a:t> 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435225" y="3841469"/>
            <a:ext cx="4596194" cy="1298089"/>
          </a:xfrm>
          <a:prstGeom prst="roundRect">
            <a:avLst/>
          </a:prstGeom>
          <a:ln w="28575">
            <a:solidFill>
              <a:srgbClr val="3660A7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200" dirty="0"/>
          </a:p>
          <a:p>
            <a:pPr algn="ctr"/>
            <a:r>
              <a:rPr lang="ru-RU" sz="1600" b="1" dirty="0"/>
              <a:t>Ресурс МЭО</a:t>
            </a:r>
          </a:p>
          <a:p>
            <a:r>
              <a:rPr lang="ru-RU" sz="1400" dirty="0"/>
              <a:t>Тема : «Овощи»</a:t>
            </a:r>
          </a:p>
          <a:p>
            <a:r>
              <a:rPr lang="ru-RU" sz="1400" dirty="0"/>
              <a:t>Занятие 1:«Собери урожай»</a:t>
            </a:r>
          </a:p>
          <a:p>
            <a:r>
              <a:rPr lang="ru-RU" sz="1400" dirty="0"/>
              <a:t>Занятие 3:«Овощи на грядке» (3 задания)</a:t>
            </a:r>
          </a:p>
          <a:p>
            <a:r>
              <a:rPr lang="ru-RU" sz="1400" dirty="0"/>
              <a:t>Занятие 4:«Суп-салат»</a:t>
            </a:r>
          </a:p>
          <a:p>
            <a:r>
              <a:rPr lang="ru-RU" sz="1400" dirty="0"/>
              <a:t>Занятие 5:«Раскраска»</a:t>
            </a:r>
          </a:p>
          <a:p>
            <a:pPr algn="ctr"/>
            <a:endParaRPr lang="ru-RU" sz="1600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667204" y="2984019"/>
            <a:ext cx="4207816" cy="725214"/>
          </a:xfrm>
          <a:prstGeom prst="roundRect">
            <a:avLst/>
          </a:prstGeom>
          <a:ln w="28575">
            <a:solidFill>
              <a:srgbClr val="3660A7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200" dirty="0"/>
          </a:p>
          <a:p>
            <a:pPr algn="ctr"/>
            <a:r>
              <a:rPr lang="ru-RU" sz="1200" dirty="0"/>
              <a:t>Рисование на графической доске, столе </a:t>
            </a:r>
          </a:p>
          <a:p>
            <a:pPr algn="ctr"/>
            <a:r>
              <a:rPr lang="ru-RU" sz="1600" b="1" dirty="0"/>
              <a:t>«Соберем урожай»</a:t>
            </a:r>
          </a:p>
          <a:p>
            <a:pPr algn="ctr"/>
            <a:endParaRPr lang="ru-RU" sz="2400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621807" y="5282342"/>
            <a:ext cx="4142807" cy="693500"/>
          </a:xfrm>
          <a:prstGeom prst="roundRect">
            <a:avLst/>
          </a:prstGeom>
          <a:ln w="28575">
            <a:solidFill>
              <a:srgbClr val="3660A7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/>
              <a:t>Работа в </a:t>
            </a:r>
            <a:r>
              <a:rPr lang="ru-RU" sz="1600" dirty="0" smtClean="0"/>
              <a:t>тетради, настольная игра </a:t>
            </a:r>
            <a:endParaRPr lang="ru-RU" sz="1600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046653" y="6069724"/>
            <a:ext cx="3829334" cy="599090"/>
          </a:xfrm>
          <a:prstGeom prst="roundRect">
            <a:avLst/>
          </a:prstGeom>
          <a:ln w="28575">
            <a:solidFill>
              <a:srgbClr val="3660A7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/>
              <a:t>Ритуал прощания </a:t>
            </a:r>
          </a:p>
        </p:txBody>
      </p:sp>
      <p:sp>
        <p:nvSpPr>
          <p:cNvPr id="12" name="Выгнутая вверх стрелка 11"/>
          <p:cNvSpPr/>
          <p:nvPr/>
        </p:nvSpPr>
        <p:spPr>
          <a:xfrm rot="2968818">
            <a:off x="7112758" y="4650645"/>
            <a:ext cx="796563" cy="376754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4" name="Выгнутая вверх стрелка 13"/>
          <p:cNvSpPr/>
          <p:nvPr/>
        </p:nvSpPr>
        <p:spPr>
          <a:xfrm rot="13360377">
            <a:off x="2904981" y="5321073"/>
            <a:ext cx="767420" cy="360633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3" name="Заголовок 3"/>
          <p:cNvSpPr txBox="1">
            <a:spLocks/>
          </p:cNvSpPr>
          <p:nvPr/>
        </p:nvSpPr>
        <p:spPr>
          <a:xfrm>
            <a:off x="2787277" y="488186"/>
            <a:ext cx="6624736" cy="15920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377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1" i="0" u="none" strike="noStrike" kern="1200" cap="all" spc="10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186249"/>
            <a:ext cx="9144000" cy="5671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4013021" y="672152"/>
            <a:ext cx="2173594" cy="262938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12700" cap="sq">
            <a:solidFill>
              <a:srgbClr val="00B0F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" name="Объект 1"/>
          <p:cNvPicPr>
            <a:picLocks noGrp="1" noChangeAspect="1"/>
          </p:cNvPicPr>
          <p:nvPr>
            <p:ph sz="half" idx="4294967295"/>
          </p:nvPr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17836" y="656581"/>
            <a:ext cx="3253947" cy="257265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12700" cap="sq">
            <a:solidFill>
              <a:srgbClr val="00B0F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6755815" y="2615492"/>
            <a:ext cx="2231665" cy="4077751"/>
          </a:xfrm>
          <a:prstGeom prst="round2DiagRect">
            <a:avLst>
              <a:gd name="adj1" fmla="val 16667"/>
              <a:gd name="adj2" fmla="val 0"/>
            </a:avLst>
          </a:prstGeom>
          <a:ln w="19050" cap="sq">
            <a:solidFill>
              <a:srgbClr val="00B0F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-826"/>
          <a:stretch/>
        </p:blipFill>
        <p:spPr>
          <a:xfrm>
            <a:off x="1268600" y="4093671"/>
            <a:ext cx="3348944" cy="2545615"/>
          </a:xfrm>
          <a:prstGeom prst="round2DiagRect">
            <a:avLst>
              <a:gd name="adj1" fmla="val 16667"/>
              <a:gd name="adj2" fmla="val 0"/>
            </a:avLst>
          </a:prstGeom>
          <a:ln w="19050" cap="sq">
            <a:solidFill>
              <a:srgbClr val="00B0F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2" name="Прямоугольник 11"/>
          <p:cNvSpPr/>
          <p:nvPr/>
        </p:nvSpPr>
        <p:spPr>
          <a:xfrm>
            <a:off x="6724522" y="1975707"/>
            <a:ext cx="24192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7030A0"/>
                </a:solidFill>
              </a:rPr>
              <a:t>Графическая доска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1733361" y="3528642"/>
            <a:ext cx="26148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7030A0"/>
                </a:solidFill>
              </a:rPr>
              <a:t>упражнение «Репка»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2322244" y="146804"/>
            <a:ext cx="29274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7030A0"/>
                </a:solidFill>
              </a:rPr>
              <a:t>«Волшебный сундучок»</a:t>
            </a:r>
          </a:p>
        </p:txBody>
      </p:sp>
    </p:spTree>
    <p:extLst>
      <p:ext uri="{BB962C8B-B14F-4D97-AF65-F5344CB8AC3E}">
        <p14:creationId xmlns="" xmlns:p14="http://schemas.microsoft.com/office/powerpoint/2010/main" val="2553253143"/>
      </p:ext>
    </p:extLst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892136"/>
            <a:ext cx="9144000" cy="5965864"/>
          </a:xfrm>
          <a:prstGeom prst="rect">
            <a:avLst/>
          </a:prstGeom>
          <a:noFill/>
          <a:ln w="28575">
            <a:solidFill>
              <a:srgbClr val="FFFFFF"/>
            </a:solidFill>
            <a:miter lim="800000"/>
            <a:headEnd/>
            <a:tailEnd/>
          </a:ln>
        </p:spPr>
      </p:pic>
      <p:sp>
        <p:nvSpPr>
          <p:cNvPr id="3" name="Заголовок 3"/>
          <p:cNvSpPr>
            <a:spLocks noGrp="1"/>
          </p:cNvSpPr>
          <p:nvPr>
            <p:ph type="title"/>
          </p:nvPr>
        </p:nvSpPr>
        <p:spPr>
          <a:xfrm>
            <a:off x="555230" y="403550"/>
            <a:ext cx="5214551" cy="720725"/>
          </a:xfrm>
        </p:spPr>
        <p:txBody>
          <a:bodyPr>
            <a:normAutofit/>
          </a:bodyPr>
          <a:lstStyle/>
          <a:p>
            <a:pPr algn="ctr"/>
            <a:r>
              <a:rPr lang="ru-RU" sz="2000" dirty="0">
                <a:solidFill>
                  <a:srgbClr val="7030A0"/>
                </a:solidFill>
                <a:latin typeface="Bookman Old Style" pitchFamily="18" charset="0"/>
              </a:rPr>
              <a:t>Ресурс «Соберем урожай»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8281" y="1777230"/>
            <a:ext cx="2072338" cy="1881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56518" y="4060685"/>
            <a:ext cx="2144112" cy="1887013"/>
          </a:xfrm>
          <a:prstGeom prst="rect">
            <a:avLst/>
          </a:prstGeom>
          <a:noFill/>
          <a:ln w="9525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</p:pic>
      <p:pic>
        <p:nvPicPr>
          <p:cNvPr id="6146" name="Picture 2" descr="C:\Users\Admin\Desktop\Фото МЭО\IMG_20201109_154317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270823" y="3873324"/>
            <a:ext cx="3732434" cy="27993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Овал 5"/>
          <p:cNvSpPr/>
          <p:nvPr/>
        </p:nvSpPr>
        <p:spPr>
          <a:xfrm>
            <a:off x="2456761" y="2438909"/>
            <a:ext cx="2688116" cy="402112"/>
          </a:xfrm>
          <a:prstGeom prst="ellipse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0894274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139800"/>
            <a:ext cx="9144000" cy="5965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20725"/>
          </a:xfrm>
        </p:spPr>
        <p:txBody>
          <a:bodyPr>
            <a:normAutofit/>
          </a:bodyPr>
          <a:lstStyle/>
          <a:p>
            <a:pPr algn="ctr"/>
            <a:r>
              <a:rPr lang="ru-RU" sz="2000" dirty="0">
                <a:solidFill>
                  <a:srgbClr val="7030A0"/>
                </a:solidFill>
                <a:latin typeface="Bookman Old Style" pitchFamily="18" charset="0"/>
              </a:rPr>
              <a:t>Ресурс «Овощи на грядке»</a:t>
            </a: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81232" y="3811860"/>
            <a:ext cx="2133600" cy="1923737"/>
          </a:xfrm>
          <a:prstGeom prst="rect">
            <a:avLst/>
          </a:prstGeom>
          <a:noFill/>
          <a:ln w="9525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462637" y="5004847"/>
            <a:ext cx="2150552" cy="1956126"/>
          </a:xfrm>
          <a:prstGeom prst="rect">
            <a:avLst/>
          </a:prstGeom>
          <a:noFill/>
          <a:ln w="9525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15330" y="1636277"/>
            <a:ext cx="2191265" cy="2155408"/>
          </a:xfrm>
          <a:prstGeom prst="rect">
            <a:avLst/>
          </a:prstGeom>
          <a:noFill/>
          <a:ln w="9525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6049249" y="2651061"/>
            <a:ext cx="2842055" cy="26653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00B0F0"/>
            </a:solidFill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Овал 1"/>
          <p:cNvSpPr/>
          <p:nvPr/>
        </p:nvSpPr>
        <p:spPr>
          <a:xfrm>
            <a:off x="2462637" y="3472196"/>
            <a:ext cx="2544897" cy="339664"/>
          </a:xfrm>
          <a:prstGeom prst="ellipse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0894274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805318"/>
            <a:ext cx="9144000" cy="5968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0B428A8-D80F-49C0-AA74-0BB0523971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0714" y="0"/>
            <a:ext cx="8268400" cy="593124"/>
          </a:xfrm>
        </p:spPr>
        <p:txBody>
          <a:bodyPr>
            <a:noAutofit/>
          </a:bodyPr>
          <a:lstStyle/>
          <a:p>
            <a:pPr marL="432000" algn="ctr">
              <a:lnSpc>
                <a:spcPct val="100000"/>
              </a:lnSpc>
            </a:pPr>
            <a:r>
              <a:rPr lang="ru-RU" sz="2000" dirty="0">
                <a:solidFill>
                  <a:srgbClr val="7030A0"/>
                </a:solidFill>
                <a:latin typeface="Bookman Old Style" pitchFamily="18" charset="0"/>
              </a:rPr>
              <a:t>Ресурс «Суп-салат»</a:t>
            </a:r>
            <a:endParaRPr lang="ru-RU" sz="2000" dirty="0">
              <a:solidFill>
                <a:srgbClr val="7030A0"/>
              </a:solidFill>
              <a:latin typeface="Bookman Old Style" pitchFamily="18" charset="0"/>
              <a:cs typeface="Arial" panose="020B0604020202020204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624081" y="805318"/>
            <a:ext cx="2537822" cy="2120206"/>
          </a:xfrm>
          <a:prstGeom prst="rect">
            <a:avLst/>
          </a:prstGeom>
          <a:noFill/>
          <a:ln w="9525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256866" y="1007008"/>
            <a:ext cx="2887134" cy="1427273"/>
          </a:xfrm>
          <a:prstGeom prst="rect">
            <a:avLst/>
          </a:prstGeom>
          <a:noFill/>
          <a:ln w="9525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4794414" y="3086104"/>
            <a:ext cx="3426949" cy="340844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Овал 2"/>
          <p:cNvSpPr/>
          <p:nvPr/>
        </p:nvSpPr>
        <p:spPr>
          <a:xfrm>
            <a:off x="77118" y="3475759"/>
            <a:ext cx="3073705" cy="429658"/>
          </a:xfrm>
          <a:prstGeom prst="ellipse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0894274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186249"/>
            <a:ext cx="9144000" cy="5671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2513157" y="3655302"/>
            <a:ext cx="3761913" cy="29533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Прямоугольник 9"/>
          <p:cNvSpPr/>
          <p:nvPr/>
        </p:nvSpPr>
        <p:spPr>
          <a:xfrm>
            <a:off x="3272222" y="2878574"/>
            <a:ext cx="250260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7030A0"/>
                </a:solidFill>
                <a:latin typeface="Bookman Old Style" pitchFamily="18" charset="0"/>
              </a:rPr>
              <a:t>Ритуал прощания </a:t>
            </a:r>
          </a:p>
          <a:p>
            <a:pPr algn="ctr"/>
            <a:r>
              <a:rPr lang="ru-RU" b="1" dirty="0">
                <a:solidFill>
                  <a:srgbClr val="7030A0"/>
                </a:solidFill>
                <a:latin typeface="Bookman Old Style" pitchFamily="18" charset="0"/>
              </a:rPr>
              <a:t>«Дай пять»</a:t>
            </a:r>
            <a:endParaRPr lang="ru-RU" b="1" dirty="0"/>
          </a:p>
        </p:txBody>
      </p:sp>
      <p:sp>
        <p:nvSpPr>
          <p:cNvPr id="8" name="Заголовок 3"/>
          <p:cNvSpPr>
            <a:spLocks noGrp="1"/>
          </p:cNvSpPr>
          <p:nvPr>
            <p:ph type="title"/>
          </p:nvPr>
        </p:nvSpPr>
        <p:spPr>
          <a:xfrm>
            <a:off x="1353404" y="1689911"/>
            <a:ext cx="6624736" cy="648072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7030A0"/>
                </a:solidFill>
                <a:latin typeface="Bookman Old Style" pitchFamily="18" charset="0"/>
              </a:rPr>
              <a:t>Спасибо за внимание!</a:t>
            </a:r>
            <a:endParaRPr lang="ru-RU" sz="2400" dirty="0">
              <a:solidFill>
                <a:srgbClr val="7030A0"/>
              </a:solidFill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9157093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нтеграл">
  <a:themeElements>
    <a:clrScheme name="МЭО">
      <a:dk1>
        <a:srgbClr val="0A2A30"/>
      </a:dk1>
      <a:lt1>
        <a:sysClr val="window" lastClr="FFFFFF"/>
      </a:lt1>
      <a:dk2>
        <a:srgbClr val="323232"/>
      </a:dk2>
      <a:lt2>
        <a:srgbClr val="FFFFFF"/>
      </a:lt2>
      <a:accent1>
        <a:srgbClr val="49AEC3"/>
      </a:accent1>
      <a:accent2>
        <a:srgbClr val="F1BE49"/>
      </a:accent2>
      <a:accent3>
        <a:srgbClr val="CA4E44"/>
      </a:accent3>
      <a:accent4>
        <a:srgbClr val="64B161"/>
      </a:accent4>
      <a:accent5>
        <a:srgbClr val="2EB8D3"/>
      </a:accent5>
      <a:accent6>
        <a:srgbClr val="476D2D"/>
      </a:accent6>
      <a:hlink>
        <a:srgbClr val="124752"/>
      </a:hlink>
      <a:folHlink>
        <a:srgbClr val="64B161"/>
      </a:folHlink>
    </a:clrScheme>
    <a:fontScheme name="Open Sans">
      <a:majorFont>
        <a:latin typeface="Open Sans"/>
        <a:ea typeface=""/>
        <a:cs typeface=""/>
      </a:majorFont>
      <a:minorFont>
        <a:latin typeface="Open Sans"/>
        <a:ea typeface=""/>
        <a:cs typeface=""/>
      </a:minorFont>
    </a:fontScheme>
    <a:fmtScheme name="Тонкие сплошные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Integral" id="{3577F8C9-A904-41D8-97D2-FD898F53F20E}" vid="{090DCB5F-146D-478A-852A-34B16FE9F3A8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Выявление межпредметных связей с использованием заданий с открытым</Template>
  <TotalTime>5239</TotalTime>
  <Words>127</Words>
  <Application>Microsoft Office PowerPoint</Application>
  <PresentationFormat>Экран (4:3)</PresentationFormat>
  <Paragraphs>33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Интеграл</vt:lpstr>
      <vt:lpstr>Использование ресурсов МЭО  в коррекционно-развивающей работе с детьми ОВЗ</vt:lpstr>
      <vt:lpstr>Структура  занятия тема:«Овощи»</vt:lpstr>
      <vt:lpstr>Слайд 3</vt:lpstr>
      <vt:lpstr>Ресурс «Соберем урожай»</vt:lpstr>
      <vt:lpstr>Ресурс «Овощи на грядке»</vt:lpstr>
      <vt:lpstr>Ресурс «Суп-салат»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Тележинская Елена</dc:creator>
  <cp:lastModifiedBy>Admin</cp:lastModifiedBy>
  <cp:revision>298</cp:revision>
  <cp:lastPrinted>2020-03-12T14:28:06Z</cp:lastPrinted>
  <dcterms:created xsi:type="dcterms:W3CDTF">2018-06-15T09:46:19Z</dcterms:created>
  <dcterms:modified xsi:type="dcterms:W3CDTF">2020-11-20T18:39:20Z</dcterms:modified>
</cp:coreProperties>
</file>