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03" y="188640"/>
            <a:ext cx="7743777" cy="44037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7603" y="4797152"/>
            <a:ext cx="7848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СТРУКТУРА ЭКСПЕРИМЕНТАЛЬНОЙ ДЕЯТЕЛЬНОСТИ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 ДЕТСКОМ САДУ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5877272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Автор: Кулакова О.В</a:t>
            </a:r>
          </a:p>
          <a:p>
            <a:pPr algn="r"/>
            <a:r>
              <a:rPr lang="ru-RU" dirty="0" err="1" smtClean="0"/>
              <a:t>Воспитатль</a:t>
            </a:r>
            <a:endParaRPr lang="ru-RU" dirty="0" smtClean="0"/>
          </a:p>
          <a:p>
            <a:pPr algn="r"/>
            <a:r>
              <a:rPr lang="ru-RU" dirty="0" smtClean="0"/>
              <a:t>МКДОУ д/с №333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25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76672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ПОКАЗЫВАЕМ РАБОТУ РЕАКТИВНОГО ДВИГАТЕЛЯ РАКЕТЫ НА ПРИМЕРЕ ВОЗДУШНЫХ ШАРИКОВ.ПЕРЕД СТАРТОМ РАКЕТЫ ЕЕ БАКИ ЗАГРУЖАЮТ ГОРЮЧИМ. ГОРЮЧЕЕ ЗАЖИГАЮТ, ОНО ПРЕВРАЩАЕТСЯ В РАСКАЛЕННЫЙ ГАЗ. ГАЗ С С ОГРОМНОЙ СИЛОЙ ВЫРЫВАЕТСЯ В ДНО РАКЕТЫ. СТРУЯ ГАЗА ЛЕТИТ В ОДНУ СТОРОНУ, А РАКЕТА ОТ ЕГО ТОЛЧКОВ-В ДРУГУЮ. </a:t>
            </a:r>
          </a:p>
          <a:p>
            <a:pPr algn="just"/>
            <a:r>
              <a:rPr lang="ru-RU" b="1" dirty="0" smtClean="0"/>
              <a:t>ТАК ЖЕ ПРОИСХОДИТ И С ВОЗДУШНЫМИ ШАРАМИ. ВОЗДУХ ВНУТРИ ШАРА НЕ МОЖЕТ ВЫРВАТЬСЯ НАРУЖУ. НО ЕСЛИ РАЗЖАТЬ ПАЛЬЦЫ-ВОЗДУХ УСТРЕМЛЯЕТСЯ НАРУЖУ В ОДНУ СТОРОНУ, А ШАРИК ЛЕТИТ В ДРУГУЮ. КАК И РАКЕТА. </a:t>
            </a:r>
          </a:p>
          <a:p>
            <a:pPr algn="just"/>
            <a:r>
              <a:rPr lang="ru-RU" b="1" dirty="0" smtClean="0"/>
              <a:t>ТАК РАБОТАЮТ ВСЕ РЕАКТИВНЫЕ ДВИГАТЕЛИ.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429000"/>
            <a:ext cx="2319440" cy="17395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218670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697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058" y="0"/>
            <a:ext cx="9108504" cy="68000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5656" y="332656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6 ЭТАП. ВЫВОД И ЗАКРЕПЛЕНИЕ МАТЕРИАЛА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24744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НАШЕ ПРЕДПОЛОЖЕНИЕ О ТОМ, ЧТО В КОСМОС МОЖЕТ ПОЛЕТЕТЬ ТОЛЬКО РАКЕТА, ОКАЗАЛОСЬ ВЕРНЫМ. САМОЛЕТ НЕ МОЖЕТ ПОЛЕТЕТЬ В КОСМОС ПОТОМУ, ЧТО ТАМ НЕТ ВОЗДУХА И ПОТОМУ, ЧТО ЕМУ НЕ ХВАТИТ МОЩНОСТИ, У НЕГО НЕТ РЕАКТИВНОГО ДВИГАТЕЛЯ</a:t>
            </a:r>
            <a:r>
              <a:rPr lang="ru-RU" dirty="0" smtClean="0"/>
              <a:t>. </a:t>
            </a:r>
          </a:p>
          <a:p>
            <a:pPr algn="ctr"/>
            <a:r>
              <a:rPr lang="ru-RU" b="1" dirty="0" smtClean="0"/>
              <a:t>ДЕЛАЕМ РИСУНКИ НАШЕГО ЭКСПЕРИМЕНТА.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24944"/>
            <a:ext cx="2323458" cy="17425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529" y="2924944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11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1" y="313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1560" y="1412776"/>
            <a:ext cx="78488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В соответствии с</a:t>
            </a:r>
            <a:r>
              <a:rPr lang="ru-RU" b="1" dirty="0" smtClean="0"/>
              <a:t> </a:t>
            </a:r>
            <a:r>
              <a:rPr lang="ru-RU" b="1" dirty="0"/>
              <a:t>ФГОС </a:t>
            </a:r>
            <a:r>
              <a:rPr lang="ru-RU" b="1" dirty="0" smtClean="0"/>
              <a:t>одним </a:t>
            </a:r>
            <a:r>
              <a:rPr lang="ru-RU" b="1" dirty="0"/>
              <a:t>из ориентиров </a:t>
            </a:r>
            <a:r>
              <a:rPr lang="ru-RU" b="1" dirty="0" smtClean="0"/>
              <a:t>на этапе завершения уровня дошкольного образования является </a:t>
            </a:r>
            <a:r>
              <a:rPr lang="ru-RU" b="1" dirty="0"/>
              <a:t>любознательность. Ребёнок задаёт вопросы, касающиеся близких и далёких предметов и явлений, интересуется причинно-следственными связями (как? почему? зачем?), пытается самостоятельно придумывать объяснения явлениям природы и поступкам людей. Склонен наблюдать, экспериментировать. </a:t>
            </a:r>
          </a:p>
          <a:p>
            <a:pPr algn="just"/>
            <a:r>
              <a:rPr lang="ru-RU" b="1" dirty="0"/>
              <a:t>Исследовательская деятельность вызывает огромный интерес у детей. Исследования </a:t>
            </a:r>
            <a:r>
              <a:rPr lang="ru-RU" b="1" dirty="0" smtClean="0"/>
              <a:t>предоставляют </a:t>
            </a:r>
            <a:r>
              <a:rPr lang="ru-RU" b="1" dirty="0"/>
              <a:t>возможность ребенку самому найти ответы на вопросы «как</a:t>
            </a:r>
            <a:r>
              <a:rPr lang="ru-RU" b="1" dirty="0" smtClean="0"/>
              <a:t>?» </a:t>
            </a:r>
            <a:r>
              <a:rPr lang="ru-RU" b="1" dirty="0"/>
              <a:t>и «почему</a:t>
            </a:r>
            <a:r>
              <a:rPr lang="ru-RU" b="1" dirty="0" smtClean="0"/>
              <a:t>?». </a:t>
            </a:r>
            <a:r>
              <a:rPr lang="ru-RU" b="1" dirty="0"/>
              <a:t>Исследовательская активность – естественное состояние ребенка, он настроен на познание мира, он хочет все знать, исследовать, открыть, изучить – </a:t>
            </a:r>
            <a:r>
              <a:rPr lang="ru-RU" b="1" dirty="0" smtClean="0"/>
              <a:t>и, значит, </a:t>
            </a:r>
            <a:r>
              <a:rPr lang="ru-RU" b="1" dirty="0"/>
              <a:t>сделать шаг в неизведанное. Это огромная возможность для детей думать, </a:t>
            </a:r>
            <a:r>
              <a:rPr lang="ru-RU" b="1" dirty="0" smtClean="0"/>
              <a:t>пробовать</a:t>
            </a:r>
          </a:p>
          <a:p>
            <a:pPr algn="just"/>
            <a:r>
              <a:rPr lang="ru-RU" b="1" dirty="0" smtClean="0"/>
              <a:t> и </a:t>
            </a:r>
            <a:r>
              <a:rPr lang="ru-RU" b="1" dirty="0" err="1" smtClean="0"/>
              <a:t>самовыражаться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99589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9552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СТРУКТУРА ДЕТСКОГО ЭКСПЕРИМЕНТИРОВАНИЯ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484784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1.Выделение </a:t>
            </a:r>
            <a:r>
              <a:rPr lang="ru-RU" sz="2000" b="1" dirty="0"/>
              <a:t>и постановка проблемы (выбор темы исследования</a:t>
            </a:r>
            <a:r>
              <a:rPr lang="ru-RU" sz="2000" b="1" dirty="0" smtClean="0"/>
              <a:t>) </a:t>
            </a:r>
            <a:endParaRPr lang="ru-RU" sz="2000" b="1" dirty="0"/>
          </a:p>
          <a:p>
            <a:pPr algn="just"/>
            <a:r>
              <a:rPr lang="ru-RU" sz="2000" b="1" dirty="0" smtClean="0"/>
              <a:t>2.Выдвижение гипотезы.</a:t>
            </a:r>
            <a:endParaRPr lang="ru-RU" sz="2000" b="1" dirty="0"/>
          </a:p>
          <a:p>
            <a:pPr algn="just"/>
            <a:r>
              <a:rPr lang="ru-RU" sz="2000" b="1" dirty="0" smtClean="0"/>
              <a:t>3.Поиск </a:t>
            </a:r>
            <a:r>
              <a:rPr lang="ru-RU" sz="2000" b="1" dirty="0"/>
              <a:t>и предложение возможных вариантов </a:t>
            </a:r>
            <a:r>
              <a:rPr lang="ru-RU" sz="2000" b="1" dirty="0" smtClean="0"/>
              <a:t>решения. </a:t>
            </a:r>
          </a:p>
          <a:p>
            <a:pPr algn="just"/>
            <a:r>
              <a:rPr lang="ru-RU" sz="2000" b="1" dirty="0" smtClean="0"/>
              <a:t>4.Сбор материала</a:t>
            </a:r>
            <a:r>
              <a:rPr lang="ru-RU" sz="2000" b="1" dirty="0"/>
              <a:t>.</a:t>
            </a:r>
            <a:endParaRPr lang="ru-RU" sz="2000" b="1" dirty="0" smtClean="0"/>
          </a:p>
          <a:p>
            <a:pPr algn="just"/>
            <a:r>
              <a:rPr lang="ru-RU" sz="2000" b="1" dirty="0" smtClean="0"/>
              <a:t>5.Эксперимент.</a:t>
            </a:r>
          </a:p>
          <a:p>
            <a:pPr algn="just"/>
            <a:r>
              <a:rPr lang="ru-RU" sz="2000" b="1" dirty="0" smtClean="0"/>
              <a:t>6.Вывод по </a:t>
            </a:r>
            <a:r>
              <a:rPr lang="ru-RU" sz="2000" b="1" dirty="0"/>
              <a:t>результатам проведённого </a:t>
            </a:r>
            <a:r>
              <a:rPr lang="ru-RU" sz="2000" b="1" dirty="0" smtClean="0"/>
              <a:t>исследования.</a:t>
            </a:r>
            <a:r>
              <a:rPr lang="ru-RU" sz="2000" b="1" dirty="0"/>
              <a:t> </a:t>
            </a:r>
            <a:r>
              <a:rPr lang="ru-RU" sz="2000" b="1" dirty="0" smtClean="0"/>
              <a:t>Закрепление.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73537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973"/>
            <a:ext cx="9144000" cy="6974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 ЭТАП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ВЫБОР ТЕМЫ ИССЛЕДОВАНИЯ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05273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РАССМАТРИВАЛИ ПЛАНЕТЫ СОЛНЕЧНОЙ СИСТЕМЫ, ГЛОБУС.</a:t>
            </a:r>
          </a:p>
          <a:p>
            <a:pPr algn="ctr"/>
            <a:r>
              <a:rPr lang="ru-RU" b="1" dirty="0" smtClean="0"/>
              <a:t>ВСПОМНИЛИ ПРО ПОЛЕТЫ В КОСМОС. ВОЗНИК ВОПРОС: «А ПОЧЕМУ </a:t>
            </a:r>
          </a:p>
          <a:p>
            <a:pPr algn="ctr"/>
            <a:r>
              <a:rPr lang="ru-RU" b="1" dirty="0" smtClean="0"/>
              <a:t>В КОСМОС ЛЕТАЮТ ТОЛЬКО НА РАКЕТЕ? НЕ НА САМОЛЕТЕ, </a:t>
            </a:r>
          </a:p>
          <a:p>
            <a:pPr algn="ctr"/>
            <a:r>
              <a:rPr lang="ru-RU" b="1" dirty="0" smtClean="0"/>
              <a:t>А ТОЛЬКО НА РАКЕТЕ? ПОЧЕМУ САМОЛЕТ НЕ МОЖЕТ ПОЛЕТЕТЬ В КОСМОС?»  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852936"/>
            <a:ext cx="1728192" cy="12961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088" y="3050959"/>
            <a:ext cx="1848205" cy="138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856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4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260648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 ЭТАП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ВЫДВИЖЕНИЕ ГИПОТЕЗЫ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091646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ПРЕДПОЛОЖИЛИ, ЧТО САМОЛЕТ В КОСМОС НЕ МОЖЕТ ПОЛЕТЕТЬ, ПОТОМУ ЧТО:</a:t>
            </a:r>
          </a:p>
          <a:p>
            <a:pPr marL="342900" indent="-342900" algn="just">
              <a:buAutoNum type="arabicPeriod"/>
            </a:pPr>
            <a:r>
              <a:rPr lang="ru-RU" b="1" dirty="0" smtClean="0"/>
              <a:t>САМОЛЕТУ НЕ ХВАТИТ МОЩНОСТИ, ЧТОБЫ ПРЕОДОЛЕТЬ СИЛУ ТЯГОТЕНИЯ,</a:t>
            </a:r>
          </a:p>
          <a:p>
            <a:pPr marL="342900" indent="-342900" algn="just">
              <a:buAutoNum type="arabicPeriod"/>
            </a:pPr>
            <a:r>
              <a:rPr lang="ru-RU" b="1" dirty="0" smtClean="0"/>
              <a:t>В КОСМОСЕ НЕТ ВОЗДУХА, А САМОЛЕТУ НУЖЕН ВОЗДУХ, Т.К. ОН ЛЕТИТ КАК БЫ ОПИРАЯСЬ КРЫЛЬЯМИ НА ВОЗДУХ, КАК ЭТО ДЕЛАЮТ ПТИЦЫ. (ПРОВЕРКА С ПОМОЩЬЮ ЛИСТА БУМАГИ).</a:t>
            </a:r>
          </a:p>
          <a:p>
            <a:pPr marL="342900" indent="-342900" algn="just">
              <a:buAutoNum type="arabicPeriod"/>
            </a:pPr>
            <a:r>
              <a:rPr lang="ru-RU" b="1" dirty="0" smtClean="0"/>
              <a:t>САМОЛЕТ НЕ МОЖЕТ ТАК БЫСТРО ПЕРЕДВИГАТЬСЯ, КАК РАКЕТА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845972"/>
            <a:ext cx="4158208" cy="311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52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4"/>
            <a:ext cx="9144000" cy="681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6336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3 ЭТАП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ПОИСК И ПРЕДЛОЖЕНИЕ ВАРИАНТОВ РЕШЕНИЯ ПРОБЛЕМЫ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06084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КОСМОС МОЖЕТ ПОЛЕТЕТЬ ТОЛЬКО РАКЕТА, ПОТОМУ ЧТО ТОЛЬКО У НЕЕ ЕСТЬ РЕАКТИВНЫЙ ДВИГАТЕЛЬ. 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176" y="2967790"/>
            <a:ext cx="1771935" cy="11812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957" y="3861048"/>
            <a:ext cx="2391611" cy="179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022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17" y="57997"/>
            <a:ext cx="9108504" cy="68000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476672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4 ЭТАП- СБОР МАТЕРИАЛА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332" y="1044081"/>
            <a:ext cx="82481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ПЕДАГОГ ПРЕДЛАГАЕТ ВСПОМНИТЬ ПРО СИЛУ ТЯГОТЕНИЯ НА ПРИМЕРЕ ЛЕГКИХ И ТЯЖЕЛЫХ ПРЕДМЕТОВ, КОТОРЫЕ В ЛЮБОМ СЛУЧАЕ ПРИТЯГИВАЮТСЯ К ЗЕМЛЕ. ВСПОМНИТЬ, ПОЧЕМУ ДАЖЕ РЕКИ и МОРЯ НЕ ВЫЛИВАЮТСЯ С ЗЕМЛИ, ХОТЯ ОНА КРУГЛАЯ.</a:t>
            </a:r>
          </a:p>
          <a:p>
            <a:pPr algn="ctr"/>
            <a:r>
              <a:rPr lang="ru-RU" b="1" dirty="0" smtClean="0"/>
              <a:t> ПОСМОТРЕТЬ, КАК РАБОТАЕТ РЕАКТИВНЫЙ ДВИГАТЕЛЬ НА ПРИМЕРЕ ВОЗДУШНЫХ ШАРОВ.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МАТЕРИАЛЫ: ЛИСТЫ БУМАГИ, НЕБОЛЬШИЕ КАМНИ, ШИШКИ, МЯЧ, ЕМКОСТЬ </a:t>
            </a:r>
          </a:p>
          <a:p>
            <a:pPr algn="ctr"/>
            <a:r>
              <a:rPr lang="ru-RU" b="1" dirty="0" smtClean="0"/>
              <a:t>С ВОДОЙ, ВОЗДУШНЫЕ ШАРЫ. </a:t>
            </a: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7584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404664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5 ЭТАП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ЭКСПЕРИМЕНТ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412776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ЧТОБЫ ПОДТВЕРДИТЬ ГИПОТЕЗУ О  СИЛЕ ТЯГОТЕНИЯ , О ТОМ, ЧТО ЗЕМЛЯ ПРИТЯГИВАЕТ И ЛЕГКИЕ, И ТЯЖЕЛЫЕ ПРЕДМЕТЫ- ДЕТИ ПО ОЧЕРЕДИ ПОДБРАСЫВАЮТ </a:t>
            </a:r>
            <a:r>
              <a:rPr lang="ru-RU" b="1" dirty="0"/>
              <a:t>В ВОЗДУХ </a:t>
            </a:r>
            <a:r>
              <a:rPr lang="ru-RU" b="1" dirty="0" smtClean="0"/>
              <a:t>КАМНИ </a:t>
            </a:r>
            <a:r>
              <a:rPr lang="ru-RU" b="1" dirty="0"/>
              <a:t>И </a:t>
            </a:r>
            <a:r>
              <a:rPr lang="ru-RU" b="1" dirty="0" smtClean="0"/>
              <a:t>ШИШКИ, </a:t>
            </a:r>
            <a:r>
              <a:rPr lang="ru-RU" b="1" dirty="0"/>
              <a:t>КОТОРЫЕ ВСЕ РАВНО ПАДАЮТ</a:t>
            </a:r>
            <a:r>
              <a:rPr lang="ru-RU" b="1" dirty="0" smtClean="0"/>
              <a:t>).</a:t>
            </a:r>
          </a:p>
          <a:p>
            <a:pPr algn="ctr"/>
            <a:endParaRPr lang="ru-RU" b="1" dirty="0"/>
          </a:p>
          <a:p>
            <a:pPr algn="just"/>
            <a:r>
              <a:rPr lang="ru-RU" b="1" dirty="0" smtClean="0"/>
              <a:t> </a:t>
            </a:r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70522"/>
            <a:ext cx="2910152" cy="21826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116" y="4293096"/>
            <a:ext cx="3288365" cy="24662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301" y="2335762"/>
            <a:ext cx="3269512" cy="245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22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5826" y="188640"/>
            <a:ext cx="7518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-</a:t>
            </a:r>
            <a:r>
              <a:rPr lang="ru-RU" b="1" dirty="0" smtClean="0"/>
              <a:t>ИССЛЕДУЕМ, СТЕЧЕТ ЛИ ВОДА С  </a:t>
            </a:r>
            <a:r>
              <a:rPr lang="ru-RU" b="1" dirty="0"/>
              <a:t>КРУГЛОГО </a:t>
            </a:r>
            <a:r>
              <a:rPr lang="ru-RU" b="1" dirty="0" smtClean="0"/>
              <a:t>МЯЧА. С НЕГО ВОДА </a:t>
            </a:r>
          </a:p>
          <a:p>
            <a:pPr algn="ctr"/>
            <a:r>
              <a:rPr lang="ru-RU" b="1" dirty="0" smtClean="0"/>
              <a:t>СТЕКАЕТ , </a:t>
            </a:r>
            <a:r>
              <a:rPr lang="ru-RU" b="1" dirty="0"/>
              <a:t>А С ЗЕМЛИ НЕТ, Т.К. ЭТО НЕ ДАЕТ ЕЙ СДЕЛАТЬ СИЛА </a:t>
            </a:r>
            <a:r>
              <a:rPr lang="ru-RU" b="1" dirty="0" smtClean="0"/>
              <a:t>ТЯГОТЕНИЯ. </a:t>
            </a:r>
          </a:p>
          <a:p>
            <a:pPr algn="ctr"/>
            <a:r>
              <a:rPr lang="ru-RU" b="1" dirty="0"/>
              <a:t>-</a:t>
            </a:r>
            <a:r>
              <a:rPr lang="ru-RU" b="1" dirty="0" smtClean="0"/>
              <a:t> ПРОВЕРЯЕМ С ПОМОЩЬЮ ЛИСТА БУМАГИ ДЕЙСТВИЕ ВОЗДУХА.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049" y="1676944"/>
            <a:ext cx="2496278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771" y="4005064"/>
            <a:ext cx="2308691" cy="173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5751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608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Admin</cp:lastModifiedBy>
  <cp:revision>32</cp:revision>
  <dcterms:created xsi:type="dcterms:W3CDTF">2015-09-27T13:28:40Z</dcterms:created>
  <dcterms:modified xsi:type="dcterms:W3CDTF">2020-11-20T12:45:08Z</dcterms:modified>
</cp:coreProperties>
</file>