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7" r:id="rId5"/>
    <p:sldId id="286" r:id="rId6"/>
    <p:sldId id="287" r:id="rId7"/>
    <p:sldId id="263" r:id="rId8"/>
    <p:sldId id="269" r:id="rId9"/>
    <p:sldId id="271" r:id="rId10"/>
    <p:sldId id="294" r:id="rId11"/>
    <p:sldId id="281" r:id="rId12"/>
    <p:sldId id="282" r:id="rId13"/>
    <p:sldId id="283" r:id="rId14"/>
    <p:sldId id="284" r:id="rId15"/>
    <p:sldId id="293" r:id="rId16"/>
    <p:sldId id="288" r:id="rId17"/>
    <p:sldId id="289" r:id="rId18"/>
    <p:sldId id="290" r:id="rId19"/>
    <p:sldId id="291" r:id="rId20"/>
    <p:sldId id="292" r:id="rId21"/>
    <p:sldId id="285"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61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EE7E35-6A6D-4CA5-855F-B47263DBD105}" type="doc">
      <dgm:prSet loTypeId="urn:microsoft.com/office/officeart/2005/8/layout/radial1" loCatId="cycle" qsTypeId="urn:microsoft.com/office/officeart/2005/8/quickstyle/simple3" qsCatId="simple" csTypeId="urn:microsoft.com/office/officeart/2005/8/colors/colorful5" csCatId="colorful" phldr="1"/>
      <dgm:spPr/>
      <dgm:t>
        <a:bodyPr/>
        <a:lstStyle/>
        <a:p>
          <a:endParaRPr lang="ru-RU"/>
        </a:p>
      </dgm:t>
    </dgm:pt>
    <dgm:pt modelId="{F9191DDD-EE6B-41EE-A8E1-02B19125BBAC}">
      <dgm:prSet phldrT="[Текст]" custT="1"/>
      <dgm:spPr/>
      <dgm:t>
        <a:bodyPr/>
        <a:lstStyle/>
        <a:p>
          <a:r>
            <a:rPr lang="ru-RU" sz="1600" b="1" i="1" dirty="0" smtClean="0">
              <a:solidFill>
                <a:schemeClr val="tx1"/>
              </a:solidFill>
            </a:rPr>
            <a:t>Упражнения для закрепления правильной осанки</a:t>
          </a:r>
          <a:endParaRPr lang="ru-RU" sz="1600" b="1" i="1" dirty="0">
            <a:solidFill>
              <a:schemeClr val="tx1"/>
            </a:solidFill>
          </a:endParaRPr>
        </a:p>
      </dgm:t>
    </dgm:pt>
    <dgm:pt modelId="{EE4EF222-D591-473A-99EB-09E1FB338A5C}" type="parTrans" cxnId="{CD5A593E-6FEB-4444-ADB5-5704D12D541A}">
      <dgm:prSet/>
      <dgm:spPr/>
      <dgm:t>
        <a:bodyPr/>
        <a:lstStyle/>
        <a:p>
          <a:endParaRPr lang="ru-RU"/>
        </a:p>
      </dgm:t>
    </dgm:pt>
    <dgm:pt modelId="{F587673A-F6C6-4919-89B2-1C279A2EA1C4}" type="sibTrans" cxnId="{CD5A593E-6FEB-4444-ADB5-5704D12D541A}">
      <dgm:prSet/>
      <dgm:spPr/>
      <dgm:t>
        <a:bodyPr/>
        <a:lstStyle/>
        <a:p>
          <a:endParaRPr lang="ru-RU"/>
        </a:p>
      </dgm:t>
    </dgm:pt>
    <dgm:pt modelId="{27634357-1C84-42A2-9AC3-AD59EB10A6B7}">
      <dgm:prSet phldrT="[Текст]" custT="1"/>
      <dgm:spPr/>
      <dgm:t>
        <a:bodyPr/>
        <a:lstStyle/>
        <a:p>
          <a:r>
            <a:rPr lang="ru-RU" sz="1800" dirty="0" smtClean="0">
              <a:solidFill>
                <a:schemeClr val="tx1"/>
              </a:solidFill>
            </a:rPr>
            <a:t>Упр. Для укрепления мышц спины </a:t>
          </a:r>
          <a:endParaRPr lang="ru-RU" sz="1800" dirty="0">
            <a:solidFill>
              <a:schemeClr val="tx1"/>
            </a:solidFill>
          </a:endParaRPr>
        </a:p>
      </dgm:t>
    </dgm:pt>
    <dgm:pt modelId="{3033EF59-10A6-410E-84A5-828365B2EEDD}" type="parTrans" cxnId="{ED5F6A09-A5EC-47CD-972B-525969DE6C3D}">
      <dgm:prSet/>
      <dgm:spPr/>
      <dgm:t>
        <a:bodyPr/>
        <a:lstStyle/>
        <a:p>
          <a:endParaRPr lang="ru-RU"/>
        </a:p>
      </dgm:t>
    </dgm:pt>
    <dgm:pt modelId="{D69ED83D-FD4B-4195-A564-9479F40EAC24}" type="sibTrans" cxnId="{ED5F6A09-A5EC-47CD-972B-525969DE6C3D}">
      <dgm:prSet/>
      <dgm:spPr/>
      <dgm:t>
        <a:bodyPr/>
        <a:lstStyle/>
        <a:p>
          <a:endParaRPr lang="ru-RU"/>
        </a:p>
      </dgm:t>
    </dgm:pt>
    <dgm:pt modelId="{F80F2249-B385-4B47-8501-73E91D1B673D}">
      <dgm:prSet phldrT="[Текст]" custT="1"/>
      <dgm:spPr/>
      <dgm:t>
        <a:bodyPr/>
        <a:lstStyle/>
        <a:p>
          <a:r>
            <a:rPr lang="ru-RU" sz="1800" dirty="0" smtClean="0">
              <a:solidFill>
                <a:schemeClr val="tx1"/>
              </a:solidFill>
            </a:rPr>
            <a:t>Упр. Для укрепления мышц плечевого пояса</a:t>
          </a:r>
          <a:endParaRPr lang="ru-RU" sz="1800" dirty="0">
            <a:solidFill>
              <a:schemeClr val="tx1"/>
            </a:solidFill>
          </a:endParaRPr>
        </a:p>
      </dgm:t>
    </dgm:pt>
    <dgm:pt modelId="{EBE32C2E-0589-437B-9939-7A39BAEF9553}" type="parTrans" cxnId="{4AB9241B-06A2-46EC-B038-5C3F55646D5F}">
      <dgm:prSet/>
      <dgm:spPr/>
      <dgm:t>
        <a:bodyPr/>
        <a:lstStyle/>
        <a:p>
          <a:endParaRPr lang="ru-RU"/>
        </a:p>
      </dgm:t>
    </dgm:pt>
    <dgm:pt modelId="{5D15C2F3-E8FE-49AE-B06F-19185953EA86}" type="sibTrans" cxnId="{4AB9241B-06A2-46EC-B038-5C3F55646D5F}">
      <dgm:prSet/>
      <dgm:spPr/>
      <dgm:t>
        <a:bodyPr/>
        <a:lstStyle/>
        <a:p>
          <a:endParaRPr lang="ru-RU"/>
        </a:p>
      </dgm:t>
    </dgm:pt>
    <dgm:pt modelId="{310DF2B4-C601-439F-9FC2-F42FE749CC00}">
      <dgm:prSet phldrT="[Текст]" custT="1"/>
      <dgm:spPr/>
      <dgm:t>
        <a:bodyPr/>
        <a:lstStyle/>
        <a:p>
          <a:r>
            <a:rPr lang="ru-RU" sz="1800" dirty="0" smtClean="0">
              <a:solidFill>
                <a:schemeClr val="tx1"/>
              </a:solidFill>
            </a:rPr>
            <a:t>Упр. Для укрепления мышц живота</a:t>
          </a:r>
          <a:endParaRPr lang="ru-RU" sz="1800" dirty="0">
            <a:solidFill>
              <a:schemeClr val="tx1"/>
            </a:solidFill>
          </a:endParaRPr>
        </a:p>
      </dgm:t>
    </dgm:pt>
    <dgm:pt modelId="{5E52D2D7-C67C-4FDA-8E58-2593CC74588C}" type="parTrans" cxnId="{F11C1454-1A28-45C1-BF7B-0285F7EDFD2E}">
      <dgm:prSet/>
      <dgm:spPr/>
      <dgm:t>
        <a:bodyPr/>
        <a:lstStyle/>
        <a:p>
          <a:endParaRPr lang="ru-RU"/>
        </a:p>
      </dgm:t>
    </dgm:pt>
    <dgm:pt modelId="{371C6DF4-99A1-4695-B0F3-9CEA8BF3826C}" type="sibTrans" cxnId="{F11C1454-1A28-45C1-BF7B-0285F7EDFD2E}">
      <dgm:prSet/>
      <dgm:spPr/>
      <dgm:t>
        <a:bodyPr/>
        <a:lstStyle/>
        <a:p>
          <a:endParaRPr lang="ru-RU"/>
        </a:p>
      </dgm:t>
    </dgm:pt>
    <dgm:pt modelId="{6DB6E87F-B6CD-4F21-92D9-D608647AE9F1}">
      <dgm:prSet phldrT="[Текст]" custT="1"/>
      <dgm:spPr/>
      <dgm:t>
        <a:bodyPr/>
        <a:lstStyle/>
        <a:p>
          <a:r>
            <a:rPr lang="ru-RU" sz="1800" dirty="0" smtClean="0">
              <a:solidFill>
                <a:schemeClr val="tx1"/>
              </a:solidFill>
            </a:rPr>
            <a:t>Упр. для развития подвижности позвоночника</a:t>
          </a:r>
          <a:endParaRPr lang="ru-RU" sz="1800" dirty="0">
            <a:solidFill>
              <a:schemeClr val="tx1"/>
            </a:solidFill>
          </a:endParaRPr>
        </a:p>
      </dgm:t>
    </dgm:pt>
    <dgm:pt modelId="{25B5A4C4-AAA6-4EF2-9731-25707A8E3B99}" type="parTrans" cxnId="{AC8C4D30-ADAF-4D9C-9EBC-F46E159C5D2B}">
      <dgm:prSet/>
      <dgm:spPr/>
      <dgm:t>
        <a:bodyPr/>
        <a:lstStyle/>
        <a:p>
          <a:endParaRPr lang="ru-RU"/>
        </a:p>
      </dgm:t>
    </dgm:pt>
    <dgm:pt modelId="{64F210D9-D648-475F-869C-C0214D222BE6}" type="sibTrans" cxnId="{AC8C4D30-ADAF-4D9C-9EBC-F46E159C5D2B}">
      <dgm:prSet/>
      <dgm:spPr/>
      <dgm:t>
        <a:bodyPr/>
        <a:lstStyle/>
        <a:p>
          <a:endParaRPr lang="ru-RU"/>
        </a:p>
      </dgm:t>
    </dgm:pt>
    <dgm:pt modelId="{0016CCAE-7C78-4947-9D1A-7453FAD89E23}">
      <dgm:prSet phldrT="[Текст]" custT="1"/>
      <dgm:spPr/>
      <dgm:t>
        <a:bodyPr/>
        <a:lstStyle/>
        <a:p>
          <a:r>
            <a:rPr lang="ru-RU" sz="1800" dirty="0" smtClean="0">
              <a:solidFill>
                <a:schemeClr val="tx1"/>
              </a:solidFill>
            </a:rPr>
            <a:t>Упр. Для закрепления навыка правильной осанки</a:t>
          </a:r>
          <a:endParaRPr lang="ru-RU" sz="1800" dirty="0">
            <a:solidFill>
              <a:schemeClr val="tx1"/>
            </a:solidFill>
          </a:endParaRPr>
        </a:p>
      </dgm:t>
    </dgm:pt>
    <dgm:pt modelId="{08C04D0F-1FAD-45B2-A173-A48D828FE3C1}" type="sibTrans" cxnId="{01CE85D1-EEC2-408F-84AB-FD3A31058CDF}">
      <dgm:prSet/>
      <dgm:spPr/>
      <dgm:t>
        <a:bodyPr/>
        <a:lstStyle/>
        <a:p>
          <a:endParaRPr lang="ru-RU"/>
        </a:p>
      </dgm:t>
    </dgm:pt>
    <dgm:pt modelId="{3B425C93-3DE7-4458-9224-9DE667C6888D}" type="parTrans" cxnId="{01CE85D1-EEC2-408F-84AB-FD3A31058CDF}">
      <dgm:prSet/>
      <dgm:spPr/>
      <dgm:t>
        <a:bodyPr/>
        <a:lstStyle/>
        <a:p>
          <a:endParaRPr lang="ru-RU"/>
        </a:p>
      </dgm:t>
    </dgm:pt>
    <dgm:pt modelId="{163B8C72-31C8-44AF-9CAE-F8C607896B61}" type="pres">
      <dgm:prSet presAssocID="{22EE7E35-6A6D-4CA5-855F-B47263DBD105}" presName="cycle" presStyleCnt="0">
        <dgm:presLayoutVars>
          <dgm:chMax val="1"/>
          <dgm:dir/>
          <dgm:animLvl val="ctr"/>
          <dgm:resizeHandles val="exact"/>
        </dgm:presLayoutVars>
      </dgm:prSet>
      <dgm:spPr/>
      <dgm:t>
        <a:bodyPr/>
        <a:lstStyle/>
        <a:p>
          <a:endParaRPr lang="ru-RU"/>
        </a:p>
      </dgm:t>
    </dgm:pt>
    <dgm:pt modelId="{4BE578DC-495F-4839-91E7-4A0B65F2C036}" type="pres">
      <dgm:prSet presAssocID="{F9191DDD-EE6B-41EE-A8E1-02B19125BBAC}" presName="centerShape" presStyleLbl="node0" presStyleIdx="0" presStyleCnt="1" custScaleX="113945" custScaleY="119563"/>
      <dgm:spPr/>
      <dgm:t>
        <a:bodyPr/>
        <a:lstStyle/>
        <a:p>
          <a:endParaRPr lang="ru-RU"/>
        </a:p>
      </dgm:t>
    </dgm:pt>
    <dgm:pt modelId="{70418167-D2C4-4BFE-B117-F3B98441D684}" type="pres">
      <dgm:prSet presAssocID="{3033EF59-10A6-410E-84A5-828365B2EEDD}" presName="Name9" presStyleLbl="parChTrans1D2" presStyleIdx="0" presStyleCnt="5"/>
      <dgm:spPr/>
      <dgm:t>
        <a:bodyPr/>
        <a:lstStyle/>
        <a:p>
          <a:endParaRPr lang="ru-RU"/>
        </a:p>
      </dgm:t>
    </dgm:pt>
    <dgm:pt modelId="{54AF76BD-96CB-4273-B83A-7973B330F00B}" type="pres">
      <dgm:prSet presAssocID="{3033EF59-10A6-410E-84A5-828365B2EEDD}" presName="connTx" presStyleLbl="parChTrans1D2" presStyleIdx="0" presStyleCnt="5"/>
      <dgm:spPr/>
      <dgm:t>
        <a:bodyPr/>
        <a:lstStyle/>
        <a:p>
          <a:endParaRPr lang="ru-RU"/>
        </a:p>
      </dgm:t>
    </dgm:pt>
    <dgm:pt modelId="{E091CE46-FBA0-4BAA-80F5-867E030B20E0}" type="pres">
      <dgm:prSet presAssocID="{27634357-1C84-42A2-9AC3-AD59EB10A6B7}" presName="node" presStyleLbl="node1" presStyleIdx="0" presStyleCnt="5" custScaleX="136313">
        <dgm:presLayoutVars>
          <dgm:bulletEnabled val="1"/>
        </dgm:presLayoutVars>
      </dgm:prSet>
      <dgm:spPr/>
      <dgm:t>
        <a:bodyPr/>
        <a:lstStyle/>
        <a:p>
          <a:endParaRPr lang="ru-RU"/>
        </a:p>
      </dgm:t>
    </dgm:pt>
    <dgm:pt modelId="{FFC1A666-2AAF-411D-A0EB-CE23B32F3BA6}" type="pres">
      <dgm:prSet presAssocID="{EBE32C2E-0589-437B-9939-7A39BAEF9553}" presName="Name9" presStyleLbl="parChTrans1D2" presStyleIdx="1" presStyleCnt="5"/>
      <dgm:spPr/>
      <dgm:t>
        <a:bodyPr/>
        <a:lstStyle/>
        <a:p>
          <a:endParaRPr lang="ru-RU"/>
        </a:p>
      </dgm:t>
    </dgm:pt>
    <dgm:pt modelId="{8DF3EFCA-49AD-4A80-87A8-A4525D5E0419}" type="pres">
      <dgm:prSet presAssocID="{EBE32C2E-0589-437B-9939-7A39BAEF9553}" presName="connTx" presStyleLbl="parChTrans1D2" presStyleIdx="1" presStyleCnt="5"/>
      <dgm:spPr/>
      <dgm:t>
        <a:bodyPr/>
        <a:lstStyle/>
        <a:p>
          <a:endParaRPr lang="ru-RU"/>
        </a:p>
      </dgm:t>
    </dgm:pt>
    <dgm:pt modelId="{0C6130AB-A8CC-4366-868A-D12B455A1B27}" type="pres">
      <dgm:prSet presAssocID="{F80F2249-B385-4B47-8501-73E91D1B673D}" presName="node" presStyleLbl="node1" presStyleIdx="1" presStyleCnt="5" custScaleX="139076">
        <dgm:presLayoutVars>
          <dgm:bulletEnabled val="1"/>
        </dgm:presLayoutVars>
      </dgm:prSet>
      <dgm:spPr/>
      <dgm:t>
        <a:bodyPr/>
        <a:lstStyle/>
        <a:p>
          <a:endParaRPr lang="ru-RU"/>
        </a:p>
      </dgm:t>
    </dgm:pt>
    <dgm:pt modelId="{B6F1A7C8-62BC-4D8F-8535-FC73CBD35FE7}" type="pres">
      <dgm:prSet presAssocID="{5E52D2D7-C67C-4FDA-8E58-2593CC74588C}" presName="Name9" presStyleLbl="parChTrans1D2" presStyleIdx="2" presStyleCnt="5"/>
      <dgm:spPr/>
      <dgm:t>
        <a:bodyPr/>
        <a:lstStyle/>
        <a:p>
          <a:endParaRPr lang="ru-RU"/>
        </a:p>
      </dgm:t>
    </dgm:pt>
    <dgm:pt modelId="{84790EA6-2668-4409-8ABB-E084DD32A51A}" type="pres">
      <dgm:prSet presAssocID="{5E52D2D7-C67C-4FDA-8E58-2593CC74588C}" presName="connTx" presStyleLbl="parChTrans1D2" presStyleIdx="2" presStyleCnt="5"/>
      <dgm:spPr/>
      <dgm:t>
        <a:bodyPr/>
        <a:lstStyle/>
        <a:p>
          <a:endParaRPr lang="ru-RU"/>
        </a:p>
      </dgm:t>
    </dgm:pt>
    <dgm:pt modelId="{5F313B8F-E6D0-4DE3-9EDF-EBBC515C3A1B}" type="pres">
      <dgm:prSet presAssocID="{310DF2B4-C601-439F-9FC2-F42FE749CC00}" presName="node" presStyleLbl="node1" presStyleIdx="2" presStyleCnt="5" custScaleX="141896">
        <dgm:presLayoutVars>
          <dgm:bulletEnabled val="1"/>
        </dgm:presLayoutVars>
      </dgm:prSet>
      <dgm:spPr/>
      <dgm:t>
        <a:bodyPr/>
        <a:lstStyle/>
        <a:p>
          <a:endParaRPr lang="ru-RU"/>
        </a:p>
      </dgm:t>
    </dgm:pt>
    <dgm:pt modelId="{DAFE51CE-DBC5-4346-9FB0-CB7BC6DCBBFA}" type="pres">
      <dgm:prSet presAssocID="{25B5A4C4-AAA6-4EF2-9731-25707A8E3B99}" presName="Name9" presStyleLbl="parChTrans1D2" presStyleIdx="3" presStyleCnt="5"/>
      <dgm:spPr/>
      <dgm:t>
        <a:bodyPr/>
        <a:lstStyle/>
        <a:p>
          <a:endParaRPr lang="ru-RU"/>
        </a:p>
      </dgm:t>
    </dgm:pt>
    <dgm:pt modelId="{DD1AE820-8B41-46FC-84FD-C989DB02CDDB}" type="pres">
      <dgm:prSet presAssocID="{25B5A4C4-AAA6-4EF2-9731-25707A8E3B99}" presName="connTx" presStyleLbl="parChTrans1D2" presStyleIdx="3" presStyleCnt="5"/>
      <dgm:spPr/>
      <dgm:t>
        <a:bodyPr/>
        <a:lstStyle/>
        <a:p>
          <a:endParaRPr lang="ru-RU"/>
        </a:p>
      </dgm:t>
    </dgm:pt>
    <dgm:pt modelId="{CE06F75F-82F2-4BB5-B5EB-2D42B303A34D}" type="pres">
      <dgm:prSet presAssocID="{6DB6E87F-B6CD-4F21-92D9-D608647AE9F1}" presName="node" presStyleLbl="node1" presStyleIdx="3" presStyleCnt="5" custScaleX="140064">
        <dgm:presLayoutVars>
          <dgm:bulletEnabled val="1"/>
        </dgm:presLayoutVars>
      </dgm:prSet>
      <dgm:spPr/>
      <dgm:t>
        <a:bodyPr/>
        <a:lstStyle/>
        <a:p>
          <a:endParaRPr lang="ru-RU"/>
        </a:p>
      </dgm:t>
    </dgm:pt>
    <dgm:pt modelId="{F25FE63F-43E8-4191-938C-AB3874C23BF3}" type="pres">
      <dgm:prSet presAssocID="{3B425C93-3DE7-4458-9224-9DE667C6888D}" presName="Name9" presStyleLbl="parChTrans1D2" presStyleIdx="4" presStyleCnt="5"/>
      <dgm:spPr/>
      <dgm:t>
        <a:bodyPr/>
        <a:lstStyle/>
        <a:p>
          <a:endParaRPr lang="ru-RU"/>
        </a:p>
      </dgm:t>
    </dgm:pt>
    <dgm:pt modelId="{32F03C85-780D-481D-9609-A66BD8A96FE4}" type="pres">
      <dgm:prSet presAssocID="{3B425C93-3DE7-4458-9224-9DE667C6888D}" presName="connTx" presStyleLbl="parChTrans1D2" presStyleIdx="4" presStyleCnt="5"/>
      <dgm:spPr/>
      <dgm:t>
        <a:bodyPr/>
        <a:lstStyle/>
        <a:p>
          <a:endParaRPr lang="ru-RU"/>
        </a:p>
      </dgm:t>
    </dgm:pt>
    <dgm:pt modelId="{FBF07513-22E8-4E4C-8CA1-E4B2E9C67A77}" type="pres">
      <dgm:prSet presAssocID="{0016CCAE-7C78-4947-9D1A-7453FAD89E23}" presName="node" presStyleLbl="node1" presStyleIdx="4" presStyleCnt="5" custScaleX="140179" custRadScaleRad="102392" custRadScaleInc="212">
        <dgm:presLayoutVars>
          <dgm:bulletEnabled val="1"/>
        </dgm:presLayoutVars>
      </dgm:prSet>
      <dgm:spPr/>
      <dgm:t>
        <a:bodyPr/>
        <a:lstStyle/>
        <a:p>
          <a:endParaRPr lang="ru-RU"/>
        </a:p>
      </dgm:t>
    </dgm:pt>
  </dgm:ptLst>
  <dgm:cxnLst>
    <dgm:cxn modelId="{CD5A593E-6FEB-4444-ADB5-5704D12D541A}" srcId="{22EE7E35-6A6D-4CA5-855F-B47263DBD105}" destId="{F9191DDD-EE6B-41EE-A8E1-02B19125BBAC}" srcOrd="0" destOrd="0" parTransId="{EE4EF222-D591-473A-99EB-09E1FB338A5C}" sibTransId="{F587673A-F6C6-4919-89B2-1C279A2EA1C4}"/>
    <dgm:cxn modelId="{F11C1454-1A28-45C1-BF7B-0285F7EDFD2E}" srcId="{F9191DDD-EE6B-41EE-A8E1-02B19125BBAC}" destId="{310DF2B4-C601-439F-9FC2-F42FE749CC00}" srcOrd="2" destOrd="0" parTransId="{5E52D2D7-C67C-4FDA-8E58-2593CC74588C}" sibTransId="{371C6DF4-99A1-4695-B0F3-9CEA8BF3826C}"/>
    <dgm:cxn modelId="{AC8C4D30-ADAF-4D9C-9EBC-F46E159C5D2B}" srcId="{F9191DDD-EE6B-41EE-A8E1-02B19125BBAC}" destId="{6DB6E87F-B6CD-4F21-92D9-D608647AE9F1}" srcOrd="3" destOrd="0" parTransId="{25B5A4C4-AAA6-4EF2-9731-25707A8E3B99}" sibTransId="{64F210D9-D648-475F-869C-C0214D222BE6}"/>
    <dgm:cxn modelId="{0E4426AB-61D7-4ED0-AFD5-44E5749B9082}" type="presOf" srcId="{F80F2249-B385-4B47-8501-73E91D1B673D}" destId="{0C6130AB-A8CC-4366-868A-D12B455A1B27}" srcOrd="0" destOrd="0" presId="urn:microsoft.com/office/officeart/2005/8/layout/radial1"/>
    <dgm:cxn modelId="{D164E9F9-20ED-4E9C-B58B-7E4CB5A45E8F}" type="presOf" srcId="{3B425C93-3DE7-4458-9224-9DE667C6888D}" destId="{32F03C85-780D-481D-9609-A66BD8A96FE4}" srcOrd="1" destOrd="0" presId="urn:microsoft.com/office/officeart/2005/8/layout/radial1"/>
    <dgm:cxn modelId="{008B159E-9876-4FB8-9DEF-F27D1359E43A}" type="presOf" srcId="{3B425C93-3DE7-4458-9224-9DE667C6888D}" destId="{F25FE63F-43E8-4191-938C-AB3874C23BF3}" srcOrd="0" destOrd="0" presId="urn:microsoft.com/office/officeart/2005/8/layout/radial1"/>
    <dgm:cxn modelId="{2D0DF2C4-72F6-4F8F-805D-82F1BE8270E3}" type="presOf" srcId="{EBE32C2E-0589-437B-9939-7A39BAEF9553}" destId="{FFC1A666-2AAF-411D-A0EB-CE23B32F3BA6}" srcOrd="0" destOrd="0" presId="urn:microsoft.com/office/officeart/2005/8/layout/radial1"/>
    <dgm:cxn modelId="{9D80208F-9C46-42AC-84EF-E36E9935260E}" type="presOf" srcId="{0016CCAE-7C78-4947-9D1A-7453FAD89E23}" destId="{FBF07513-22E8-4E4C-8CA1-E4B2E9C67A77}" srcOrd="0" destOrd="0" presId="urn:microsoft.com/office/officeart/2005/8/layout/radial1"/>
    <dgm:cxn modelId="{DE939F40-DB65-4A44-BCA8-127B7F3D5DF3}" type="presOf" srcId="{25B5A4C4-AAA6-4EF2-9731-25707A8E3B99}" destId="{DD1AE820-8B41-46FC-84FD-C989DB02CDDB}" srcOrd="1" destOrd="0" presId="urn:microsoft.com/office/officeart/2005/8/layout/radial1"/>
    <dgm:cxn modelId="{9F5E2A93-C321-4707-8D11-F377244C68CC}" type="presOf" srcId="{27634357-1C84-42A2-9AC3-AD59EB10A6B7}" destId="{E091CE46-FBA0-4BAA-80F5-867E030B20E0}" srcOrd="0" destOrd="0" presId="urn:microsoft.com/office/officeart/2005/8/layout/radial1"/>
    <dgm:cxn modelId="{D565EF4D-C389-4FB5-B9F3-A6B835B75609}" type="presOf" srcId="{6DB6E87F-B6CD-4F21-92D9-D608647AE9F1}" destId="{CE06F75F-82F2-4BB5-B5EB-2D42B303A34D}" srcOrd="0" destOrd="0" presId="urn:microsoft.com/office/officeart/2005/8/layout/radial1"/>
    <dgm:cxn modelId="{73F01157-3271-46A3-95EB-1CD695B51412}" type="presOf" srcId="{310DF2B4-C601-439F-9FC2-F42FE749CC00}" destId="{5F313B8F-E6D0-4DE3-9EDF-EBBC515C3A1B}" srcOrd="0" destOrd="0" presId="urn:microsoft.com/office/officeart/2005/8/layout/radial1"/>
    <dgm:cxn modelId="{43841396-2045-4C02-88B7-344930BA1590}" type="presOf" srcId="{5E52D2D7-C67C-4FDA-8E58-2593CC74588C}" destId="{B6F1A7C8-62BC-4D8F-8535-FC73CBD35FE7}" srcOrd="0" destOrd="0" presId="urn:microsoft.com/office/officeart/2005/8/layout/radial1"/>
    <dgm:cxn modelId="{C5957EE6-97AC-415B-865E-E5C0E22A9912}" type="presOf" srcId="{EBE32C2E-0589-437B-9939-7A39BAEF9553}" destId="{8DF3EFCA-49AD-4A80-87A8-A4525D5E0419}" srcOrd="1" destOrd="0" presId="urn:microsoft.com/office/officeart/2005/8/layout/radial1"/>
    <dgm:cxn modelId="{ED5F6A09-A5EC-47CD-972B-525969DE6C3D}" srcId="{F9191DDD-EE6B-41EE-A8E1-02B19125BBAC}" destId="{27634357-1C84-42A2-9AC3-AD59EB10A6B7}" srcOrd="0" destOrd="0" parTransId="{3033EF59-10A6-410E-84A5-828365B2EEDD}" sibTransId="{D69ED83D-FD4B-4195-A564-9479F40EAC24}"/>
    <dgm:cxn modelId="{4AB9241B-06A2-46EC-B038-5C3F55646D5F}" srcId="{F9191DDD-EE6B-41EE-A8E1-02B19125BBAC}" destId="{F80F2249-B385-4B47-8501-73E91D1B673D}" srcOrd="1" destOrd="0" parTransId="{EBE32C2E-0589-437B-9939-7A39BAEF9553}" sibTransId="{5D15C2F3-E8FE-49AE-B06F-19185953EA86}"/>
    <dgm:cxn modelId="{D386C553-7BD3-4B40-B78E-47D181DFE284}" type="presOf" srcId="{22EE7E35-6A6D-4CA5-855F-B47263DBD105}" destId="{163B8C72-31C8-44AF-9CAE-F8C607896B61}" srcOrd="0" destOrd="0" presId="urn:microsoft.com/office/officeart/2005/8/layout/radial1"/>
    <dgm:cxn modelId="{01CE85D1-EEC2-408F-84AB-FD3A31058CDF}" srcId="{F9191DDD-EE6B-41EE-A8E1-02B19125BBAC}" destId="{0016CCAE-7C78-4947-9D1A-7453FAD89E23}" srcOrd="4" destOrd="0" parTransId="{3B425C93-3DE7-4458-9224-9DE667C6888D}" sibTransId="{08C04D0F-1FAD-45B2-A173-A48D828FE3C1}"/>
    <dgm:cxn modelId="{D61CCD5D-8386-4776-BE66-863A8EC650F0}" type="presOf" srcId="{3033EF59-10A6-410E-84A5-828365B2EEDD}" destId="{54AF76BD-96CB-4273-B83A-7973B330F00B}" srcOrd="1" destOrd="0" presId="urn:microsoft.com/office/officeart/2005/8/layout/radial1"/>
    <dgm:cxn modelId="{3F40F64B-192C-4B12-A897-2B1C520BA580}" type="presOf" srcId="{25B5A4C4-AAA6-4EF2-9731-25707A8E3B99}" destId="{DAFE51CE-DBC5-4346-9FB0-CB7BC6DCBBFA}" srcOrd="0" destOrd="0" presId="urn:microsoft.com/office/officeart/2005/8/layout/radial1"/>
    <dgm:cxn modelId="{5659786E-C687-4062-A014-72A6F00EB444}" type="presOf" srcId="{3033EF59-10A6-410E-84A5-828365B2EEDD}" destId="{70418167-D2C4-4BFE-B117-F3B98441D684}" srcOrd="0" destOrd="0" presId="urn:microsoft.com/office/officeart/2005/8/layout/radial1"/>
    <dgm:cxn modelId="{AB1964B9-E571-438A-9681-A3A3ED04E05D}" type="presOf" srcId="{5E52D2D7-C67C-4FDA-8E58-2593CC74588C}" destId="{84790EA6-2668-4409-8ABB-E084DD32A51A}" srcOrd="1" destOrd="0" presId="urn:microsoft.com/office/officeart/2005/8/layout/radial1"/>
    <dgm:cxn modelId="{39687C3D-D9C8-4354-ADFD-198ACEAFE5C4}" type="presOf" srcId="{F9191DDD-EE6B-41EE-A8E1-02B19125BBAC}" destId="{4BE578DC-495F-4839-91E7-4A0B65F2C036}" srcOrd="0" destOrd="0" presId="urn:microsoft.com/office/officeart/2005/8/layout/radial1"/>
    <dgm:cxn modelId="{44E8822A-AE91-4F21-B9FA-8EAF764BADEE}" type="presParOf" srcId="{163B8C72-31C8-44AF-9CAE-F8C607896B61}" destId="{4BE578DC-495F-4839-91E7-4A0B65F2C036}" srcOrd="0" destOrd="0" presId="urn:microsoft.com/office/officeart/2005/8/layout/radial1"/>
    <dgm:cxn modelId="{CD8EA5E9-18EA-4447-B4D3-9B96967B67D5}" type="presParOf" srcId="{163B8C72-31C8-44AF-9CAE-F8C607896B61}" destId="{70418167-D2C4-4BFE-B117-F3B98441D684}" srcOrd="1" destOrd="0" presId="urn:microsoft.com/office/officeart/2005/8/layout/radial1"/>
    <dgm:cxn modelId="{9288C4E7-4C57-4292-A009-F9ABF5E6057D}" type="presParOf" srcId="{70418167-D2C4-4BFE-B117-F3B98441D684}" destId="{54AF76BD-96CB-4273-B83A-7973B330F00B}" srcOrd="0" destOrd="0" presId="urn:microsoft.com/office/officeart/2005/8/layout/radial1"/>
    <dgm:cxn modelId="{5A8A0606-26CE-46D2-8EB9-C39DED8BCCA8}" type="presParOf" srcId="{163B8C72-31C8-44AF-9CAE-F8C607896B61}" destId="{E091CE46-FBA0-4BAA-80F5-867E030B20E0}" srcOrd="2" destOrd="0" presId="urn:microsoft.com/office/officeart/2005/8/layout/radial1"/>
    <dgm:cxn modelId="{06E035FF-DF8D-46B8-B57A-D43C808B01F4}" type="presParOf" srcId="{163B8C72-31C8-44AF-9CAE-F8C607896B61}" destId="{FFC1A666-2AAF-411D-A0EB-CE23B32F3BA6}" srcOrd="3" destOrd="0" presId="urn:microsoft.com/office/officeart/2005/8/layout/radial1"/>
    <dgm:cxn modelId="{46A1D2F7-1871-43DB-9C98-FAD14AAFB835}" type="presParOf" srcId="{FFC1A666-2AAF-411D-A0EB-CE23B32F3BA6}" destId="{8DF3EFCA-49AD-4A80-87A8-A4525D5E0419}" srcOrd="0" destOrd="0" presId="urn:microsoft.com/office/officeart/2005/8/layout/radial1"/>
    <dgm:cxn modelId="{95C04EED-E01E-4E40-824C-AB537719BB22}" type="presParOf" srcId="{163B8C72-31C8-44AF-9CAE-F8C607896B61}" destId="{0C6130AB-A8CC-4366-868A-D12B455A1B27}" srcOrd="4" destOrd="0" presId="urn:microsoft.com/office/officeart/2005/8/layout/radial1"/>
    <dgm:cxn modelId="{9EFA443C-F6C8-4DED-9288-4E2467014FD0}" type="presParOf" srcId="{163B8C72-31C8-44AF-9CAE-F8C607896B61}" destId="{B6F1A7C8-62BC-4D8F-8535-FC73CBD35FE7}" srcOrd="5" destOrd="0" presId="urn:microsoft.com/office/officeart/2005/8/layout/radial1"/>
    <dgm:cxn modelId="{A545F98E-13B7-4D1F-8489-D15CFE9A27AA}" type="presParOf" srcId="{B6F1A7C8-62BC-4D8F-8535-FC73CBD35FE7}" destId="{84790EA6-2668-4409-8ABB-E084DD32A51A}" srcOrd="0" destOrd="0" presId="urn:microsoft.com/office/officeart/2005/8/layout/radial1"/>
    <dgm:cxn modelId="{D797DE11-7DDF-41BA-82BD-A2A37FB88207}" type="presParOf" srcId="{163B8C72-31C8-44AF-9CAE-F8C607896B61}" destId="{5F313B8F-E6D0-4DE3-9EDF-EBBC515C3A1B}" srcOrd="6" destOrd="0" presId="urn:microsoft.com/office/officeart/2005/8/layout/radial1"/>
    <dgm:cxn modelId="{3052140B-4AE2-4943-B8FA-9F0A6453A66E}" type="presParOf" srcId="{163B8C72-31C8-44AF-9CAE-F8C607896B61}" destId="{DAFE51CE-DBC5-4346-9FB0-CB7BC6DCBBFA}" srcOrd="7" destOrd="0" presId="urn:microsoft.com/office/officeart/2005/8/layout/radial1"/>
    <dgm:cxn modelId="{2C4D52CD-4141-44D8-B527-F2FF6A53991D}" type="presParOf" srcId="{DAFE51CE-DBC5-4346-9FB0-CB7BC6DCBBFA}" destId="{DD1AE820-8B41-46FC-84FD-C989DB02CDDB}" srcOrd="0" destOrd="0" presId="urn:microsoft.com/office/officeart/2005/8/layout/radial1"/>
    <dgm:cxn modelId="{892D429E-8CFC-4CF3-B844-79D242B3C68E}" type="presParOf" srcId="{163B8C72-31C8-44AF-9CAE-F8C607896B61}" destId="{CE06F75F-82F2-4BB5-B5EB-2D42B303A34D}" srcOrd="8" destOrd="0" presId="urn:microsoft.com/office/officeart/2005/8/layout/radial1"/>
    <dgm:cxn modelId="{DC5FA672-C5AE-491C-933C-0361EBCF912B}" type="presParOf" srcId="{163B8C72-31C8-44AF-9CAE-F8C607896B61}" destId="{F25FE63F-43E8-4191-938C-AB3874C23BF3}" srcOrd="9" destOrd="0" presId="urn:microsoft.com/office/officeart/2005/8/layout/radial1"/>
    <dgm:cxn modelId="{AD91759C-7E2D-40CB-98E8-C0A47B8809CD}" type="presParOf" srcId="{F25FE63F-43E8-4191-938C-AB3874C23BF3}" destId="{32F03C85-780D-481D-9609-A66BD8A96FE4}" srcOrd="0" destOrd="0" presId="urn:microsoft.com/office/officeart/2005/8/layout/radial1"/>
    <dgm:cxn modelId="{47C8589F-740F-4570-B0FE-5ACBFB88F1C6}" type="presParOf" srcId="{163B8C72-31C8-44AF-9CAE-F8C607896B61}" destId="{FBF07513-22E8-4E4C-8CA1-E4B2E9C67A77}" srcOrd="10"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ADB503-D7E2-4F61-B19F-43B56977591B}" type="doc">
      <dgm:prSet loTypeId="urn:microsoft.com/office/officeart/2005/8/layout/default#1" loCatId="list" qsTypeId="urn:microsoft.com/office/officeart/2005/8/quickstyle/simple3" qsCatId="simple" csTypeId="urn:microsoft.com/office/officeart/2005/8/colors/colorful5" csCatId="colorful" phldr="1"/>
      <dgm:spPr/>
      <dgm:t>
        <a:bodyPr/>
        <a:lstStyle/>
        <a:p>
          <a:endParaRPr lang="ru-RU"/>
        </a:p>
      </dgm:t>
    </dgm:pt>
    <dgm:pt modelId="{DA839758-DAC7-4344-9BCE-B3F4BCBABC8E}">
      <dgm:prSet phldrT="[Текст]" custT="1"/>
      <dgm:spPr/>
      <dgm:t>
        <a:bodyPr/>
        <a:lstStyle/>
        <a:p>
          <a:r>
            <a:rPr lang="ru-RU" sz="2000" dirty="0" smtClean="0"/>
            <a:t>строго соблюдаемый режим дня</a:t>
          </a:r>
          <a:endParaRPr lang="ru-RU" sz="2000" dirty="0"/>
        </a:p>
      </dgm:t>
    </dgm:pt>
    <dgm:pt modelId="{92E0F793-D17F-4B52-8672-8E3E8184B617}" type="parTrans" cxnId="{51628335-AEB6-4F13-9CB8-48437289F614}">
      <dgm:prSet/>
      <dgm:spPr/>
      <dgm:t>
        <a:bodyPr/>
        <a:lstStyle/>
        <a:p>
          <a:endParaRPr lang="ru-RU"/>
        </a:p>
      </dgm:t>
    </dgm:pt>
    <dgm:pt modelId="{4F592482-9841-47F8-9268-D6E9A06E559A}" type="sibTrans" cxnId="{51628335-AEB6-4F13-9CB8-48437289F614}">
      <dgm:prSet/>
      <dgm:spPr/>
      <dgm:t>
        <a:bodyPr/>
        <a:lstStyle/>
        <a:p>
          <a:endParaRPr lang="ru-RU"/>
        </a:p>
      </dgm:t>
    </dgm:pt>
    <dgm:pt modelId="{8A293BF5-D7A1-43C0-9205-34952F570251}">
      <dgm:prSet phldrT="[Текст]" custT="1"/>
      <dgm:spPr/>
      <dgm:t>
        <a:bodyPr/>
        <a:lstStyle/>
        <a:p>
          <a:r>
            <a:rPr lang="ru-RU" sz="2000" dirty="0" smtClean="0"/>
            <a:t>размер мебели</a:t>
          </a:r>
          <a:endParaRPr lang="ru-RU" sz="2000" dirty="0"/>
        </a:p>
      </dgm:t>
    </dgm:pt>
    <dgm:pt modelId="{52700190-D2BB-472F-AB1B-DFF30A3AC693}" type="parTrans" cxnId="{A10AC1DB-F857-4617-BB69-142354DDA1FD}">
      <dgm:prSet/>
      <dgm:spPr/>
      <dgm:t>
        <a:bodyPr/>
        <a:lstStyle/>
        <a:p>
          <a:endParaRPr lang="ru-RU"/>
        </a:p>
      </dgm:t>
    </dgm:pt>
    <dgm:pt modelId="{D05AC215-B151-4EC6-B1E9-2860BDC48F71}" type="sibTrans" cxnId="{A10AC1DB-F857-4617-BB69-142354DDA1FD}">
      <dgm:prSet/>
      <dgm:spPr/>
      <dgm:t>
        <a:bodyPr/>
        <a:lstStyle/>
        <a:p>
          <a:endParaRPr lang="ru-RU"/>
        </a:p>
      </dgm:t>
    </dgm:pt>
    <dgm:pt modelId="{DB0890E7-FFAC-4406-B7F3-F0FD2117D740}">
      <dgm:prSet phldrT="[Текст]" custT="1"/>
      <dgm:spPr/>
      <dgm:t>
        <a:bodyPr/>
        <a:lstStyle/>
        <a:p>
          <a:r>
            <a:rPr lang="ru-RU" sz="2000" dirty="0" smtClean="0"/>
            <a:t>поза детей во время </a:t>
          </a:r>
          <a:r>
            <a:rPr lang="ru-RU" sz="1800" dirty="0" smtClean="0"/>
            <a:t>занятий, труда и других видов самостоятельной деятельности</a:t>
          </a:r>
          <a:endParaRPr lang="ru-RU" sz="1800" dirty="0"/>
        </a:p>
      </dgm:t>
    </dgm:pt>
    <dgm:pt modelId="{6F5180A3-79C1-4BD6-8937-C7BC9AE6294B}" type="parTrans" cxnId="{B608299B-A864-44A3-BE91-EB726D5B1E19}">
      <dgm:prSet/>
      <dgm:spPr/>
      <dgm:t>
        <a:bodyPr/>
        <a:lstStyle/>
        <a:p>
          <a:endParaRPr lang="ru-RU"/>
        </a:p>
      </dgm:t>
    </dgm:pt>
    <dgm:pt modelId="{1FC7F01B-7420-4AAA-B04E-A7998AC951D6}" type="sibTrans" cxnId="{B608299B-A864-44A3-BE91-EB726D5B1E19}">
      <dgm:prSet/>
      <dgm:spPr/>
      <dgm:t>
        <a:bodyPr/>
        <a:lstStyle/>
        <a:p>
          <a:endParaRPr lang="ru-RU"/>
        </a:p>
      </dgm:t>
    </dgm:pt>
    <dgm:pt modelId="{7E70241C-B511-4674-B397-122365DAA17A}">
      <dgm:prSet phldrT="[Текст]"/>
      <dgm:spPr/>
      <dgm:t>
        <a:bodyPr/>
        <a:lstStyle/>
        <a:p>
          <a:r>
            <a:rPr lang="ru-RU" dirty="0" smtClean="0"/>
            <a:t>Рационально организованное рабочее место ребенка обеспечивает относительный покой, расслабление и отдых многих мышечных групп. </a:t>
          </a:r>
          <a:endParaRPr lang="ru-RU" dirty="0"/>
        </a:p>
      </dgm:t>
    </dgm:pt>
    <dgm:pt modelId="{DC204AC1-F873-4477-928A-E8EC2D49FE45}" type="parTrans" cxnId="{DAE0592D-22C9-493A-AF76-36D53776A26A}">
      <dgm:prSet/>
      <dgm:spPr/>
      <dgm:t>
        <a:bodyPr/>
        <a:lstStyle/>
        <a:p>
          <a:endParaRPr lang="ru-RU"/>
        </a:p>
      </dgm:t>
    </dgm:pt>
    <dgm:pt modelId="{4AC8A55F-58F3-43CC-9D20-9112FD2F8488}" type="sibTrans" cxnId="{DAE0592D-22C9-493A-AF76-36D53776A26A}">
      <dgm:prSet/>
      <dgm:spPr/>
      <dgm:t>
        <a:bodyPr/>
        <a:lstStyle/>
        <a:p>
          <a:endParaRPr lang="ru-RU"/>
        </a:p>
      </dgm:t>
    </dgm:pt>
    <dgm:pt modelId="{EE061D48-50FD-4A64-ADD3-544D29B8BA8C}">
      <dgm:prSet phldrT="[Текст]"/>
      <dgm:spPr/>
      <dgm:t>
        <a:bodyPr/>
        <a:lstStyle/>
        <a:p>
          <a:r>
            <a:rPr lang="ru-RU" dirty="0" smtClean="0"/>
            <a:t>правильный подбор мебели (стола и стула), ее установка по отношению к светонесущей оконной стене, достаточное освещение должны находиться под контролем педагогов и родителей.</a:t>
          </a:r>
          <a:endParaRPr lang="ru-RU" dirty="0"/>
        </a:p>
      </dgm:t>
    </dgm:pt>
    <dgm:pt modelId="{97C8752A-288B-4DF8-B4B2-1D2B518AFE97}" type="parTrans" cxnId="{E2969990-36E1-4FF3-A5B1-041EF5FB95F2}">
      <dgm:prSet/>
      <dgm:spPr/>
      <dgm:t>
        <a:bodyPr/>
        <a:lstStyle/>
        <a:p>
          <a:endParaRPr lang="ru-RU"/>
        </a:p>
      </dgm:t>
    </dgm:pt>
    <dgm:pt modelId="{EA20605C-76E5-4B3E-8635-32675B5C2EBE}" type="sibTrans" cxnId="{E2969990-36E1-4FF3-A5B1-041EF5FB95F2}">
      <dgm:prSet/>
      <dgm:spPr/>
      <dgm:t>
        <a:bodyPr/>
        <a:lstStyle/>
        <a:p>
          <a:endParaRPr lang="ru-RU"/>
        </a:p>
      </dgm:t>
    </dgm:pt>
    <dgm:pt modelId="{46AD1D56-093A-4775-9E44-477C63564D5F}">
      <dgm:prSet phldrT="[Текст]"/>
      <dgm:spPr/>
      <dgm:t>
        <a:bodyPr/>
        <a:lstStyle/>
        <a:p>
          <a:r>
            <a:rPr lang="ru-RU" b="1" dirty="0" smtClean="0">
              <a:solidFill>
                <a:srgbClr val="C00000"/>
              </a:solidFill>
            </a:rPr>
            <a:t>Чтобы правильно подобрать стол и стул каждому ребенку, нужно измерить его рост и определить ростовую группу. В зависимости от роста ребенка определяются размеры необходимой ему мебели </a:t>
          </a:r>
          <a:br>
            <a:rPr lang="ru-RU" b="1" dirty="0" smtClean="0">
              <a:solidFill>
                <a:srgbClr val="C00000"/>
              </a:solidFill>
            </a:rPr>
          </a:br>
          <a:endParaRPr lang="ru-RU" b="1" dirty="0">
            <a:solidFill>
              <a:srgbClr val="C00000"/>
            </a:solidFill>
          </a:endParaRPr>
        </a:p>
      </dgm:t>
    </dgm:pt>
    <dgm:pt modelId="{5E0723C8-FD6B-450D-913F-14D30F779D6E}" type="parTrans" cxnId="{31EDC347-3E29-4E2F-9236-728C7E3E4068}">
      <dgm:prSet/>
      <dgm:spPr/>
      <dgm:t>
        <a:bodyPr/>
        <a:lstStyle/>
        <a:p>
          <a:endParaRPr lang="ru-RU"/>
        </a:p>
      </dgm:t>
    </dgm:pt>
    <dgm:pt modelId="{289D0528-CABF-4BF4-A045-C3F06EFEC92E}" type="sibTrans" cxnId="{31EDC347-3E29-4E2F-9236-728C7E3E4068}">
      <dgm:prSet/>
      <dgm:spPr/>
      <dgm:t>
        <a:bodyPr/>
        <a:lstStyle/>
        <a:p>
          <a:endParaRPr lang="ru-RU"/>
        </a:p>
      </dgm:t>
    </dgm:pt>
    <dgm:pt modelId="{2584B188-5E30-4D75-ADF4-85B5C423627A}" type="pres">
      <dgm:prSet presAssocID="{DDADB503-D7E2-4F61-B19F-43B56977591B}" presName="diagram" presStyleCnt="0">
        <dgm:presLayoutVars>
          <dgm:dir/>
          <dgm:resizeHandles val="exact"/>
        </dgm:presLayoutVars>
      </dgm:prSet>
      <dgm:spPr/>
      <dgm:t>
        <a:bodyPr/>
        <a:lstStyle/>
        <a:p>
          <a:endParaRPr lang="ru-RU"/>
        </a:p>
      </dgm:t>
    </dgm:pt>
    <dgm:pt modelId="{56B38418-418A-450D-B6E9-4EBEFDC3850F}" type="pres">
      <dgm:prSet presAssocID="{DA839758-DAC7-4344-9BCE-B3F4BCBABC8E}" presName="node" presStyleLbl="node1" presStyleIdx="0" presStyleCnt="6">
        <dgm:presLayoutVars>
          <dgm:bulletEnabled val="1"/>
        </dgm:presLayoutVars>
      </dgm:prSet>
      <dgm:spPr/>
      <dgm:t>
        <a:bodyPr/>
        <a:lstStyle/>
        <a:p>
          <a:endParaRPr lang="ru-RU"/>
        </a:p>
      </dgm:t>
    </dgm:pt>
    <dgm:pt modelId="{F975911C-BC94-420C-8C83-CDE9FF632E89}" type="pres">
      <dgm:prSet presAssocID="{4F592482-9841-47F8-9268-D6E9A06E559A}" presName="sibTrans" presStyleCnt="0"/>
      <dgm:spPr/>
    </dgm:pt>
    <dgm:pt modelId="{C162C89C-60EE-434F-8031-C16DD2A671C8}" type="pres">
      <dgm:prSet presAssocID="{8A293BF5-D7A1-43C0-9205-34952F570251}" presName="node" presStyleLbl="node1" presStyleIdx="1" presStyleCnt="6" custLinFactNeighborX="-399" custLinFactNeighborY="-3803">
        <dgm:presLayoutVars>
          <dgm:bulletEnabled val="1"/>
        </dgm:presLayoutVars>
      </dgm:prSet>
      <dgm:spPr/>
      <dgm:t>
        <a:bodyPr/>
        <a:lstStyle/>
        <a:p>
          <a:endParaRPr lang="ru-RU"/>
        </a:p>
      </dgm:t>
    </dgm:pt>
    <dgm:pt modelId="{04D0A171-EF6B-4FF2-974D-107959DD13F5}" type="pres">
      <dgm:prSet presAssocID="{D05AC215-B151-4EC6-B1E9-2860BDC48F71}" presName="sibTrans" presStyleCnt="0"/>
      <dgm:spPr/>
    </dgm:pt>
    <dgm:pt modelId="{4AA967D2-0926-4C86-BC1C-B63B1C3CAA30}" type="pres">
      <dgm:prSet presAssocID="{DB0890E7-FFAC-4406-B7F3-F0FD2117D740}" presName="node" presStyleLbl="node1" presStyleIdx="2" presStyleCnt="6">
        <dgm:presLayoutVars>
          <dgm:bulletEnabled val="1"/>
        </dgm:presLayoutVars>
      </dgm:prSet>
      <dgm:spPr/>
      <dgm:t>
        <a:bodyPr/>
        <a:lstStyle/>
        <a:p>
          <a:endParaRPr lang="ru-RU"/>
        </a:p>
      </dgm:t>
    </dgm:pt>
    <dgm:pt modelId="{772AD94A-5823-43ED-849F-12EF6F1D7544}" type="pres">
      <dgm:prSet presAssocID="{1FC7F01B-7420-4AAA-B04E-A7998AC951D6}" presName="sibTrans" presStyleCnt="0"/>
      <dgm:spPr/>
    </dgm:pt>
    <dgm:pt modelId="{36E94547-DCEA-42E4-80BD-15947726F345}" type="pres">
      <dgm:prSet presAssocID="{7E70241C-B511-4674-B397-122365DAA17A}" presName="node" presStyleLbl="node1" presStyleIdx="3" presStyleCnt="6" custScaleX="127424" custScaleY="116768">
        <dgm:presLayoutVars>
          <dgm:bulletEnabled val="1"/>
        </dgm:presLayoutVars>
      </dgm:prSet>
      <dgm:spPr/>
      <dgm:t>
        <a:bodyPr/>
        <a:lstStyle/>
        <a:p>
          <a:endParaRPr lang="ru-RU"/>
        </a:p>
      </dgm:t>
    </dgm:pt>
    <dgm:pt modelId="{EAA13967-52CB-4DE4-95CD-FDF30A2E10B3}" type="pres">
      <dgm:prSet presAssocID="{4AC8A55F-58F3-43CC-9D20-9112FD2F8488}" presName="sibTrans" presStyleCnt="0"/>
      <dgm:spPr/>
    </dgm:pt>
    <dgm:pt modelId="{1A6C5BB0-D7BC-41DC-A84F-E286782EAC86}" type="pres">
      <dgm:prSet presAssocID="{EE061D48-50FD-4A64-ADD3-544D29B8BA8C}" presName="node" presStyleLbl="node1" presStyleIdx="4" presStyleCnt="6" custScaleX="131753" custScaleY="114827">
        <dgm:presLayoutVars>
          <dgm:bulletEnabled val="1"/>
        </dgm:presLayoutVars>
      </dgm:prSet>
      <dgm:spPr/>
      <dgm:t>
        <a:bodyPr/>
        <a:lstStyle/>
        <a:p>
          <a:endParaRPr lang="ru-RU"/>
        </a:p>
      </dgm:t>
    </dgm:pt>
    <dgm:pt modelId="{1DFA029D-8E2E-4F4A-BD51-7FE68DA71F20}" type="pres">
      <dgm:prSet presAssocID="{EA20605C-76E5-4B3E-8635-32675B5C2EBE}" presName="sibTrans" presStyleCnt="0"/>
      <dgm:spPr/>
    </dgm:pt>
    <dgm:pt modelId="{A0578FFB-D6F2-4567-B87F-449BADCE2906}" type="pres">
      <dgm:prSet presAssocID="{46AD1D56-093A-4775-9E44-477C63564D5F}" presName="node" presStyleLbl="node1" presStyleIdx="5" presStyleCnt="6" custScaleX="237592" custLinFactNeighborX="2197" custLinFactNeighborY="4621">
        <dgm:presLayoutVars>
          <dgm:bulletEnabled val="1"/>
        </dgm:presLayoutVars>
      </dgm:prSet>
      <dgm:spPr/>
      <dgm:t>
        <a:bodyPr/>
        <a:lstStyle/>
        <a:p>
          <a:endParaRPr lang="ru-RU"/>
        </a:p>
      </dgm:t>
    </dgm:pt>
  </dgm:ptLst>
  <dgm:cxnLst>
    <dgm:cxn modelId="{DAE0592D-22C9-493A-AF76-36D53776A26A}" srcId="{DDADB503-D7E2-4F61-B19F-43B56977591B}" destId="{7E70241C-B511-4674-B397-122365DAA17A}" srcOrd="3" destOrd="0" parTransId="{DC204AC1-F873-4477-928A-E8EC2D49FE45}" sibTransId="{4AC8A55F-58F3-43CC-9D20-9112FD2F8488}"/>
    <dgm:cxn modelId="{C92718E2-DC8C-40B8-953F-9DDD31049D10}" type="presOf" srcId="{8A293BF5-D7A1-43C0-9205-34952F570251}" destId="{C162C89C-60EE-434F-8031-C16DD2A671C8}" srcOrd="0" destOrd="0" presId="urn:microsoft.com/office/officeart/2005/8/layout/default#1"/>
    <dgm:cxn modelId="{E2969990-36E1-4FF3-A5B1-041EF5FB95F2}" srcId="{DDADB503-D7E2-4F61-B19F-43B56977591B}" destId="{EE061D48-50FD-4A64-ADD3-544D29B8BA8C}" srcOrd="4" destOrd="0" parTransId="{97C8752A-288B-4DF8-B4B2-1D2B518AFE97}" sibTransId="{EA20605C-76E5-4B3E-8635-32675B5C2EBE}"/>
    <dgm:cxn modelId="{8364488A-A16F-415C-8EB1-3EAD87083B41}" type="presOf" srcId="{7E70241C-B511-4674-B397-122365DAA17A}" destId="{36E94547-DCEA-42E4-80BD-15947726F345}" srcOrd="0" destOrd="0" presId="urn:microsoft.com/office/officeart/2005/8/layout/default#1"/>
    <dgm:cxn modelId="{1C6DC83F-96C3-4E84-8433-1551ABF28451}" type="presOf" srcId="{DDADB503-D7E2-4F61-B19F-43B56977591B}" destId="{2584B188-5E30-4D75-ADF4-85B5C423627A}" srcOrd="0" destOrd="0" presId="urn:microsoft.com/office/officeart/2005/8/layout/default#1"/>
    <dgm:cxn modelId="{53EA2E67-D488-4359-ADE9-09D149556AC1}" type="presOf" srcId="{DB0890E7-FFAC-4406-B7F3-F0FD2117D740}" destId="{4AA967D2-0926-4C86-BC1C-B63B1C3CAA30}" srcOrd="0" destOrd="0" presId="urn:microsoft.com/office/officeart/2005/8/layout/default#1"/>
    <dgm:cxn modelId="{A10AC1DB-F857-4617-BB69-142354DDA1FD}" srcId="{DDADB503-D7E2-4F61-B19F-43B56977591B}" destId="{8A293BF5-D7A1-43C0-9205-34952F570251}" srcOrd="1" destOrd="0" parTransId="{52700190-D2BB-472F-AB1B-DFF30A3AC693}" sibTransId="{D05AC215-B151-4EC6-B1E9-2860BDC48F71}"/>
    <dgm:cxn modelId="{4C04EFB2-0091-427E-96CC-3B667A1F7FC7}" type="presOf" srcId="{DA839758-DAC7-4344-9BCE-B3F4BCBABC8E}" destId="{56B38418-418A-450D-B6E9-4EBEFDC3850F}" srcOrd="0" destOrd="0" presId="urn:microsoft.com/office/officeart/2005/8/layout/default#1"/>
    <dgm:cxn modelId="{EEEA919D-B09E-433C-906B-844B0D570EC3}" type="presOf" srcId="{46AD1D56-093A-4775-9E44-477C63564D5F}" destId="{A0578FFB-D6F2-4567-B87F-449BADCE2906}" srcOrd="0" destOrd="0" presId="urn:microsoft.com/office/officeart/2005/8/layout/default#1"/>
    <dgm:cxn modelId="{C24B1850-B736-417F-ACD2-3CD750489D9D}" type="presOf" srcId="{EE061D48-50FD-4A64-ADD3-544D29B8BA8C}" destId="{1A6C5BB0-D7BC-41DC-A84F-E286782EAC86}" srcOrd="0" destOrd="0" presId="urn:microsoft.com/office/officeart/2005/8/layout/default#1"/>
    <dgm:cxn modelId="{31EDC347-3E29-4E2F-9236-728C7E3E4068}" srcId="{DDADB503-D7E2-4F61-B19F-43B56977591B}" destId="{46AD1D56-093A-4775-9E44-477C63564D5F}" srcOrd="5" destOrd="0" parTransId="{5E0723C8-FD6B-450D-913F-14D30F779D6E}" sibTransId="{289D0528-CABF-4BF4-A045-C3F06EFEC92E}"/>
    <dgm:cxn modelId="{51628335-AEB6-4F13-9CB8-48437289F614}" srcId="{DDADB503-D7E2-4F61-B19F-43B56977591B}" destId="{DA839758-DAC7-4344-9BCE-B3F4BCBABC8E}" srcOrd="0" destOrd="0" parTransId="{92E0F793-D17F-4B52-8672-8E3E8184B617}" sibTransId="{4F592482-9841-47F8-9268-D6E9A06E559A}"/>
    <dgm:cxn modelId="{B608299B-A864-44A3-BE91-EB726D5B1E19}" srcId="{DDADB503-D7E2-4F61-B19F-43B56977591B}" destId="{DB0890E7-FFAC-4406-B7F3-F0FD2117D740}" srcOrd="2" destOrd="0" parTransId="{6F5180A3-79C1-4BD6-8937-C7BC9AE6294B}" sibTransId="{1FC7F01B-7420-4AAA-B04E-A7998AC951D6}"/>
    <dgm:cxn modelId="{A2D35395-187F-4F87-85B5-76401BFF9248}" type="presParOf" srcId="{2584B188-5E30-4D75-ADF4-85B5C423627A}" destId="{56B38418-418A-450D-B6E9-4EBEFDC3850F}" srcOrd="0" destOrd="0" presId="urn:microsoft.com/office/officeart/2005/8/layout/default#1"/>
    <dgm:cxn modelId="{77AE9183-34E8-40F4-B321-913F18001566}" type="presParOf" srcId="{2584B188-5E30-4D75-ADF4-85B5C423627A}" destId="{F975911C-BC94-420C-8C83-CDE9FF632E89}" srcOrd="1" destOrd="0" presId="urn:microsoft.com/office/officeart/2005/8/layout/default#1"/>
    <dgm:cxn modelId="{19283FBF-220B-4FF3-9942-E89997B9E143}" type="presParOf" srcId="{2584B188-5E30-4D75-ADF4-85B5C423627A}" destId="{C162C89C-60EE-434F-8031-C16DD2A671C8}" srcOrd="2" destOrd="0" presId="urn:microsoft.com/office/officeart/2005/8/layout/default#1"/>
    <dgm:cxn modelId="{F6960FDC-70BC-40F8-BB84-18FFCDAE0DC7}" type="presParOf" srcId="{2584B188-5E30-4D75-ADF4-85B5C423627A}" destId="{04D0A171-EF6B-4FF2-974D-107959DD13F5}" srcOrd="3" destOrd="0" presId="urn:microsoft.com/office/officeart/2005/8/layout/default#1"/>
    <dgm:cxn modelId="{60C59D11-EDA1-42EE-B7B4-03628BE664CD}" type="presParOf" srcId="{2584B188-5E30-4D75-ADF4-85B5C423627A}" destId="{4AA967D2-0926-4C86-BC1C-B63B1C3CAA30}" srcOrd="4" destOrd="0" presId="urn:microsoft.com/office/officeart/2005/8/layout/default#1"/>
    <dgm:cxn modelId="{D103F7A4-2F2C-43FC-BC6A-6040DAED36CA}" type="presParOf" srcId="{2584B188-5E30-4D75-ADF4-85B5C423627A}" destId="{772AD94A-5823-43ED-849F-12EF6F1D7544}" srcOrd="5" destOrd="0" presId="urn:microsoft.com/office/officeart/2005/8/layout/default#1"/>
    <dgm:cxn modelId="{166B6031-259D-499C-ABC9-D0335D7447A4}" type="presParOf" srcId="{2584B188-5E30-4D75-ADF4-85B5C423627A}" destId="{36E94547-DCEA-42E4-80BD-15947726F345}" srcOrd="6" destOrd="0" presId="urn:microsoft.com/office/officeart/2005/8/layout/default#1"/>
    <dgm:cxn modelId="{E25B9394-FEB9-46C8-A277-B32EDF1C6121}" type="presParOf" srcId="{2584B188-5E30-4D75-ADF4-85B5C423627A}" destId="{EAA13967-52CB-4DE4-95CD-FDF30A2E10B3}" srcOrd="7" destOrd="0" presId="urn:microsoft.com/office/officeart/2005/8/layout/default#1"/>
    <dgm:cxn modelId="{36B928E8-D648-4584-BDEA-E8A50CE9EAF8}" type="presParOf" srcId="{2584B188-5E30-4D75-ADF4-85B5C423627A}" destId="{1A6C5BB0-D7BC-41DC-A84F-E286782EAC86}" srcOrd="8" destOrd="0" presId="urn:microsoft.com/office/officeart/2005/8/layout/default#1"/>
    <dgm:cxn modelId="{2D5D2464-078F-437B-B074-9AA3868203AE}" type="presParOf" srcId="{2584B188-5E30-4D75-ADF4-85B5C423627A}" destId="{1DFA029D-8E2E-4F4A-BD51-7FE68DA71F20}" srcOrd="9" destOrd="0" presId="urn:microsoft.com/office/officeart/2005/8/layout/default#1"/>
    <dgm:cxn modelId="{C7A9BB1A-05D7-477D-AC42-448A44FE0CF6}" type="presParOf" srcId="{2584B188-5E30-4D75-ADF4-85B5C423627A}" destId="{A0578FFB-D6F2-4567-B87F-449BADCE2906}" srcOrd="10"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86D8C75-1DC8-4EDE-940C-4724626D08F1}" type="datetimeFigureOut">
              <a:rPr lang="ru-RU"/>
              <a:pPr>
                <a:defRPr/>
              </a:pPr>
              <a:t>20.11.2020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1445582-B8C8-4E24-B3C1-5A58EEE5E3B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D9F58CE-68BE-40CE-B88D-F83EB707EF87}" type="datetimeFigureOut">
              <a:rPr lang="ru-RU"/>
              <a:pPr>
                <a:defRPr/>
              </a:pPr>
              <a:t>20.11.2020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8266579-94EF-4EE9-B6D1-9368456114F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6459FCE-B1AE-43D6-B97D-3CF811D931C9}" type="datetimeFigureOut">
              <a:rPr lang="ru-RU"/>
              <a:pPr>
                <a:defRPr/>
              </a:pPr>
              <a:t>20.11.2020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1F3F04-9EA3-4E58-B06A-72982847155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4811227-3A40-428A-A268-57F5167DF90E}" type="datetimeFigureOut">
              <a:rPr lang="ru-RU"/>
              <a:pPr>
                <a:defRPr/>
              </a:pPr>
              <a:t>20.11.2020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EE24CDD-F165-4DA5-8EB6-577FEEAE376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7B1D5BB-F42D-4652-8727-30297314B12F}" type="datetimeFigureOut">
              <a:rPr lang="ru-RU"/>
              <a:pPr>
                <a:defRPr/>
              </a:pPr>
              <a:t>20.11.2020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3931352-FE13-418C-B925-D7E40BA2AF0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5235289-382A-4752-8E16-5B53A4F12CAB}" type="datetimeFigureOut">
              <a:rPr lang="ru-RU"/>
              <a:pPr>
                <a:defRPr/>
              </a:pPr>
              <a:t>20.11.2020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0902FCE-734C-4F6E-B4F3-BEBAE79FB5F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D9CDD31D-2D88-4C1E-832B-8A8B045C3D86}" type="datetimeFigureOut">
              <a:rPr lang="ru-RU"/>
              <a:pPr>
                <a:defRPr/>
              </a:pPr>
              <a:t>20.11.2020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32DDD71-6112-4360-BFF6-2310EB85764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ED72FBC-C07F-46C4-B460-071B2B23AE79}" type="datetimeFigureOut">
              <a:rPr lang="ru-RU"/>
              <a:pPr>
                <a:defRPr/>
              </a:pPr>
              <a:t>20.11.2020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4FFFFA0-2A4A-4738-A42E-14A77B14340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691BCBA-C573-4B51-AABC-3E629069F1E9}" type="datetimeFigureOut">
              <a:rPr lang="ru-RU"/>
              <a:pPr>
                <a:defRPr/>
              </a:pPr>
              <a:t>20.11.2020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146732C-8766-49CB-B4F4-8D654AB6286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5681252-0AAC-4FA2-8E62-6688B9E44091}" type="datetimeFigureOut">
              <a:rPr lang="ru-RU"/>
              <a:pPr>
                <a:defRPr/>
              </a:pPr>
              <a:t>20.11.2020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C9C3D48-AB21-4D4B-B1A3-3BCF58BA492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AE3B844-BC09-4116-85A9-A0989957E084}" type="datetimeFigureOut">
              <a:rPr lang="ru-RU"/>
              <a:pPr>
                <a:defRPr/>
              </a:pPr>
              <a:t>20.11.2020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3F095F9-39B6-4E3D-B41F-76A2B5B1452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743AD69-31DA-478A-862B-6348999EACBE}" type="datetimeFigureOut">
              <a:rPr lang="ru-RU"/>
              <a:pPr>
                <a:defRPr/>
              </a:pPr>
              <a:t>20.11.2020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529DF51-3373-4330-A45A-60875AC2627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8000"/>
          </a:xfrm>
          <a:gradFill flip="none">
            <a:lin ang="0"/>
            <a:tileRect/>
          </a:gradFill>
        </p:spPr>
        <p:style>
          <a:lnRef idx="1">
            <a:schemeClr val="accent5"/>
          </a:lnRef>
          <a:fillRef idx="2">
            <a:schemeClr val="accent5"/>
          </a:fillRef>
          <a:effectRef idx="1">
            <a:schemeClr val="accent5"/>
          </a:effectRef>
          <a:fontRef idx="minor">
            <a:schemeClr val="dk1"/>
          </a:fontRef>
        </p:style>
        <p:txBody>
          <a:bodyPr rtlCol="0">
            <a:normAutofit/>
          </a:bodyPr>
          <a:lstStyle/>
          <a:p>
            <a:pPr eaLnBrk="1" fontAlgn="auto" hangingPunct="1">
              <a:spcAft>
                <a:spcPts val="0"/>
              </a:spcAft>
              <a:defRPr/>
            </a:pPr>
            <a:r>
              <a:rPr lang="ru-RU" b="1" dirty="0" smtClean="0">
                <a:solidFill>
                  <a:schemeClr val="accent4">
                    <a:lumMod val="75000"/>
                  </a:schemeClr>
                </a:solidFill>
              </a:rPr>
              <a:t>«</a:t>
            </a:r>
            <a:r>
              <a:rPr lang="ru-RU" dirty="0" smtClean="0"/>
              <a:t>Я </a:t>
            </a:r>
            <a:r>
              <a:rPr lang="ru-RU" dirty="0"/>
              <a:t>правильно сижу и правильно </a:t>
            </a:r>
            <a:r>
              <a:rPr lang="ru-RU" dirty="0" smtClean="0"/>
              <a:t>хожу»</a:t>
            </a:r>
            <a:br>
              <a:rPr lang="ru-RU" dirty="0" smtClean="0"/>
            </a:br>
            <a:r>
              <a:rPr lang="ru-RU" sz="1600" dirty="0" smtClean="0"/>
              <a:t/>
            </a:r>
            <a:br>
              <a:rPr lang="ru-RU" sz="1600" dirty="0" smtClean="0"/>
            </a:br>
            <a:r>
              <a:rPr lang="ru-RU" sz="1600"/>
              <a:t/>
            </a:r>
            <a:br>
              <a:rPr lang="ru-RU" sz="1600"/>
            </a:br>
            <a:r>
              <a:rPr lang="ru-RU" sz="1600" smtClean="0"/>
              <a:t>                                                 </a:t>
            </a:r>
            <a:br>
              <a:rPr lang="ru-RU" sz="1600" smtClean="0"/>
            </a:br>
            <a:r>
              <a:rPr lang="ru-RU" sz="1600"/>
              <a:t/>
            </a:r>
            <a:br>
              <a:rPr lang="ru-RU" sz="1600"/>
            </a:br>
            <a:r>
              <a:rPr lang="ru-RU" sz="1600" smtClean="0"/>
              <a:t/>
            </a:r>
            <a:br>
              <a:rPr lang="ru-RU" sz="1600" smtClean="0"/>
            </a:br>
            <a:r>
              <a:rPr lang="ru-RU" sz="1600"/>
              <a:t/>
            </a:r>
            <a:br>
              <a:rPr lang="ru-RU" sz="1600"/>
            </a:br>
            <a:r>
              <a:rPr lang="ru-RU" sz="1600" smtClean="0"/>
              <a:t/>
            </a:r>
            <a:br>
              <a:rPr lang="ru-RU" sz="1600" smtClean="0"/>
            </a:br>
            <a:r>
              <a:rPr lang="ru-RU" sz="1600"/>
              <a:t/>
            </a:r>
            <a:br>
              <a:rPr lang="ru-RU" sz="1600"/>
            </a:br>
            <a:r>
              <a:rPr lang="ru-RU" sz="1600" smtClean="0"/>
              <a:t>                                                 Подготовила </a:t>
            </a:r>
            <a:r>
              <a:rPr lang="ru-RU" sz="1600" dirty="0" smtClean="0"/>
              <a:t>воспитатель </a:t>
            </a:r>
            <a:r>
              <a:rPr lang="ru-RU" sz="1600" smtClean="0"/>
              <a:t>МАОУ </a:t>
            </a:r>
            <a:br>
              <a:rPr lang="ru-RU" sz="1600" smtClean="0"/>
            </a:br>
            <a:r>
              <a:rPr lang="ru-RU" sz="1600" smtClean="0"/>
              <a:t>                                          Городского округа Балашиха</a:t>
            </a:r>
            <a:br>
              <a:rPr lang="ru-RU" sz="1600" smtClean="0"/>
            </a:br>
            <a:r>
              <a:rPr lang="ru-RU" sz="1600" smtClean="0"/>
              <a:t>                                 СОШ №26 «МАЛИНКА»</a:t>
            </a:r>
            <a:br>
              <a:rPr lang="ru-RU" sz="1600" smtClean="0"/>
            </a:br>
            <a:r>
              <a:rPr lang="ru-RU" sz="1600" smtClean="0"/>
              <a:t>           Разина Н.Н.</a:t>
            </a:r>
            <a:br>
              <a:rPr lang="ru-RU" sz="1600" smtClean="0"/>
            </a:br>
            <a:r>
              <a:rPr lang="ru-RU" dirty="0">
                <a:solidFill>
                  <a:srgbClr val="7030A0"/>
                </a:solidFill>
              </a:rPr>
              <a:t/>
            </a:r>
            <a:br>
              <a:rPr lang="ru-RU" dirty="0">
                <a:solidFill>
                  <a:srgbClr val="7030A0"/>
                </a:solidFill>
              </a:rPr>
            </a:br>
            <a:endParaRPr lang="ru-RU" b="1" dirty="0">
              <a:solidFill>
                <a:schemeClr val="accent4">
                  <a:lumMod val="75000"/>
                </a:schemeClr>
              </a:solidFill>
            </a:endParaRPr>
          </a:p>
        </p:txBody>
      </p:sp>
      <p:sp>
        <p:nvSpPr>
          <p:cNvPr id="3" name="Подзаголовок 2"/>
          <p:cNvSpPr>
            <a:spLocks noGrp="1"/>
          </p:cNvSpPr>
          <p:nvPr>
            <p:ph type="subTitle" idx="1"/>
          </p:nvPr>
        </p:nvSpPr>
        <p:spPr>
          <a:xfrm flipV="1">
            <a:off x="0" y="6742113"/>
            <a:ext cx="9144000" cy="44450"/>
          </a:xfrm>
        </p:spPr>
        <p:txBody>
          <a:bodyPr rtlCol="0">
            <a:normAutofit fontScale="25000" lnSpcReduction="20000"/>
          </a:bodyPr>
          <a:lstStyle/>
          <a:p>
            <a:pPr algn="r" eaLnBrk="1" fontAlgn="auto" hangingPunct="1">
              <a:spcAft>
                <a:spcPts val="0"/>
              </a:spcAft>
              <a:buFont typeface="Arial" pitchFamily="34" charset="0"/>
              <a:buNone/>
              <a:defRPr/>
            </a:pPr>
            <a:endParaRPr lang="ru-RU" sz="2000" dirty="0" smtClean="0">
              <a:solidFill>
                <a:srgbClr val="7030A0"/>
              </a:solidFill>
            </a:endParaRPr>
          </a:p>
          <a:p>
            <a:pPr algn="r" eaLnBrk="1" fontAlgn="auto" hangingPunct="1">
              <a:spcAft>
                <a:spcPts val="0"/>
              </a:spcAft>
              <a:buFont typeface="Arial" pitchFamily="34" charset="0"/>
              <a:buNone/>
              <a:defRPr/>
            </a:pPr>
            <a:endParaRPr lang="ru-RU" sz="2000"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274638"/>
            <a:ext cx="8496300" cy="922337"/>
          </a:xfrm>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defRPr/>
            </a:pPr>
            <a:r>
              <a:rPr lang="ru-RU" sz="2400" b="1" i="1" dirty="0" smtClean="0"/>
              <a:t>Для формирование </a:t>
            </a:r>
            <a:r>
              <a:rPr lang="ru-RU" sz="2400" b="1" i="1" dirty="0"/>
              <a:t>навыка правильной </a:t>
            </a:r>
            <a:r>
              <a:rPr lang="ru-RU" sz="2400" b="1" i="1" dirty="0" smtClean="0"/>
              <a:t>осанки необходимо:</a:t>
            </a:r>
            <a:endParaRPr lang="ru-RU" sz="2400" i="1" dirty="0"/>
          </a:p>
        </p:txBody>
      </p:sp>
      <p:graphicFrame>
        <p:nvGraphicFramePr>
          <p:cNvPr id="4" name="Объект 3"/>
          <p:cNvGraphicFramePr>
            <a:graphicFrameLocks noGrp="1"/>
          </p:cNvGraphicFramePr>
          <p:nvPr>
            <p:ph idx="1"/>
          </p:nvPr>
        </p:nvGraphicFramePr>
        <p:xfrm>
          <a:off x="323528" y="1412776"/>
          <a:ext cx="842493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274638"/>
            <a:ext cx="8291512" cy="922337"/>
          </a:xfrm>
        </p:spPr>
        <p:style>
          <a:lnRef idx="1">
            <a:schemeClr val="accent4"/>
          </a:lnRef>
          <a:fillRef idx="2">
            <a:schemeClr val="accent4"/>
          </a:fillRef>
          <a:effectRef idx="1">
            <a:schemeClr val="accent4"/>
          </a:effectRef>
          <a:fontRef idx="minor">
            <a:schemeClr val="dk1"/>
          </a:fontRef>
        </p:style>
        <p:txBody>
          <a:bodyPr rtlCol="0">
            <a:normAutofit fontScale="90000"/>
          </a:bodyPr>
          <a:lstStyle/>
          <a:p>
            <a:pPr eaLnBrk="1" fontAlgn="auto" hangingPunct="1">
              <a:spcAft>
                <a:spcPts val="0"/>
              </a:spcAft>
              <a:defRPr/>
            </a:pPr>
            <a:r>
              <a:rPr lang="ru-RU" sz="3200" dirty="0"/>
              <a:t/>
            </a:r>
            <a:br>
              <a:rPr lang="ru-RU" sz="3200" dirty="0"/>
            </a:br>
            <a:r>
              <a:rPr lang="ru-RU" sz="3200" i="1" dirty="0" smtClean="0"/>
              <a:t>Размеры </a:t>
            </a:r>
            <a:r>
              <a:rPr lang="ru-RU" sz="3200" i="1" dirty="0"/>
              <a:t>основной мебели для детей</a:t>
            </a:r>
            <a:r>
              <a:rPr lang="ru-RU" sz="2000" dirty="0"/>
              <a:t/>
            </a:r>
            <a:br>
              <a:rPr lang="ru-RU" sz="2000" dirty="0"/>
            </a:br>
            <a:endParaRPr lang="ru-RU" sz="2000" dirty="0"/>
          </a:p>
        </p:txBody>
      </p:sp>
      <p:graphicFrame>
        <p:nvGraphicFramePr>
          <p:cNvPr id="4" name="Объект 3"/>
          <p:cNvGraphicFramePr>
            <a:graphicFrameLocks noGrp="1"/>
          </p:cNvGraphicFramePr>
          <p:nvPr>
            <p:ph idx="1"/>
          </p:nvPr>
        </p:nvGraphicFramePr>
        <p:xfrm>
          <a:off x="684213" y="1844675"/>
          <a:ext cx="7848600" cy="4184650"/>
        </p:xfrm>
        <a:graphic>
          <a:graphicData uri="http://schemas.openxmlformats.org/drawingml/2006/table">
            <a:tbl>
              <a:tblPr firstRow="1" firstCol="1" bandRow="1">
                <a:tableStyleId>{5C22544A-7EE6-4342-B048-85BDC9FD1C3A}</a:tableStyleId>
              </a:tblPr>
              <a:tblGrid>
                <a:gridCol w="1961602">
                  <a:extLst>
                    <a:ext uri="{9D8B030D-6E8A-4147-A177-3AD203B41FA5}"/>
                  </a:extLst>
                </a:gridCol>
                <a:gridCol w="1962423">
                  <a:extLst>
                    <a:ext uri="{9D8B030D-6E8A-4147-A177-3AD203B41FA5}"/>
                  </a:extLst>
                </a:gridCol>
                <a:gridCol w="1962423">
                  <a:extLst>
                    <a:ext uri="{9D8B030D-6E8A-4147-A177-3AD203B41FA5}"/>
                  </a:extLst>
                </a:gridCol>
                <a:gridCol w="1962423">
                  <a:extLst>
                    <a:ext uri="{9D8B030D-6E8A-4147-A177-3AD203B41FA5}"/>
                  </a:extLst>
                </a:gridCol>
              </a:tblGrid>
              <a:tr h="1288410">
                <a:tc>
                  <a:txBody>
                    <a:bodyPr/>
                    <a:lstStyle/>
                    <a:p>
                      <a:pPr>
                        <a:lnSpc>
                          <a:spcPct val="115000"/>
                        </a:lnSpc>
                        <a:spcAft>
                          <a:spcPts val="1000"/>
                        </a:spcAft>
                      </a:pPr>
                      <a:r>
                        <a:rPr lang="ru-RU" sz="2000" dirty="0">
                          <a:solidFill>
                            <a:schemeClr val="tx1"/>
                          </a:solidFill>
                          <a:effectLst/>
                        </a:rPr>
                        <a:t>Группа роста детей(мм)</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Группа мебели</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Высота стола (мм)</a:t>
                      </a:r>
                    </a:p>
                    <a:p>
                      <a:pPr>
                        <a:lnSpc>
                          <a:spcPct val="115000"/>
                        </a:lnSpc>
                        <a:spcAft>
                          <a:spcPts val="0"/>
                        </a:spcAft>
                      </a:pPr>
                      <a:r>
                        <a:rPr lang="ru-RU" sz="2000" dirty="0">
                          <a:solidFill>
                            <a:schemeClr val="tx1"/>
                          </a:solidFill>
                          <a:effectLst/>
                        </a:rPr>
                        <a:t> </a:t>
                      </a:r>
                      <a:endParaRPr lang="ru-RU" sz="2000" dirty="0">
                        <a:solidFill>
                          <a:schemeClr val="tx1"/>
                        </a:solidFill>
                        <a:effectLst/>
                        <a:latin typeface="Calibri"/>
                        <a:ea typeface="Calibri"/>
                        <a:cs typeface="Times New Roman"/>
                      </a:endParaRPr>
                    </a:p>
                  </a:txBody>
                  <a:tcPr marL="68580" marR="68580" marT="0" marB="0"/>
                </a:tc>
                <a:tc>
                  <a:txBody>
                    <a:bodyPr/>
                    <a:lstStyle/>
                    <a:p>
                      <a:pPr>
                        <a:lnSpc>
                          <a:spcPct val="115000"/>
                        </a:lnSpc>
                        <a:spcAft>
                          <a:spcPts val="0"/>
                        </a:spcAft>
                      </a:pPr>
                      <a:r>
                        <a:rPr lang="ru-RU" sz="2000" dirty="0">
                          <a:solidFill>
                            <a:schemeClr val="tx1"/>
                          </a:solidFill>
                          <a:effectLst/>
                        </a:rPr>
                        <a:t>Высота стула (мм)</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r h="548808">
                <a:tc>
                  <a:txBody>
                    <a:bodyPr/>
                    <a:lstStyle/>
                    <a:p>
                      <a:pPr algn="ctr">
                        <a:lnSpc>
                          <a:spcPct val="115000"/>
                        </a:lnSpc>
                        <a:spcAft>
                          <a:spcPts val="1000"/>
                        </a:spcAft>
                      </a:pPr>
                      <a:r>
                        <a:rPr lang="ru-RU" sz="2000" dirty="0">
                          <a:solidFill>
                            <a:schemeClr val="tx1"/>
                          </a:solidFill>
                          <a:effectLst/>
                        </a:rPr>
                        <a:t>до 850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340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180</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r h="548808">
                <a:tc>
                  <a:txBody>
                    <a:bodyPr/>
                    <a:lstStyle/>
                    <a:p>
                      <a:pPr algn="ctr">
                        <a:lnSpc>
                          <a:spcPct val="115000"/>
                        </a:lnSpc>
                        <a:spcAft>
                          <a:spcPts val="1000"/>
                        </a:spcAft>
                      </a:pPr>
                      <a:r>
                        <a:rPr lang="ru-RU" sz="2000" dirty="0">
                          <a:solidFill>
                            <a:schemeClr val="tx1"/>
                          </a:solidFill>
                          <a:effectLst/>
                        </a:rPr>
                        <a:t>Свыше850 до 1000</a:t>
                      </a:r>
                      <a:endParaRPr lang="ru-RU" sz="2000" dirty="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400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220</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r h="548808">
                <a:tc>
                  <a:txBody>
                    <a:bodyPr/>
                    <a:lstStyle/>
                    <a:p>
                      <a:pPr algn="ctr">
                        <a:lnSpc>
                          <a:spcPct val="115000"/>
                        </a:lnSpc>
                        <a:spcAft>
                          <a:spcPts val="1000"/>
                        </a:spcAft>
                      </a:pPr>
                      <a:r>
                        <a:rPr lang="ru-RU" sz="2000">
                          <a:solidFill>
                            <a:schemeClr val="tx1"/>
                          </a:solidFill>
                          <a:effectLst/>
                        </a:rPr>
                        <a:t>100-1150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1</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460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260</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r h="548808">
                <a:tc>
                  <a:txBody>
                    <a:bodyPr/>
                    <a:lstStyle/>
                    <a:p>
                      <a:pPr algn="ctr">
                        <a:lnSpc>
                          <a:spcPct val="115000"/>
                        </a:lnSpc>
                        <a:spcAft>
                          <a:spcPts val="1000"/>
                        </a:spcAft>
                      </a:pPr>
                      <a:r>
                        <a:rPr lang="ru-RU" sz="2000">
                          <a:solidFill>
                            <a:schemeClr val="tx1"/>
                          </a:solidFill>
                          <a:effectLst/>
                        </a:rPr>
                        <a:t>1150-1300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2</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520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300</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r h="548808">
                <a:tc>
                  <a:txBody>
                    <a:bodyPr/>
                    <a:lstStyle/>
                    <a:p>
                      <a:pPr algn="ctr">
                        <a:lnSpc>
                          <a:spcPct val="115000"/>
                        </a:lnSpc>
                        <a:spcAft>
                          <a:spcPts val="1000"/>
                        </a:spcAft>
                      </a:pPr>
                      <a:r>
                        <a:rPr lang="ru-RU" sz="2000">
                          <a:solidFill>
                            <a:schemeClr val="tx1"/>
                          </a:solidFill>
                          <a:effectLst/>
                        </a:rPr>
                        <a:t>1300-1450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3</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a:solidFill>
                            <a:schemeClr val="tx1"/>
                          </a:solidFill>
                          <a:effectLst/>
                        </a:rPr>
                        <a:t>580</a:t>
                      </a:r>
                      <a:endParaRPr lang="ru-RU" sz="2000">
                        <a:solidFill>
                          <a:schemeClr val="tx1"/>
                        </a:solidFill>
                        <a:effectLst/>
                        <a:latin typeface="Calibri"/>
                        <a:ea typeface="Calibri"/>
                        <a:cs typeface="Times New Roman"/>
                      </a:endParaRPr>
                    </a:p>
                  </a:txBody>
                  <a:tcPr marL="68580" marR="68580" marT="0" marB="0"/>
                </a:tc>
                <a:tc>
                  <a:txBody>
                    <a:bodyPr/>
                    <a:lstStyle/>
                    <a:p>
                      <a:pPr algn="ctr">
                        <a:lnSpc>
                          <a:spcPct val="115000"/>
                        </a:lnSpc>
                        <a:spcAft>
                          <a:spcPts val="1000"/>
                        </a:spcAft>
                      </a:pPr>
                      <a:r>
                        <a:rPr lang="ru-RU" sz="2000" dirty="0">
                          <a:solidFill>
                            <a:schemeClr val="tx1"/>
                          </a:solidFill>
                          <a:effectLst/>
                        </a:rPr>
                        <a:t>340</a:t>
                      </a:r>
                      <a:endParaRPr lang="ru-RU" sz="2000" dirty="0">
                        <a:solidFill>
                          <a:schemeClr val="tx1"/>
                        </a:solidFill>
                        <a:effectLst/>
                        <a:latin typeface="Calibri"/>
                        <a:ea typeface="Calibri"/>
                        <a:cs typeface="Times New Roman"/>
                      </a:endParaRPr>
                    </a:p>
                  </a:txBody>
                  <a:tcPr marL="68580" marR="68580" marT="0" marB="0"/>
                </a:tc>
                <a:extLst>
                  <a:ext uri="{0D108BD9-81ED-4DB2-BD59-A6C34878D82A}"/>
                </a:extLst>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rtlCol="0">
            <a:noAutofit/>
          </a:bodyPr>
          <a:lstStyle/>
          <a:p>
            <a:pPr eaLnBrk="1" fontAlgn="auto" hangingPunct="1">
              <a:spcAft>
                <a:spcPts val="0"/>
              </a:spcAft>
              <a:defRPr/>
            </a:pPr>
            <a:r>
              <a:rPr lang="ru-RU" sz="2000" dirty="0" smtClean="0">
                <a:solidFill>
                  <a:srgbClr val="002060"/>
                </a:solidFill>
              </a:rPr>
              <a:t/>
            </a:r>
            <a:br>
              <a:rPr lang="ru-RU" sz="2000" dirty="0" smtClean="0">
                <a:solidFill>
                  <a:srgbClr val="002060"/>
                </a:solidFill>
              </a:rPr>
            </a:br>
            <a:r>
              <a:rPr lang="ru-RU" sz="2000" b="1" i="1" dirty="0" smtClean="0">
                <a:solidFill>
                  <a:schemeClr val="tx1"/>
                </a:solidFill>
              </a:rPr>
              <a:t>Соответствие </a:t>
            </a:r>
            <a:r>
              <a:rPr lang="ru-RU" sz="2000" b="1" i="1" dirty="0">
                <a:solidFill>
                  <a:schemeClr val="tx1"/>
                </a:solidFill>
              </a:rPr>
              <a:t>стола и стула росту и пропорциям тела</a:t>
            </a:r>
            <a:br>
              <a:rPr lang="ru-RU" sz="2000" b="1" i="1" dirty="0">
                <a:solidFill>
                  <a:schemeClr val="tx1"/>
                </a:solidFill>
              </a:rPr>
            </a:br>
            <a:r>
              <a:rPr lang="ru-RU" sz="2000" b="1" i="1" dirty="0">
                <a:solidFill>
                  <a:schemeClr val="tx1"/>
                </a:solidFill>
              </a:rPr>
              <a:t>каждого ребенка — одно из обязательных </a:t>
            </a:r>
            <a:r>
              <a:rPr lang="ru-RU" sz="2000" b="1" i="1" dirty="0" smtClean="0">
                <a:solidFill>
                  <a:schemeClr val="tx1"/>
                </a:solidFill>
              </a:rPr>
              <a:t>условий для</a:t>
            </a:r>
            <a:br>
              <a:rPr lang="ru-RU" sz="2000" b="1" i="1" dirty="0" smtClean="0">
                <a:solidFill>
                  <a:schemeClr val="tx1"/>
                </a:solidFill>
              </a:rPr>
            </a:br>
            <a:r>
              <a:rPr lang="ru-RU" sz="2000" b="1" i="1" dirty="0" smtClean="0">
                <a:solidFill>
                  <a:schemeClr val="tx1"/>
                </a:solidFill>
              </a:rPr>
              <a:t> формирования </a:t>
            </a:r>
            <a:r>
              <a:rPr lang="ru-RU" sz="2000" b="1" i="1" dirty="0">
                <a:solidFill>
                  <a:schemeClr val="tx1"/>
                </a:solidFill>
              </a:rPr>
              <a:t>у детей правильной осанки.</a:t>
            </a:r>
            <a:r>
              <a:rPr lang="ru-RU" sz="2000" dirty="0"/>
              <a:t/>
            </a:r>
            <a:br>
              <a:rPr lang="ru-RU" sz="2000" dirty="0"/>
            </a:br>
            <a:endParaRPr lang="ru-RU" sz="2000" dirty="0"/>
          </a:p>
        </p:txBody>
      </p:sp>
      <p:sp>
        <p:nvSpPr>
          <p:cNvPr id="3" name="Объект 2"/>
          <p:cNvSpPr>
            <a:spLocks noGrp="1"/>
          </p:cNvSpPr>
          <p:nvPr>
            <p:ph idx="1"/>
          </p:nvPr>
        </p:nvSpPr>
        <p:spPr/>
        <p:style>
          <a:lnRef idx="1">
            <a:schemeClr val="accent4"/>
          </a:lnRef>
          <a:fillRef idx="2">
            <a:schemeClr val="accent4"/>
          </a:fillRef>
          <a:effectRef idx="1">
            <a:schemeClr val="accent4"/>
          </a:effectRef>
          <a:fontRef idx="minor">
            <a:schemeClr val="dk1"/>
          </a:fontRef>
        </p:style>
        <p:txBody>
          <a:bodyPr rtlCol="0">
            <a:normAutofit/>
          </a:bodyPr>
          <a:lstStyle/>
          <a:p>
            <a:pPr marL="0" indent="0" algn="ctr" eaLnBrk="1" fontAlgn="auto" hangingPunct="1">
              <a:spcAft>
                <a:spcPts val="0"/>
              </a:spcAft>
              <a:buFont typeface="Arial" pitchFamily="34" charset="0"/>
              <a:buNone/>
              <a:defRPr/>
            </a:pPr>
            <a:r>
              <a:rPr lang="ru-RU" dirty="0">
                <a:solidFill>
                  <a:schemeClr val="accent4">
                    <a:lumMod val="50000"/>
                  </a:schemeClr>
                </a:solidFill>
              </a:rPr>
              <a:t>Правильно подобранный </a:t>
            </a:r>
            <a:r>
              <a:rPr lang="ru-RU" dirty="0" smtClean="0">
                <a:solidFill>
                  <a:schemeClr val="accent4">
                    <a:lumMod val="50000"/>
                  </a:schemeClr>
                </a:solidFill>
              </a:rPr>
              <a:t>стул</a:t>
            </a:r>
          </a:p>
          <a:p>
            <a:pPr marL="0" indent="0" algn="ctr" eaLnBrk="1" fontAlgn="auto" hangingPunct="1">
              <a:spcAft>
                <a:spcPts val="0"/>
              </a:spcAft>
              <a:buFont typeface="Arial" pitchFamily="34" charset="0"/>
              <a:buNone/>
              <a:defRPr/>
            </a:pPr>
            <a:endParaRPr lang="ru-RU" sz="2000" dirty="0">
              <a:solidFill>
                <a:schemeClr val="accent4">
                  <a:lumMod val="50000"/>
                </a:schemeClr>
              </a:solidFill>
            </a:endParaRPr>
          </a:p>
          <a:p>
            <a:pPr algn="just" eaLnBrk="1" fontAlgn="auto" hangingPunct="1">
              <a:spcAft>
                <a:spcPts val="0"/>
              </a:spcAft>
              <a:buFont typeface="Arial" pitchFamily="34" charset="0"/>
              <a:buChar char="•"/>
              <a:defRPr/>
            </a:pPr>
            <a:r>
              <a:rPr lang="ru-RU" sz="2000" dirty="0">
                <a:solidFill>
                  <a:schemeClr val="tx1"/>
                </a:solidFill>
              </a:rPr>
              <a:t>Высота сиденья стула над полом должна быть равной</a:t>
            </a:r>
            <a:br>
              <a:rPr lang="ru-RU" sz="2000" dirty="0">
                <a:solidFill>
                  <a:schemeClr val="tx1"/>
                </a:solidFill>
              </a:rPr>
            </a:br>
            <a:r>
              <a:rPr lang="ru-RU" sz="2000" dirty="0">
                <a:solidFill>
                  <a:schemeClr val="tx1"/>
                </a:solidFill>
              </a:rPr>
              <a:t>длине голени ребенка вместе с высотой стопы и </a:t>
            </a:r>
            <a:r>
              <a:rPr lang="ru-RU" sz="2000" dirty="0" smtClean="0">
                <a:solidFill>
                  <a:schemeClr val="tx1"/>
                </a:solidFill>
              </a:rPr>
              <a:t>каблука </a:t>
            </a:r>
            <a:r>
              <a:rPr lang="ru-RU" sz="2000" dirty="0">
                <a:solidFill>
                  <a:schemeClr val="tx1"/>
                </a:solidFill>
              </a:rPr>
              <a:t> </a:t>
            </a:r>
            <a:r>
              <a:rPr lang="ru-RU" sz="2000" dirty="0" smtClean="0">
                <a:solidFill>
                  <a:schemeClr val="tx1"/>
                </a:solidFill>
              </a:rPr>
              <a:t>обуви</a:t>
            </a:r>
            <a:r>
              <a:rPr lang="ru-RU" sz="2000" dirty="0">
                <a:solidFill>
                  <a:schemeClr val="tx1"/>
                </a:solidFill>
              </a:rPr>
              <a:t>.</a:t>
            </a:r>
            <a:r>
              <a:rPr lang="ru-RU" sz="2000" dirty="0" smtClean="0">
                <a:solidFill>
                  <a:schemeClr val="tx1"/>
                </a:solidFill>
              </a:rPr>
              <a:t> </a:t>
            </a:r>
            <a:r>
              <a:rPr lang="ru-RU" sz="2000" dirty="0">
                <a:solidFill>
                  <a:schemeClr val="tx1"/>
                </a:solidFill>
              </a:rPr>
              <a:t>Глубина стула равна 2/3 длины бедра, ширина </a:t>
            </a:r>
            <a:r>
              <a:rPr lang="ru-RU" sz="2000" dirty="0" smtClean="0">
                <a:solidFill>
                  <a:schemeClr val="tx1"/>
                </a:solidFill>
              </a:rPr>
              <a:t>сиденья несколько</a:t>
            </a:r>
            <a:r>
              <a:rPr lang="ru-RU" sz="2000" dirty="0">
                <a:solidFill>
                  <a:schemeClr val="tx1"/>
                </a:solidFill>
              </a:rPr>
              <a:t/>
            </a:r>
            <a:br>
              <a:rPr lang="ru-RU" sz="2000" dirty="0">
                <a:solidFill>
                  <a:schemeClr val="tx1"/>
                </a:solidFill>
              </a:rPr>
            </a:br>
            <a:r>
              <a:rPr lang="ru-RU" sz="2000" dirty="0" smtClean="0">
                <a:solidFill>
                  <a:schemeClr val="tx1"/>
                </a:solidFill>
              </a:rPr>
              <a:t> </a:t>
            </a:r>
            <a:r>
              <a:rPr lang="ru-RU" sz="2000" dirty="0">
                <a:solidFill>
                  <a:schemeClr val="tx1"/>
                </a:solidFill>
              </a:rPr>
              <a:t>превышает ширину таза ребенка, спинка стула должна</a:t>
            </a:r>
            <a:br>
              <a:rPr lang="ru-RU" sz="2000" dirty="0">
                <a:solidFill>
                  <a:schemeClr val="tx1"/>
                </a:solidFill>
              </a:rPr>
            </a:br>
            <a:r>
              <a:rPr lang="ru-RU" sz="2000" dirty="0">
                <a:solidFill>
                  <a:schemeClr val="tx1"/>
                </a:solidFill>
              </a:rPr>
              <a:t>доходить до нижнего края лопаток</a:t>
            </a:r>
            <a:r>
              <a:rPr lang="ru-RU" sz="2000" dirty="0" smtClean="0">
                <a:solidFill>
                  <a:schemeClr val="tx1"/>
                </a:solidFill>
              </a:rPr>
              <a:t>.</a:t>
            </a:r>
          </a:p>
          <a:p>
            <a:pPr algn="just" eaLnBrk="1" fontAlgn="auto" hangingPunct="1">
              <a:spcAft>
                <a:spcPts val="0"/>
              </a:spcAft>
              <a:buFont typeface="Arial" pitchFamily="34" charset="0"/>
              <a:buChar char="•"/>
              <a:defRPr/>
            </a:pPr>
            <a:r>
              <a:rPr lang="ru-RU" sz="2000" b="1" i="1" dirty="0" smtClean="0">
                <a:solidFill>
                  <a:schemeClr val="tx1"/>
                </a:solidFill>
              </a:rPr>
              <a:t>Низкий </a:t>
            </a:r>
            <a:r>
              <a:rPr lang="ru-RU" sz="2000" b="1" i="1" dirty="0">
                <a:solidFill>
                  <a:schemeClr val="tx1"/>
                </a:solidFill>
              </a:rPr>
              <a:t>стул</a:t>
            </a:r>
            <a:r>
              <a:rPr lang="ru-RU" sz="2000" dirty="0">
                <a:solidFill>
                  <a:schemeClr val="tx1"/>
                </a:solidFill>
              </a:rPr>
              <a:t>: у ребенка нарушается кровообращение ног и брюшной полости. </a:t>
            </a:r>
            <a:endParaRPr lang="ru-RU" sz="2000" dirty="0" smtClean="0">
              <a:solidFill>
                <a:schemeClr val="tx1"/>
              </a:solidFill>
            </a:endParaRPr>
          </a:p>
          <a:p>
            <a:pPr algn="just" eaLnBrk="1" fontAlgn="auto" hangingPunct="1">
              <a:spcAft>
                <a:spcPts val="0"/>
              </a:spcAft>
              <a:buFont typeface="Arial" pitchFamily="34" charset="0"/>
              <a:buChar char="•"/>
              <a:defRPr/>
            </a:pPr>
            <a:r>
              <a:rPr lang="ru-RU" sz="2000" b="1" i="1" dirty="0" smtClean="0">
                <a:solidFill>
                  <a:schemeClr val="tx1"/>
                </a:solidFill>
              </a:rPr>
              <a:t>Высокий </a:t>
            </a:r>
            <a:r>
              <a:rPr lang="ru-RU" sz="2000" b="1" i="1" dirty="0">
                <a:solidFill>
                  <a:schemeClr val="tx1"/>
                </a:solidFill>
              </a:rPr>
              <a:t>стул</a:t>
            </a:r>
            <a:r>
              <a:rPr lang="ru-RU" sz="2000" dirty="0">
                <a:solidFill>
                  <a:schemeClr val="tx1"/>
                </a:solidFill>
              </a:rPr>
              <a:t>: положение тела ребенка неустойчиво, он принимает неправильные позы, утомляется.</a:t>
            </a:r>
          </a:p>
          <a:p>
            <a:pPr marL="0" indent="0" eaLnBrk="1" fontAlgn="auto" hangingPunct="1">
              <a:spcAft>
                <a:spcPts val="0"/>
              </a:spcAft>
              <a:buFont typeface="Arial" pitchFamily="34" charset="0"/>
              <a:buNone/>
              <a:defRPr/>
            </a:pPr>
            <a:endParaRPr lang="ru-RU"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defRPr/>
            </a:pPr>
            <a:r>
              <a:rPr lang="ru-RU" sz="2800" b="1" i="1" dirty="0" smtClean="0"/>
              <a:t>Для формирования </a:t>
            </a:r>
            <a:r>
              <a:rPr lang="ru-RU" sz="2800" b="1" i="1" dirty="0"/>
              <a:t>навыка правильной осанки </a:t>
            </a:r>
            <a:r>
              <a:rPr lang="ru-RU" sz="2800" b="1" i="1" dirty="0" smtClean="0"/>
              <a:t>необходимо</a:t>
            </a:r>
            <a:endParaRPr lang="ru-RU" sz="2800" b="1" i="1" dirty="0"/>
          </a:p>
        </p:txBody>
      </p:sp>
      <p:sp>
        <p:nvSpPr>
          <p:cNvPr id="3" name="Объект 2"/>
          <p:cNvSpPr>
            <a:spLocks noGrp="1"/>
          </p:cNvSpPr>
          <p:nvPr>
            <p:ph idx="1"/>
          </p:nvPr>
        </p:nvSpPr>
        <p:spPr/>
        <p:style>
          <a:lnRef idx="2">
            <a:schemeClr val="accent4"/>
          </a:lnRef>
          <a:fillRef idx="1">
            <a:schemeClr val="lt1"/>
          </a:fillRef>
          <a:effectRef idx="0">
            <a:schemeClr val="accent4"/>
          </a:effectRef>
          <a:fontRef idx="minor">
            <a:schemeClr val="dk1"/>
          </a:fontRef>
        </p:style>
        <p:txBody>
          <a:bodyPr rtlCol="0">
            <a:normAutofit/>
          </a:bodyPr>
          <a:lstStyle/>
          <a:p>
            <a:pPr eaLnBrk="1" fontAlgn="auto" hangingPunct="1">
              <a:spcAft>
                <a:spcPts val="0"/>
              </a:spcAft>
              <a:buFont typeface="Arial" pitchFamily="34" charset="0"/>
              <a:buChar char="•"/>
              <a:defRPr/>
            </a:pPr>
            <a:r>
              <a:rPr lang="ru-RU" sz="2000" dirty="0"/>
              <a:t>Постель не должна быть слишком мягкой, подушка — большой. Длина кровати должна превышать рост ребенка на 20—25 см, чтобы он смог свободно вытянуться.</a:t>
            </a:r>
          </a:p>
          <a:p>
            <a:pPr eaLnBrk="1" fontAlgn="auto" hangingPunct="1">
              <a:spcAft>
                <a:spcPts val="0"/>
              </a:spcAft>
              <a:buFont typeface="Arial" pitchFamily="34" charset="0"/>
              <a:buChar char="•"/>
              <a:defRPr/>
            </a:pPr>
            <a:r>
              <a:rPr lang="ru-RU" sz="2000" dirty="0"/>
              <a:t>Не рекомендуется до трех месяцев жизни держать ребенка в вертикальном положении, до шести месяцев сажать, до 9—10 месяцев надолго ставить на ножки. При обучении ходьбе не следует водить ребенка за руку, так как при этом положение его тела становится несколько асимметричным. Поза ребенка в любых видах его деятельности постоянно должна быть в центре внимания взрослых.</a:t>
            </a:r>
          </a:p>
          <a:p>
            <a:pPr eaLnBrk="1" fontAlgn="auto" hangingPunct="1">
              <a:spcAft>
                <a:spcPts val="0"/>
              </a:spcAft>
              <a:buFont typeface="Arial" pitchFamily="34" charset="0"/>
              <a:buChar char="•"/>
              <a:defRPr/>
            </a:pPr>
            <a:r>
              <a:rPr lang="ru-RU" sz="2000" dirty="0"/>
              <a:t>Во время сна нельзя допускать, чтобы дети спали всегда на одном и том же боку или чтобы малыш спал, свернувшись калачиком. В этом положении смещаются лопатки, сдавливаются верхние ребра в грудной полости, искривляется позвоночник.</a:t>
            </a:r>
          </a:p>
          <a:p>
            <a:pPr marL="0" indent="0" eaLnBrk="1" fontAlgn="auto" hangingPunct="1">
              <a:spcAft>
                <a:spcPts val="0"/>
              </a:spcAft>
              <a:buFont typeface="Arial" pitchFamily="34" charset="0"/>
              <a:buNone/>
              <a:defRPr/>
            </a:pPr>
            <a:endParaRPr lang="ru-RU"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74638"/>
            <a:ext cx="8218487" cy="2433637"/>
          </a:xfrm>
        </p:spPr>
        <p:style>
          <a:lnRef idx="2">
            <a:schemeClr val="accent4"/>
          </a:lnRef>
          <a:fillRef idx="1">
            <a:schemeClr val="lt1"/>
          </a:fillRef>
          <a:effectRef idx="0">
            <a:schemeClr val="accent4"/>
          </a:effectRef>
          <a:fontRef idx="minor">
            <a:schemeClr val="dk1"/>
          </a:fontRef>
        </p:style>
        <p:txBody>
          <a:bodyPr rtlCol="0">
            <a:normAutofit/>
          </a:bodyPr>
          <a:lstStyle/>
          <a:p>
            <a:pPr marL="342900" indent="-342900" algn="l" eaLnBrk="1" fontAlgn="auto" hangingPunct="1">
              <a:spcAft>
                <a:spcPts val="0"/>
              </a:spcAft>
              <a:buFont typeface="Arial" pitchFamily="34" charset="0"/>
              <a:buChar char="•"/>
              <a:defRPr/>
            </a:pPr>
            <a:r>
              <a:rPr lang="ru-RU" sz="2000" dirty="0"/>
              <a:t>На занятиях надо напоминать детям, чтобы они время от времени меняли позу. Однообразное положение, особенно когда руки лежат на столе, очень утомительно, потому что туловище все время наклонено вперед, брюшная полость сдавлена, дыхание поверхностно, мышцы шеи и спины напряжены.</a:t>
            </a:r>
            <a:br>
              <a:rPr lang="ru-RU" sz="2000" dirty="0"/>
            </a:br>
            <a:endParaRPr lang="ru-RU" sz="2000" dirty="0"/>
          </a:p>
        </p:txBody>
      </p:sp>
      <p:sp>
        <p:nvSpPr>
          <p:cNvPr id="3" name="Объект 2"/>
          <p:cNvSpPr>
            <a:spLocks noGrp="1"/>
          </p:cNvSpPr>
          <p:nvPr>
            <p:ph idx="1"/>
          </p:nvPr>
        </p:nvSpPr>
        <p:spPr>
          <a:xfrm>
            <a:off x="539750" y="2997200"/>
            <a:ext cx="8147050" cy="3128963"/>
          </a:xfrm>
        </p:spPr>
        <p:style>
          <a:lnRef idx="2">
            <a:schemeClr val="accent4"/>
          </a:lnRef>
          <a:fillRef idx="1">
            <a:schemeClr val="lt1"/>
          </a:fillRef>
          <a:effectRef idx="0">
            <a:schemeClr val="accent4"/>
          </a:effectRef>
          <a:fontRef idx="minor">
            <a:schemeClr val="dk1"/>
          </a:fontRef>
        </p:style>
        <p:txBody>
          <a:bodyPr rtlCol="0">
            <a:normAutofit/>
          </a:bodyPr>
          <a:lstStyle/>
          <a:p>
            <a:pPr eaLnBrk="1" fontAlgn="auto" hangingPunct="1">
              <a:spcAft>
                <a:spcPts val="0"/>
              </a:spcAft>
              <a:buFont typeface="Arial" pitchFamily="34" charset="0"/>
              <a:buChar char="•"/>
              <a:defRPr/>
            </a:pPr>
            <a:r>
              <a:rPr lang="ru-RU" sz="2000" dirty="0"/>
              <a:t>Если ребенок стоит, необходимо следить, чтобы равномерно распределялась нагрузка от тяжести тела на обе ноги. Привычка стоять с опорой на одну ногу вызывает косое положение тела, неправильный изгиб позвоночника.</a:t>
            </a:r>
          </a:p>
          <a:p>
            <a:pPr eaLnBrk="1" fontAlgn="auto" hangingPunct="1">
              <a:spcAft>
                <a:spcPts val="0"/>
              </a:spcAft>
              <a:buFont typeface="Arial" pitchFamily="34" charset="0"/>
              <a:buChar char="•"/>
              <a:defRPr/>
            </a:pPr>
            <a:r>
              <a:rPr lang="ru-RU" sz="2000" dirty="0"/>
              <a:t>Сохранение правильной осанки при выполнении различных движений более сложно. Мышцы ребенка должны действовать, напрягаясь и расслабляясь, и этим поддерживать равновесие тела.</a:t>
            </a:r>
          </a:p>
          <a:p>
            <a:pPr marL="0" indent="0" algn="ctr" eaLnBrk="1" fontAlgn="auto" hangingPunct="1">
              <a:spcAft>
                <a:spcPts val="0"/>
              </a:spcAft>
              <a:buFont typeface="Arial" pitchFamily="34" charset="0"/>
              <a:buNone/>
              <a:defRPr/>
            </a:pPr>
            <a:r>
              <a:rPr lang="ru-RU" sz="2000" b="1" i="1" dirty="0">
                <a:solidFill>
                  <a:srgbClr val="C00000"/>
                </a:solidFill>
              </a:rPr>
              <a:t>Наиболее действенным средством формирования навыка правильной осанки является физическое воспитание.</a:t>
            </a:r>
          </a:p>
          <a:p>
            <a:pPr marL="0" indent="0" eaLnBrk="1" fontAlgn="auto" hangingPunct="1">
              <a:spcAft>
                <a:spcPts val="0"/>
              </a:spcAft>
              <a:buFont typeface="Arial" pitchFamily="34" charset="0"/>
              <a:buNone/>
              <a:defRPr/>
            </a:pPr>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2794322"/>
          </a:xfrm>
          <a:gradFill flip="none">
            <a:path path="circle">
              <a:fillToRect l="100000" b="100000"/>
            </a:path>
            <a:tileRect t="-100000" r="-100000"/>
          </a:gradFill>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defRPr/>
            </a:pPr>
            <a:r>
              <a:rPr lang="ru-RU" sz="2400" b="1" i="1" dirty="0"/>
              <a:t>Дыхательные упражнения при нарушениях </a:t>
            </a:r>
            <a:r>
              <a:rPr lang="ru-RU" sz="2400" b="1" i="1" dirty="0" smtClean="0"/>
              <a:t>осанки</a:t>
            </a:r>
            <a:r>
              <a:rPr lang="ru-RU" sz="2000" b="1" dirty="0" smtClean="0"/>
              <a:t/>
            </a:r>
            <a:br>
              <a:rPr lang="ru-RU" sz="2000" b="1" dirty="0" smtClean="0"/>
            </a:br>
            <a:r>
              <a:rPr lang="ru-RU" sz="2000" dirty="0">
                <a:solidFill>
                  <a:srgbClr val="002060"/>
                </a:solidFill>
              </a:rPr>
              <a:t> </a:t>
            </a:r>
            <a:r>
              <a:rPr lang="ru-RU" sz="2000" dirty="0">
                <a:solidFill>
                  <a:schemeClr val="tx1"/>
                </a:solidFill>
              </a:rPr>
              <a:t>Учитывая быструю утомляемость дошкольников, следует помнить, что спор­тивная нагрузка не должна превышать возможностей детского организма, необходимо чередовать ее с отдыхом, сочетая его с выполнением дыхательных упражнений, упраж­нений на расслабление.</a:t>
            </a:r>
            <a:r>
              <a:rPr lang="ru-RU" sz="2000" b="1" dirty="0" smtClean="0"/>
              <a:t/>
            </a:r>
            <a:br>
              <a:rPr lang="ru-RU" sz="2000" b="1" dirty="0" smtClean="0"/>
            </a:br>
            <a:r>
              <a:rPr lang="ru-RU" sz="2000" dirty="0" smtClean="0"/>
              <a:t> </a:t>
            </a:r>
            <a:r>
              <a:rPr lang="ru-RU" sz="2000" dirty="0"/>
              <a:t/>
            </a:r>
            <a:br>
              <a:rPr lang="ru-RU" sz="2000" dirty="0"/>
            </a:br>
            <a:endParaRPr lang="ru-RU" sz="2000" dirty="0"/>
          </a:p>
        </p:txBody>
      </p:sp>
      <p:sp>
        <p:nvSpPr>
          <p:cNvPr id="3" name="Объект 2"/>
          <p:cNvSpPr>
            <a:spLocks noGrp="1"/>
          </p:cNvSpPr>
          <p:nvPr>
            <p:ph idx="1"/>
          </p:nvPr>
        </p:nvSpPr>
        <p:spPr>
          <a:xfrm>
            <a:off x="468313" y="3429000"/>
            <a:ext cx="8351837" cy="3095625"/>
          </a:xfrm>
          <a:gradFill flip="none">
            <a:lin ang="13500000"/>
            <a:tileRect/>
          </a:gradFill>
        </p:spPr>
        <p:style>
          <a:lnRef idx="1">
            <a:schemeClr val="accent4"/>
          </a:lnRef>
          <a:fillRef idx="2">
            <a:schemeClr val="accent4"/>
          </a:fillRef>
          <a:effectRef idx="1">
            <a:schemeClr val="accent4"/>
          </a:effectRef>
          <a:fontRef idx="minor">
            <a:schemeClr val="dk1"/>
          </a:fontRef>
        </p:style>
        <p:txBody>
          <a:bodyPr rtlCol="0">
            <a:normAutofit/>
          </a:bodyPr>
          <a:lstStyle/>
          <a:p>
            <a:pPr marL="0" indent="0" algn="ctr" eaLnBrk="1" fontAlgn="auto" hangingPunct="1">
              <a:spcAft>
                <a:spcPts val="0"/>
              </a:spcAft>
              <a:buFont typeface="Arial" pitchFamily="34" charset="0"/>
              <a:buNone/>
              <a:defRPr/>
            </a:pPr>
            <a:endParaRPr lang="ru-RU" sz="2000" dirty="0" smtClean="0"/>
          </a:p>
          <a:p>
            <a:pPr marL="0" indent="0" algn="ctr" eaLnBrk="1" fontAlgn="auto" hangingPunct="1">
              <a:spcAft>
                <a:spcPts val="0"/>
              </a:spcAft>
              <a:buFont typeface="Arial" pitchFamily="34" charset="0"/>
              <a:buNone/>
              <a:defRPr/>
            </a:pPr>
            <a:r>
              <a:rPr lang="ru-RU" sz="2000" dirty="0" smtClean="0"/>
              <a:t> </a:t>
            </a:r>
            <a:r>
              <a:rPr lang="ru-RU" sz="2000" dirty="0"/>
              <a:t>Положительный эффект при наруше­ниях осанки дают дыхательные упражнения. Они оказывают общеукрепляющее воздей­ствие на организм ребенка, способствуют развитию разных групп мышц. Наиболее часто с этой целью используются динамиче­ские дыхательные упражнения (с движением туловища, рук и ног), а также дыхательные упражнения с произнесением звуков (звуко­вая гимнастика).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115888"/>
            <a:ext cx="8291512" cy="1301750"/>
          </a:xfrm>
        </p:spPr>
        <p:style>
          <a:lnRef idx="1">
            <a:schemeClr val="accent4"/>
          </a:lnRef>
          <a:fillRef idx="2">
            <a:schemeClr val="accent4"/>
          </a:fillRef>
          <a:effectRef idx="1">
            <a:schemeClr val="accent4"/>
          </a:effectRef>
          <a:fontRef idx="minor">
            <a:schemeClr val="dk1"/>
          </a:fontRef>
        </p:style>
        <p:txBody>
          <a:bodyPr rtlCol="0">
            <a:normAutofit fontScale="90000"/>
          </a:bodyPr>
          <a:lstStyle/>
          <a:p>
            <a:pPr eaLnBrk="1" fontAlgn="auto" hangingPunct="1">
              <a:spcAft>
                <a:spcPts val="0"/>
              </a:spcAft>
              <a:defRPr/>
            </a:pPr>
            <a:r>
              <a:rPr lang="ru-RU" sz="2000" b="1" dirty="0"/>
              <a:t>Упражнения дыхательной гимнастики</a:t>
            </a:r>
            <a:r>
              <a:rPr lang="ru-RU" sz="1000" dirty="0"/>
              <a:t/>
            </a:r>
            <a:br>
              <a:rPr lang="ru-RU" sz="1000" dirty="0"/>
            </a:br>
            <a:r>
              <a:rPr lang="ru-RU" sz="2000" b="1" i="1" dirty="0"/>
              <a:t>«Гуси шипят». </a:t>
            </a:r>
            <a:r>
              <a:rPr lang="ru-RU" sz="2000" dirty="0"/>
              <a:t>И. п.: стоя, ноги па­раллельно, руки вниз — вдох. 1 —2 — наклон вперед, голова прямо, руки отвести назад, выдыхая, произносить звук «ш-ш-ш»; 3 — и. п. Повторить 6—8 раз.</a:t>
            </a:r>
            <a:r>
              <a:rPr lang="ru-RU" sz="1000" dirty="0"/>
              <a:t/>
            </a:r>
            <a:br>
              <a:rPr lang="ru-RU" sz="1000" dirty="0"/>
            </a:br>
            <a:endParaRPr lang="ru-RU" sz="2000" dirty="0"/>
          </a:p>
        </p:txBody>
      </p:sp>
      <p:pic>
        <p:nvPicPr>
          <p:cNvPr id="28674" name="Рисунок 2"/>
          <p:cNvPicPr>
            <a:picLocks noChangeAspect="1"/>
          </p:cNvPicPr>
          <p:nvPr/>
        </p:nvPicPr>
        <p:blipFill>
          <a:blip r:embed="rId2"/>
          <a:srcRect/>
          <a:stretch>
            <a:fillRect/>
          </a:stretch>
        </p:blipFill>
        <p:spPr bwMode="auto">
          <a:xfrm>
            <a:off x="900113" y="1484313"/>
            <a:ext cx="7499350" cy="4217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rtlCol="0">
            <a:normAutofit fontScale="90000"/>
          </a:bodyPr>
          <a:lstStyle/>
          <a:p>
            <a:pPr eaLnBrk="1" fontAlgn="auto" hangingPunct="1">
              <a:spcAft>
                <a:spcPts val="0"/>
              </a:spcAft>
              <a:defRPr/>
            </a:pPr>
            <a:r>
              <a:rPr lang="ru-RU" sz="2000" b="1" i="1" dirty="0"/>
              <a:t>«Насос». </a:t>
            </a:r>
            <a:r>
              <a:rPr lang="ru-RU" sz="2000" dirty="0"/>
              <a:t>И. п.: стоя, ноги врозь, руки вниз — вдох. 1 —2 — наклон вправо, скользя как можно ниже правой рукой вдоль тулови­ща, левая — до подмышки, голова и туловище прямо, выдыхая, произносить звук «с-с-с»; 3-4 — и. п., вдох. То же влево. Повторить 4-6      раз.</a:t>
            </a:r>
          </a:p>
        </p:txBody>
      </p:sp>
      <p:pic>
        <p:nvPicPr>
          <p:cNvPr id="29698" name="Объект 4"/>
          <p:cNvPicPr>
            <a:picLocks noGrp="1" noChangeAspect="1"/>
          </p:cNvPicPr>
          <p:nvPr>
            <p:ph idx="1"/>
          </p:nvPr>
        </p:nvPicPr>
        <p:blipFill>
          <a:blip r:embed="rId2"/>
          <a:srcRect/>
          <a:stretch>
            <a:fillRect/>
          </a:stretch>
        </p:blipFill>
        <p:spPr>
          <a:xfrm>
            <a:off x="542925" y="1557338"/>
            <a:ext cx="8137525" cy="457676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8488" cy="1282700"/>
          </a:xfrm>
        </p:spPr>
        <p:style>
          <a:lnRef idx="1">
            <a:schemeClr val="accent4"/>
          </a:lnRef>
          <a:fillRef idx="2">
            <a:schemeClr val="accent4"/>
          </a:fillRef>
          <a:effectRef idx="1">
            <a:schemeClr val="accent4"/>
          </a:effectRef>
          <a:fontRef idx="minor">
            <a:schemeClr val="dk1"/>
          </a:fontRef>
        </p:style>
        <p:txBody>
          <a:bodyPr rtlCol="0">
            <a:normAutofit fontScale="90000"/>
          </a:bodyPr>
          <a:lstStyle/>
          <a:p>
            <a:pPr eaLnBrk="1" fontAlgn="auto" hangingPunct="1">
              <a:spcAft>
                <a:spcPts val="0"/>
              </a:spcAft>
              <a:defRPr/>
            </a:pPr>
            <a:r>
              <a:rPr lang="ru-RU" sz="2000" dirty="0" smtClean="0"/>
              <a:t/>
            </a:r>
            <a:br>
              <a:rPr lang="ru-RU" sz="2000" dirty="0" smtClean="0"/>
            </a:br>
            <a:r>
              <a:rPr lang="ru-RU" sz="2000" b="1" i="1" dirty="0" smtClean="0"/>
              <a:t>«</a:t>
            </a:r>
            <a:r>
              <a:rPr lang="ru-RU" sz="2000" b="1" i="1" dirty="0"/>
              <a:t>Каша кипит». </a:t>
            </a:r>
            <a:r>
              <a:rPr lang="ru-RU" sz="2000" dirty="0"/>
              <a:t>И. п.: сидя на стуле, одна рука лежит на животе, другая на груди. Втягивая живот и набирая воздух в грудь — вдох, опуская грудь.(выдыхая воздух) и вы­пячивая живот — выдох. При выдохе громко произносить звук «ш-ш-ш». Повторить 4—6 раз.</a:t>
            </a:r>
            <a:br>
              <a:rPr lang="ru-RU" sz="2000" dirty="0"/>
            </a:br>
            <a:endParaRPr lang="ru-RU" sz="2000" dirty="0"/>
          </a:p>
        </p:txBody>
      </p:sp>
      <p:pic>
        <p:nvPicPr>
          <p:cNvPr id="30722" name="Объект 4"/>
          <p:cNvPicPr>
            <a:picLocks noGrp="1" noChangeAspect="1"/>
          </p:cNvPicPr>
          <p:nvPr>
            <p:ph idx="1"/>
          </p:nvPr>
        </p:nvPicPr>
        <p:blipFill>
          <a:blip r:embed="rId2"/>
          <a:srcRect/>
          <a:stretch>
            <a:fillRect/>
          </a:stretch>
        </p:blipFill>
        <p:spPr>
          <a:xfrm>
            <a:off x="549275" y="1600200"/>
            <a:ext cx="8045450" cy="45259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rtlCol="0">
            <a:normAutofit/>
          </a:bodyPr>
          <a:lstStyle/>
          <a:p>
            <a:pPr eaLnBrk="1" fontAlgn="auto" hangingPunct="1">
              <a:spcAft>
                <a:spcPts val="0"/>
              </a:spcAft>
              <a:defRPr/>
            </a:pPr>
            <a:r>
              <a:rPr lang="ru-RU" sz="2000" b="1" i="1" dirty="0"/>
              <a:t>«Петух». </a:t>
            </a:r>
            <a:r>
              <a:rPr lang="ru-RU" sz="2000" dirty="0"/>
              <a:t>И. п.: ноги слегка рас­ставить, руки в стороны. Хлопать руками по бедрам и, выдыхая, произносить «ку-ка- ре-ку». Повторить 5—6 раз.</a:t>
            </a:r>
            <a:br>
              <a:rPr lang="ru-RU" sz="2000" dirty="0"/>
            </a:br>
            <a:endParaRPr lang="ru-RU" sz="2000" dirty="0"/>
          </a:p>
        </p:txBody>
      </p:sp>
      <p:pic>
        <p:nvPicPr>
          <p:cNvPr id="31746" name="Объект 4"/>
          <p:cNvPicPr>
            <a:picLocks noGrp="1" noChangeAspect="1"/>
          </p:cNvPicPr>
          <p:nvPr>
            <p:ph idx="1"/>
          </p:nvPr>
        </p:nvPicPr>
        <p:blipFill>
          <a:blip r:embed="rId2"/>
          <a:srcRect/>
          <a:stretch>
            <a:fillRect/>
          </a:stretch>
        </p:blipFill>
        <p:spPr>
          <a:xfrm>
            <a:off x="549275" y="1417638"/>
            <a:ext cx="8045450" cy="4525962"/>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Заголовок 1"/>
          <p:cNvSpPr>
            <a:spLocks noGrp="1"/>
          </p:cNvSpPr>
          <p:nvPr>
            <p:ph type="title"/>
          </p:nvPr>
        </p:nvSpPr>
        <p:spPr>
          <a:xfrm>
            <a:off x="457200" y="274638"/>
            <a:ext cx="8218488" cy="3009900"/>
          </a:xfrm>
        </p:spPr>
        <p:txBody>
          <a:bodyPr/>
          <a:lstStyle/>
          <a:p>
            <a:pPr eaLnBrk="1" hangingPunct="1"/>
            <a:r>
              <a:rPr lang="ru-RU" sz="2400" b="1" smtClean="0"/>
              <a:t/>
            </a:r>
            <a:br>
              <a:rPr lang="ru-RU" sz="2400" b="1" smtClean="0"/>
            </a:br>
            <a:r>
              <a:rPr lang="ru-RU" sz="2400" b="1" smtClean="0"/>
              <a:t/>
            </a:r>
            <a:br>
              <a:rPr lang="ru-RU" sz="2400" b="1" smtClean="0"/>
            </a:br>
            <a:endParaRPr lang="ru-RU" sz="2400" b="1" smtClean="0"/>
          </a:p>
        </p:txBody>
      </p:sp>
      <p:sp>
        <p:nvSpPr>
          <p:cNvPr id="3" name="Объект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rtlCol="0">
            <a:normAutofit/>
          </a:bodyPr>
          <a:lstStyle/>
          <a:p>
            <a:pPr marL="0" indent="0" algn="ctr" eaLnBrk="1" fontAlgn="auto" hangingPunct="1">
              <a:spcAft>
                <a:spcPts val="0"/>
              </a:spcAft>
              <a:buFont typeface="Arial" pitchFamily="34" charset="0"/>
              <a:buNone/>
              <a:defRPr/>
            </a:pPr>
            <a:r>
              <a:rPr lang="ru-RU" sz="2400" b="1" dirty="0">
                <a:solidFill>
                  <a:srgbClr val="7030A0"/>
                </a:solidFill>
              </a:rPr>
              <a:t>Что такое правильная </a:t>
            </a:r>
            <a:r>
              <a:rPr lang="ru-RU" sz="2400" b="1" dirty="0" smtClean="0">
                <a:solidFill>
                  <a:srgbClr val="7030A0"/>
                </a:solidFill>
              </a:rPr>
              <a:t>осанка</a:t>
            </a:r>
            <a:endParaRPr lang="ru-RU" sz="2400" dirty="0">
              <a:solidFill>
                <a:srgbClr val="7030A0"/>
              </a:solidFill>
            </a:endParaRPr>
          </a:p>
          <a:p>
            <a:pPr marL="0" indent="0" algn="ctr" eaLnBrk="1" fontAlgn="auto" hangingPunct="1">
              <a:spcAft>
                <a:spcPts val="0"/>
              </a:spcAft>
              <a:buFont typeface="Arial" pitchFamily="34" charset="0"/>
              <a:buNone/>
              <a:defRPr/>
            </a:pPr>
            <a:r>
              <a:rPr lang="ru-RU" sz="1800" b="1" i="1" dirty="0">
                <a:solidFill>
                  <a:srgbClr val="002060"/>
                </a:solidFill>
              </a:rPr>
              <a:t>Осанка </a:t>
            </a:r>
            <a:r>
              <a:rPr lang="ru-RU" sz="1800" dirty="0">
                <a:solidFill>
                  <a:srgbClr val="7030A0"/>
                </a:solidFill>
              </a:rPr>
              <a:t>— </a:t>
            </a:r>
            <a:r>
              <a:rPr lang="ru-RU" sz="1800" dirty="0">
                <a:solidFill>
                  <a:schemeClr val="tx1">
                    <a:lumMod val="95000"/>
                    <a:lumOff val="5000"/>
                  </a:schemeClr>
                </a:solidFill>
              </a:rPr>
              <a:t>одно из важнейших понятий для определения тела ребенка в пространстве  обнаружения признаков ортопедических заболеваний, связанных с нару­шением статико-динамических свойств позвоночника. </a:t>
            </a:r>
            <a:r>
              <a:rPr lang="ru-RU" sz="1800" dirty="0" smtClean="0">
                <a:solidFill>
                  <a:schemeClr val="tx1">
                    <a:lumMod val="95000"/>
                    <a:lumOff val="5000"/>
                  </a:schemeClr>
                </a:solidFill>
              </a:rPr>
              <a:t>Осанка -привычное </a:t>
            </a:r>
            <a:r>
              <a:rPr lang="ru-RU" sz="1800" dirty="0">
                <a:solidFill>
                  <a:schemeClr val="tx1">
                    <a:lumMod val="95000"/>
                    <a:lumOff val="5000"/>
                  </a:schemeClr>
                </a:solidFill>
              </a:rPr>
              <a:t>положение тела человека в покое и при движении. Формируется осанка с самого раннего детства и зависит от гармоничной работы мышц, костной системы, </a:t>
            </a:r>
            <a:r>
              <a:rPr lang="ru-RU" sz="1800" dirty="0" err="1">
                <a:solidFill>
                  <a:schemeClr val="tx1">
                    <a:lumMod val="95000"/>
                    <a:lumOff val="5000"/>
                  </a:schemeClr>
                </a:solidFill>
              </a:rPr>
              <a:t>связочно</a:t>
            </a:r>
            <a:r>
              <a:rPr lang="ru-RU" sz="1800" dirty="0">
                <a:solidFill>
                  <a:schemeClr val="tx1">
                    <a:lumMod val="95000"/>
                    <a:lumOff val="5000"/>
                  </a:schemeClr>
                </a:solidFill>
              </a:rPr>
              <a:t>-суставного и нервно-мышечного аппаратов, равномерности их развития</a:t>
            </a:r>
            <a:r>
              <a:rPr lang="ru-RU" sz="1800" dirty="0" smtClean="0">
                <a:solidFill>
                  <a:schemeClr val="tx1">
                    <a:lumMod val="95000"/>
                    <a:lumOff val="5000"/>
                  </a:schemeClr>
                </a:solidFill>
              </a:rPr>
              <a:t>.</a:t>
            </a:r>
          </a:p>
          <a:p>
            <a:pPr marL="0" indent="0" algn="ctr" eaLnBrk="1" fontAlgn="auto" hangingPunct="1">
              <a:spcAft>
                <a:spcPts val="0"/>
              </a:spcAft>
              <a:buFont typeface="Arial" pitchFamily="34" charset="0"/>
              <a:buNone/>
              <a:defRPr/>
            </a:pPr>
            <a:endParaRPr lang="ru-RU" sz="1800" dirty="0">
              <a:solidFill>
                <a:schemeClr val="tx1">
                  <a:lumMod val="95000"/>
                  <a:lumOff val="5000"/>
                </a:schemeClr>
              </a:solidFill>
            </a:endParaRPr>
          </a:p>
          <a:p>
            <a:pPr marL="0" indent="0" algn="ctr" eaLnBrk="1" fontAlgn="auto" hangingPunct="1">
              <a:spcAft>
                <a:spcPts val="0"/>
              </a:spcAft>
              <a:buFont typeface="Arial" pitchFamily="34" charset="0"/>
              <a:buNone/>
              <a:defRPr/>
            </a:pPr>
            <a:r>
              <a:rPr lang="ru-RU" sz="1800" b="1" i="1" dirty="0">
                <a:solidFill>
                  <a:srgbClr val="002060"/>
                </a:solidFill>
              </a:rPr>
              <a:t>Нормальная</a:t>
            </a:r>
            <a:r>
              <a:rPr lang="ru-RU" sz="1800" i="1" dirty="0">
                <a:solidFill>
                  <a:schemeClr val="tx1">
                    <a:lumMod val="95000"/>
                    <a:lumOff val="5000"/>
                  </a:schemeClr>
                </a:solidFill>
              </a:rPr>
              <a:t> </a:t>
            </a:r>
            <a:r>
              <a:rPr lang="ru-RU" sz="1800" dirty="0">
                <a:solidFill>
                  <a:schemeClr val="tx1">
                    <a:lumMod val="95000"/>
                    <a:lumOff val="5000"/>
                  </a:schemeClr>
                </a:solidFill>
              </a:rPr>
              <a:t>(или правильная) осанка — умение сохранить правильное положение тела. При этом создаются наиболее выгодные, максимально благоприятные условия для деятельности сердечно-сосудистой, дыхательной и нервной систем, внутренних органов. Она характеризуется умеренными естественными изгибами позвоночника, симметрично расположенными (без выпячивания нижнего края) лопатками, развернутыми плечами, прямыми ногами и нормальными сводами стоп.</a:t>
            </a:r>
          </a:p>
          <a:p>
            <a:pPr marL="0" indent="0" algn="ctr" eaLnBrk="1" fontAlgn="auto" hangingPunct="1">
              <a:spcAft>
                <a:spcPts val="0"/>
              </a:spcAft>
              <a:buFont typeface="Arial" pitchFamily="34" charset="0"/>
              <a:buNone/>
              <a:defRPr/>
            </a:pPr>
            <a:endParaRPr lang="ru-RU" sz="1800" dirty="0" smtClean="0">
              <a:solidFill>
                <a:schemeClr val="tx1">
                  <a:lumMod val="95000"/>
                  <a:lumOff val="5000"/>
                </a:schemeClr>
              </a:solidFill>
            </a:endParaRPr>
          </a:p>
          <a:p>
            <a:pPr marL="0" indent="0" algn="ctr" eaLnBrk="1" fontAlgn="auto" hangingPunct="1">
              <a:spcAft>
                <a:spcPts val="0"/>
              </a:spcAft>
              <a:buFont typeface="Arial" pitchFamily="34" charset="0"/>
              <a:buNone/>
              <a:defRPr/>
            </a:pPr>
            <a:r>
              <a:rPr lang="ru-RU" sz="1800" dirty="0" smtClean="0">
                <a:solidFill>
                  <a:schemeClr val="tx1">
                    <a:lumMod val="95000"/>
                    <a:lumOff val="5000"/>
                  </a:schemeClr>
                </a:solidFill>
              </a:rPr>
              <a:t>Для </a:t>
            </a:r>
            <a:r>
              <a:rPr lang="ru-RU" sz="1800" dirty="0">
                <a:solidFill>
                  <a:schemeClr val="tx1">
                    <a:lumMod val="95000"/>
                    <a:lumOff val="5000"/>
                  </a:schemeClr>
                </a:solidFill>
              </a:rPr>
              <a:t>дошкольников характерные черты правильной осанки имеют свои особенности  голова немного наклонена вперед, плечевой пояс незначительно смещен кпереди, не выступая за уровень грудной клетки (в профиль); линия грудной клетки плавно переходит в линию живота, который выступает на 1 —2 см; изгибы позвоночника выражены умеренно; угол наклона таза невелик.</a:t>
            </a:r>
          </a:p>
          <a:p>
            <a:pPr marL="0" indent="0" eaLnBrk="1" fontAlgn="auto" hangingPunct="1">
              <a:spcAft>
                <a:spcPts val="0"/>
              </a:spcAft>
              <a:buFont typeface="Arial" pitchFamily="34" charset="0"/>
              <a:buNone/>
              <a:defRPr/>
            </a:pPr>
            <a:endParaRPr lang="ru-RU" sz="1800" dirty="0"/>
          </a:p>
          <a:p>
            <a:pPr marL="0" indent="0" eaLnBrk="1" fontAlgn="auto" hangingPunct="1">
              <a:spcAft>
                <a:spcPts val="0"/>
              </a:spcAft>
              <a:buFont typeface="Arial" pitchFamily="34" charset="0"/>
              <a:buNone/>
              <a:defRPr/>
            </a:pPr>
            <a:endParaRPr lang="ru-RU" sz="1900" dirty="0"/>
          </a:p>
          <a:p>
            <a:pPr marL="0" indent="0" eaLnBrk="1" fontAlgn="auto" hangingPunct="1">
              <a:spcAft>
                <a:spcPts val="0"/>
              </a:spcAft>
              <a:buFont typeface="Arial" pitchFamily="34" charset="0"/>
              <a:buNone/>
              <a:defRPr/>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rtlCol="0">
            <a:noAutofit/>
          </a:bodyPr>
          <a:lstStyle/>
          <a:p>
            <a:pPr eaLnBrk="1" fontAlgn="auto" hangingPunct="1">
              <a:spcAft>
                <a:spcPts val="0"/>
              </a:spcAft>
              <a:defRPr/>
            </a:pPr>
            <a:r>
              <a:rPr lang="ru-RU" sz="2000" b="1" i="1" dirty="0" smtClean="0"/>
              <a:t/>
            </a:r>
            <a:br>
              <a:rPr lang="ru-RU" sz="2000" b="1" i="1" dirty="0" smtClean="0"/>
            </a:br>
            <a:r>
              <a:rPr lang="ru-RU" sz="2000" b="1" i="1" dirty="0" smtClean="0"/>
              <a:t>«</a:t>
            </a:r>
            <a:r>
              <a:rPr lang="ru-RU" sz="2000" b="1" i="1" dirty="0"/>
              <a:t>Ежик». </a:t>
            </a:r>
            <a:r>
              <a:rPr lang="ru-RU" sz="2000" dirty="0"/>
              <a:t>И. п.: сидя на коврике, ноги вместе, упор на кисти рук сзади. Согнуть ноги в коленях и подтянуть их к груди, мед­ленно выдыхая, произносить звук «ф-ф-ф». Выпрямить ноги — вдох. Повторить 4—5 раз</a:t>
            </a:r>
            <a:br>
              <a:rPr lang="ru-RU" sz="2000" dirty="0"/>
            </a:br>
            <a:endParaRPr lang="ru-RU" sz="2000" dirty="0"/>
          </a:p>
        </p:txBody>
      </p:sp>
      <p:pic>
        <p:nvPicPr>
          <p:cNvPr id="32770" name="Рисунок 2"/>
          <p:cNvPicPr>
            <a:picLocks noChangeAspect="1"/>
          </p:cNvPicPr>
          <p:nvPr/>
        </p:nvPicPr>
        <p:blipFill>
          <a:blip r:embed="rId2"/>
          <a:srcRect/>
          <a:stretch>
            <a:fillRect/>
          </a:stretch>
        </p:blipFill>
        <p:spPr bwMode="auto">
          <a:xfrm>
            <a:off x="900113" y="1628775"/>
            <a:ext cx="7570787" cy="4259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Объект 2"/>
          <p:cNvSpPr>
            <a:spLocks noGrp="1"/>
          </p:cNvSpPr>
          <p:nvPr>
            <p:ph idx="1"/>
          </p:nvPr>
        </p:nvSpPr>
        <p:spPr>
          <a:xfrm>
            <a:off x="468313" y="4941888"/>
            <a:ext cx="8218487" cy="1184275"/>
          </a:xfrm>
        </p:spPr>
        <p:txBody>
          <a:bodyPr/>
          <a:lstStyle/>
          <a:p>
            <a:pPr marL="0" indent="0" eaLnBrk="1" hangingPunct="1">
              <a:buFont typeface="Arial" charset="0"/>
              <a:buNone/>
            </a:pPr>
            <a:r>
              <a:rPr lang="ru-RU" sz="2000" smtClean="0"/>
              <a:t>                                                                 </a:t>
            </a:r>
          </a:p>
          <a:p>
            <a:pPr marL="0" indent="0" eaLnBrk="1" hangingPunct="1">
              <a:buFont typeface="Arial" charset="0"/>
              <a:buNone/>
            </a:pPr>
            <a:endParaRPr lang="ru-RU" sz="2000" smtClean="0"/>
          </a:p>
          <a:p>
            <a:pPr marL="0" indent="0" eaLnBrk="1" hangingPunct="1">
              <a:buFont typeface="Arial" charset="0"/>
              <a:buNone/>
            </a:pPr>
            <a:r>
              <a:rPr lang="ru-RU" sz="2000" smtClean="0"/>
              <a:t>                                                                   </a:t>
            </a:r>
          </a:p>
        </p:txBody>
      </p:sp>
      <p:pic>
        <p:nvPicPr>
          <p:cNvPr id="33797" name="Picture 5"/>
          <p:cNvPicPr>
            <a:picLocks noChangeAspect="1" noChangeArrowheads="1"/>
          </p:cNvPicPr>
          <p:nvPr/>
        </p:nvPicPr>
        <p:blipFill>
          <a:blip r:embed="rId2"/>
          <a:srcRect/>
          <a:stretch>
            <a:fillRect/>
          </a:stretch>
        </p:blipFill>
        <p:spPr bwMode="auto">
          <a:xfrm>
            <a:off x="0" y="0"/>
            <a:ext cx="9144000" cy="68595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74638"/>
            <a:ext cx="8218487" cy="1785937"/>
          </a:xfrm>
          <a:gradFill flip="none">
            <a:lin ang="2700000"/>
            <a:tileRect/>
          </a:gradFill>
        </p:spPr>
        <p:style>
          <a:lnRef idx="1">
            <a:schemeClr val="accent5"/>
          </a:lnRef>
          <a:fillRef idx="2">
            <a:schemeClr val="accent5"/>
          </a:fillRef>
          <a:effectRef idx="1">
            <a:schemeClr val="accent5"/>
          </a:effectRef>
          <a:fontRef idx="minor">
            <a:schemeClr val="dk1"/>
          </a:fontRef>
        </p:style>
        <p:txBody>
          <a:bodyPr rtlCol="0">
            <a:normAutofit fontScale="90000"/>
          </a:bodyPr>
          <a:lstStyle/>
          <a:p>
            <a:pPr eaLnBrk="1" fontAlgn="auto" hangingPunct="1">
              <a:spcAft>
                <a:spcPts val="0"/>
              </a:spcAft>
              <a:defRPr/>
            </a:pPr>
            <a:r>
              <a:rPr lang="ru-RU" sz="2700" b="1" dirty="0" smtClean="0">
                <a:solidFill>
                  <a:srgbClr val="002060"/>
                </a:solidFill>
              </a:rPr>
              <a:t>Нарушения осанки</a:t>
            </a:r>
            <a:r>
              <a:rPr lang="ru-RU" sz="2000" dirty="0" smtClean="0">
                <a:solidFill>
                  <a:srgbClr val="002060"/>
                </a:solidFill>
              </a:rPr>
              <a:t/>
            </a:r>
            <a:br>
              <a:rPr lang="ru-RU" sz="2000" dirty="0" smtClean="0">
                <a:solidFill>
                  <a:srgbClr val="002060"/>
                </a:solidFill>
              </a:rPr>
            </a:br>
            <a:r>
              <a:rPr lang="ru-RU" sz="2000" dirty="0">
                <a:solidFill>
                  <a:srgbClr val="002060"/>
                </a:solidFill>
              </a:rPr>
              <a:t>Отклонения от нормальной осанки принято называть </a:t>
            </a:r>
            <a:r>
              <a:rPr lang="ru-RU" sz="2000" i="1" dirty="0">
                <a:solidFill>
                  <a:srgbClr val="002060"/>
                </a:solidFill>
              </a:rPr>
              <a:t>нарушениями</a:t>
            </a:r>
            <a:r>
              <a:rPr lang="ru-RU" sz="2000" dirty="0">
                <a:solidFill>
                  <a:srgbClr val="002060"/>
                </a:solidFill>
              </a:rPr>
              <a:t>, или </a:t>
            </a:r>
            <a:r>
              <a:rPr lang="ru-RU" sz="2000" i="1" dirty="0">
                <a:solidFill>
                  <a:srgbClr val="002060"/>
                </a:solidFill>
              </a:rPr>
              <a:t>дефектами, </a:t>
            </a:r>
            <a:r>
              <a:rPr lang="ru-RU" sz="2000" dirty="0">
                <a:solidFill>
                  <a:srgbClr val="002060"/>
                </a:solidFill>
              </a:rPr>
              <a:t>осанки. Они связаны с функциональными изменениями опорно-двигательного аппарата, при которых образуются порочные условно рефлекторные связи, закрепляющие неправильное положение тела, при этом навык правильной осанки утрачивается.</a:t>
            </a:r>
            <a:r>
              <a:rPr lang="ru-RU" sz="1600" dirty="0"/>
              <a:t/>
            </a:r>
            <a:br>
              <a:rPr lang="ru-RU" sz="1600" dirty="0"/>
            </a:br>
            <a:endParaRPr lang="ru-RU" sz="1600" dirty="0"/>
          </a:p>
        </p:txBody>
      </p:sp>
      <p:sp>
        <p:nvSpPr>
          <p:cNvPr id="5" name="Объект 4"/>
          <p:cNvSpPr>
            <a:spLocks noGrp="1"/>
          </p:cNvSpPr>
          <p:nvPr>
            <p:ph idx="1"/>
          </p:nvPr>
        </p:nvSpPr>
        <p:spPr>
          <a:xfrm>
            <a:off x="0" y="2276475"/>
            <a:ext cx="9144000" cy="4465638"/>
          </a:xfrm>
        </p:spPr>
        <p:style>
          <a:lnRef idx="1">
            <a:schemeClr val="accent5"/>
          </a:lnRef>
          <a:fillRef idx="2">
            <a:schemeClr val="accent5"/>
          </a:fillRef>
          <a:effectRef idx="1">
            <a:schemeClr val="accent5"/>
          </a:effectRef>
          <a:fontRef idx="minor">
            <a:schemeClr val="dk1"/>
          </a:fontRef>
        </p:style>
        <p:txBody>
          <a:bodyPr rtlCol="0">
            <a:normAutofit lnSpcReduction="10000"/>
          </a:bodyPr>
          <a:lstStyle/>
          <a:p>
            <a:pPr marL="0" indent="0" algn="ctr" eaLnBrk="1" fontAlgn="auto" hangingPunct="1">
              <a:spcAft>
                <a:spcPts val="0"/>
              </a:spcAft>
              <a:buFont typeface="Arial" pitchFamily="34" charset="0"/>
              <a:buNone/>
              <a:defRPr/>
            </a:pPr>
            <a:r>
              <a:rPr lang="ru-RU" sz="2600" b="1" dirty="0">
                <a:solidFill>
                  <a:srgbClr val="002060"/>
                </a:solidFill>
              </a:rPr>
              <a:t>Причины нарушения осанки:</a:t>
            </a:r>
          </a:p>
          <a:p>
            <a:pPr marL="0" indent="0" eaLnBrk="1" fontAlgn="auto" hangingPunct="1">
              <a:spcAft>
                <a:spcPts val="0"/>
              </a:spcAft>
              <a:buFont typeface="Arial" pitchFamily="34" charset="0"/>
              <a:buNone/>
              <a:defRPr/>
            </a:pPr>
            <a:r>
              <a:rPr lang="ru-RU" sz="1900" dirty="0">
                <a:solidFill>
                  <a:srgbClr val="002060"/>
                </a:solidFill>
              </a:rPr>
              <a:t>•    неблагоприятные условия окружающей среды;</a:t>
            </a:r>
          </a:p>
          <a:p>
            <a:pPr marL="0" indent="0" eaLnBrk="1" fontAlgn="auto" hangingPunct="1">
              <a:spcAft>
                <a:spcPts val="0"/>
              </a:spcAft>
              <a:buFont typeface="Arial" pitchFamily="34" charset="0"/>
              <a:buNone/>
              <a:defRPr/>
            </a:pPr>
            <a:r>
              <a:rPr lang="ru-RU" sz="1900" dirty="0">
                <a:solidFill>
                  <a:srgbClr val="002060"/>
                </a:solidFill>
              </a:rPr>
              <a:t>•    заболевания и травмы опорно-двигательного аппарата (рахит, туберкулезная инфекция, переломы и травмы позвоночника);</a:t>
            </a:r>
          </a:p>
          <a:p>
            <a:pPr marL="0" indent="0" eaLnBrk="1" fontAlgn="auto" hangingPunct="1">
              <a:spcAft>
                <a:spcPts val="0"/>
              </a:spcAft>
              <a:buFont typeface="Arial" pitchFamily="34" charset="0"/>
              <a:buNone/>
              <a:defRPr/>
            </a:pPr>
            <a:r>
              <a:rPr lang="ru-RU" sz="1900" dirty="0">
                <a:solidFill>
                  <a:srgbClr val="002060"/>
                </a:solidFill>
              </a:rPr>
              <a:t>•    инфекционные и частые простудные заболевания;</a:t>
            </a:r>
          </a:p>
          <a:p>
            <a:pPr marL="0" indent="0" eaLnBrk="1" fontAlgn="auto" hangingPunct="1">
              <a:spcAft>
                <a:spcPts val="0"/>
              </a:spcAft>
              <a:buFont typeface="Arial" pitchFamily="34" charset="0"/>
              <a:buNone/>
              <a:defRPr/>
            </a:pPr>
            <a:r>
              <a:rPr lang="ru-RU" sz="1900" dirty="0">
                <a:solidFill>
                  <a:srgbClr val="002060"/>
                </a:solidFill>
              </a:rPr>
              <a:t>•    дефекты физического воспитания;</a:t>
            </a:r>
          </a:p>
          <a:p>
            <a:pPr marL="0" indent="0" eaLnBrk="1" fontAlgn="auto" hangingPunct="1">
              <a:spcAft>
                <a:spcPts val="0"/>
              </a:spcAft>
              <a:buFont typeface="Arial" pitchFamily="34" charset="0"/>
              <a:buNone/>
              <a:defRPr/>
            </a:pPr>
            <a:r>
              <a:rPr lang="ru-RU" sz="1900" dirty="0">
                <a:solidFill>
                  <a:srgbClr val="002060"/>
                </a:solidFill>
              </a:rPr>
              <a:t>•    плоскостопие;</a:t>
            </a:r>
          </a:p>
          <a:p>
            <a:pPr marL="0" indent="0" eaLnBrk="1" fontAlgn="auto" hangingPunct="1">
              <a:spcAft>
                <a:spcPts val="0"/>
              </a:spcAft>
              <a:buFont typeface="Arial" pitchFamily="34" charset="0"/>
              <a:buNone/>
              <a:defRPr/>
            </a:pPr>
            <a:r>
              <a:rPr lang="ru-RU" sz="1900" dirty="0">
                <a:solidFill>
                  <a:srgbClr val="002060"/>
                </a:solidFill>
              </a:rPr>
              <a:t>•    длительное пребывание в ряде бытовых и рабочих поз;</a:t>
            </a:r>
          </a:p>
          <a:p>
            <a:pPr marL="0" indent="0" eaLnBrk="1" fontAlgn="auto" hangingPunct="1">
              <a:spcAft>
                <a:spcPts val="0"/>
              </a:spcAft>
              <a:buFont typeface="Arial" pitchFamily="34" charset="0"/>
              <a:buNone/>
              <a:defRPr/>
            </a:pPr>
            <a:r>
              <a:rPr lang="ru-RU" sz="1900" dirty="0">
                <a:solidFill>
                  <a:srgbClr val="002060"/>
                </a:solidFill>
              </a:rPr>
              <a:t>•    привычка стоять с опорой на одну и ту же ногу (таз принимает косое положение, и позвоночник изгибается в одну сторону);</a:t>
            </a:r>
          </a:p>
          <a:p>
            <a:pPr marL="0" indent="0" eaLnBrk="1" fontAlgn="auto" hangingPunct="1">
              <a:spcAft>
                <a:spcPts val="0"/>
              </a:spcAft>
              <a:buFont typeface="Arial" pitchFamily="34" charset="0"/>
              <a:buNone/>
              <a:defRPr/>
            </a:pPr>
            <a:r>
              <a:rPr lang="ru-RU" sz="1900" dirty="0">
                <a:solidFill>
                  <a:srgbClr val="002060"/>
                </a:solidFill>
              </a:rPr>
              <a:t>•    неправильная походка (с опущенной головой, свисающими плечами, согнутыми спиной и ногами);</a:t>
            </a:r>
          </a:p>
          <a:p>
            <a:pPr marL="0" indent="0" eaLnBrk="1" fontAlgn="auto" hangingPunct="1">
              <a:spcAft>
                <a:spcPts val="0"/>
              </a:spcAft>
              <a:buFont typeface="Arial" pitchFamily="34" charset="0"/>
              <a:buNone/>
              <a:defRPr/>
            </a:pPr>
            <a:r>
              <a:rPr lang="ru-RU" sz="1900" dirty="0">
                <a:solidFill>
                  <a:srgbClr val="002060"/>
                </a:solidFill>
              </a:rPr>
              <a:t>•    неполноценное питание и т. д.</a:t>
            </a:r>
          </a:p>
          <a:p>
            <a:pPr eaLnBrk="1" fontAlgn="auto" hangingPunct="1">
              <a:spcAft>
                <a:spcPts val="0"/>
              </a:spcAft>
              <a:buFont typeface="Arial" pitchFamily="34" charset="0"/>
              <a:buChar char="•"/>
              <a:defRPr/>
            </a:pPr>
            <a:endParaRPr lang="ru-RU" sz="800"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188913"/>
            <a:ext cx="8856663" cy="1655762"/>
          </a:xfrm>
          <a:gradFill flip="none">
            <a:lin ang="8100000"/>
            <a:tileRect/>
          </a:gradFill>
        </p:spPr>
        <p:style>
          <a:lnRef idx="1">
            <a:schemeClr val="accent5"/>
          </a:lnRef>
          <a:fillRef idx="2">
            <a:schemeClr val="accent5"/>
          </a:fillRef>
          <a:effectRef idx="1">
            <a:schemeClr val="accent5"/>
          </a:effectRef>
          <a:fontRef idx="minor">
            <a:schemeClr val="dk1"/>
          </a:fontRef>
        </p:style>
        <p:txBody>
          <a:bodyPr rtlCol="0">
            <a:noAutofit/>
          </a:bodyPr>
          <a:lstStyle/>
          <a:p>
            <a:pPr eaLnBrk="1" fontAlgn="auto" hangingPunct="1">
              <a:spcAft>
                <a:spcPts val="0"/>
              </a:spcAft>
              <a:defRPr/>
            </a:pPr>
            <a:r>
              <a:rPr lang="ru-RU" sz="1800" dirty="0">
                <a:solidFill>
                  <a:srgbClr val="002060"/>
                </a:solidFill>
              </a:rPr>
              <a:t> </a:t>
            </a:r>
            <a:br>
              <a:rPr lang="ru-RU" sz="1800" dirty="0">
                <a:solidFill>
                  <a:srgbClr val="002060"/>
                </a:solidFill>
              </a:rPr>
            </a:br>
            <a:r>
              <a:rPr lang="ru-RU" sz="2400" b="1" dirty="0">
                <a:solidFill>
                  <a:srgbClr val="002060"/>
                </a:solidFill>
              </a:rPr>
              <a:t>Виды нарушений </a:t>
            </a:r>
            <a:r>
              <a:rPr lang="ru-RU" sz="2400" b="1" dirty="0" smtClean="0">
                <a:solidFill>
                  <a:srgbClr val="002060"/>
                </a:solidFill>
              </a:rPr>
              <a:t>осанки</a:t>
            </a:r>
            <a:r>
              <a:rPr lang="ru-RU" sz="1800" dirty="0">
                <a:solidFill>
                  <a:srgbClr val="002060"/>
                </a:solidFill>
              </a:rPr>
              <a:t/>
            </a:r>
            <a:br>
              <a:rPr lang="ru-RU" sz="1800" dirty="0">
                <a:solidFill>
                  <a:srgbClr val="002060"/>
                </a:solidFill>
              </a:rPr>
            </a:br>
            <a:r>
              <a:rPr lang="ru-RU" sz="1800" dirty="0">
                <a:solidFill>
                  <a:srgbClr val="002060"/>
                </a:solidFill>
              </a:rPr>
              <a:t>Чрезмерная или недостаточная величина естественных изгибов позвоночника свидетельствует о неправильной осанке, что влечет за собой нарушение функции позвоночника и другие неблагоприятные последствия.</a:t>
            </a:r>
            <a:br>
              <a:rPr lang="ru-RU" sz="1800" dirty="0">
                <a:solidFill>
                  <a:srgbClr val="002060"/>
                </a:solidFill>
              </a:rPr>
            </a:br>
            <a:r>
              <a:rPr lang="ru-RU" sz="1800" dirty="0">
                <a:solidFill>
                  <a:srgbClr val="002060"/>
                </a:solidFill>
              </a:rPr>
              <a:t/>
            </a:r>
            <a:br>
              <a:rPr lang="ru-RU" sz="1800" dirty="0">
                <a:solidFill>
                  <a:srgbClr val="002060"/>
                </a:solidFill>
              </a:rPr>
            </a:br>
            <a:endParaRPr lang="ru-RU" sz="1800" dirty="0">
              <a:solidFill>
                <a:srgbClr val="002060"/>
              </a:solidFill>
            </a:endParaRPr>
          </a:p>
        </p:txBody>
      </p:sp>
      <p:sp>
        <p:nvSpPr>
          <p:cNvPr id="3" name="Объект 2"/>
          <p:cNvSpPr>
            <a:spLocks noGrp="1"/>
          </p:cNvSpPr>
          <p:nvPr>
            <p:ph idx="1"/>
          </p:nvPr>
        </p:nvSpPr>
        <p:spPr>
          <a:xfrm>
            <a:off x="107950" y="1989138"/>
            <a:ext cx="8856663" cy="4608512"/>
          </a:xfrm>
          <a:gradFill flip="none">
            <a:lin ang="5400000"/>
            <a:tileRect/>
          </a:gradFill>
        </p:spPr>
        <p:style>
          <a:lnRef idx="1">
            <a:schemeClr val="accent5"/>
          </a:lnRef>
          <a:fillRef idx="2">
            <a:schemeClr val="accent5"/>
          </a:fillRef>
          <a:effectRef idx="1">
            <a:schemeClr val="accent5"/>
          </a:effectRef>
          <a:fontRef idx="minor">
            <a:schemeClr val="dk1"/>
          </a:fontRef>
        </p:style>
        <p:txBody>
          <a:bodyPr rtlCol="0">
            <a:normAutofit fontScale="85000" lnSpcReduction="20000"/>
          </a:bodyPr>
          <a:lstStyle/>
          <a:p>
            <a:pPr eaLnBrk="1" fontAlgn="auto" hangingPunct="1">
              <a:spcAft>
                <a:spcPts val="0"/>
              </a:spcAft>
              <a:buFont typeface="Arial" pitchFamily="34" charset="0"/>
              <a:buChar char="•"/>
              <a:defRPr/>
            </a:pPr>
            <a:endParaRPr lang="ru-RU" sz="900" dirty="0" smtClean="0"/>
          </a:p>
          <a:p>
            <a:pPr marL="0" indent="0" algn="ctr" eaLnBrk="1" fontAlgn="auto" hangingPunct="1">
              <a:spcAft>
                <a:spcPts val="0"/>
              </a:spcAft>
              <a:buFont typeface="Arial" pitchFamily="34" charset="0"/>
              <a:buNone/>
              <a:defRPr/>
            </a:pPr>
            <a:r>
              <a:rPr lang="ru-RU" sz="2000" dirty="0" smtClean="0">
                <a:solidFill>
                  <a:srgbClr val="002060"/>
                </a:solidFill>
              </a:rPr>
              <a:t> </a:t>
            </a:r>
            <a:r>
              <a:rPr lang="ru-RU" sz="2000" dirty="0">
                <a:solidFill>
                  <a:srgbClr val="002060"/>
                </a:solidFill>
              </a:rPr>
              <a:t>Из-за большого числа факторов, влияющих на осанку, </a:t>
            </a:r>
            <a:r>
              <a:rPr lang="ru-RU" sz="2000" dirty="0" smtClean="0">
                <a:solidFill>
                  <a:srgbClr val="002060"/>
                </a:solidFill>
              </a:rPr>
              <a:t>нередко встречаются</a:t>
            </a:r>
            <a:r>
              <a:rPr lang="ru-RU" sz="2000" dirty="0">
                <a:solidFill>
                  <a:srgbClr val="002060"/>
                </a:solidFill>
              </a:rPr>
              <a:t> следующие виды нарушения осанки: </a:t>
            </a:r>
          </a:p>
          <a:p>
            <a:pPr marL="0" indent="0" eaLnBrk="1" fontAlgn="auto" hangingPunct="1">
              <a:spcAft>
                <a:spcPts val="0"/>
              </a:spcAft>
              <a:buFont typeface="Arial" pitchFamily="34" charset="0"/>
              <a:buNone/>
              <a:defRPr/>
            </a:pPr>
            <a:r>
              <a:rPr lang="ru-RU" sz="1900" dirty="0">
                <a:solidFill>
                  <a:srgbClr val="002060"/>
                </a:solidFill>
              </a:rPr>
              <a:t>•     </a:t>
            </a:r>
            <a:r>
              <a:rPr lang="ru-RU" sz="1900" b="1" i="1" dirty="0">
                <a:solidFill>
                  <a:srgbClr val="002060"/>
                </a:solidFill>
              </a:rPr>
              <a:t> сутуловатая осанка </a:t>
            </a:r>
            <a:r>
              <a:rPr lang="ru-RU" sz="1900" dirty="0">
                <a:solidFill>
                  <a:srgbClr val="002060"/>
                </a:solidFill>
              </a:rPr>
              <a:t>— характеризуется уплощенной грудной клеткой, существенным увеличением шейного изгиба позвоночника, опущенной головой, плечами;</a:t>
            </a:r>
          </a:p>
          <a:p>
            <a:pPr marL="0" indent="0" eaLnBrk="1" fontAlgn="auto" hangingPunct="1">
              <a:spcAft>
                <a:spcPts val="0"/>
              </a:spcAft>
              <a:buFont typeface="Arial" pitchFamily="34" charset="0"/>
              <a:buNone/>
              <a:defRPr/>
            </a:pPr>
            <a:r>
              <a:rPr lang="ru-RU" sz="1900" dirty="0">
                <a:solidFill>
                  <a:srgbClr val="002060"/>
                </a:solidFill>
              </a:rPr>
              <a:t>•   </a:t>
            </a:r>
            <a:r>
              <a:rPr lang="ru-RU" sz="1900" b="1" i="1" dirty="0" err="1">
                <a:solidFill>
                  <a:srgbClr val="002060"/>
                </a:solidFill>
              </a:rPr>
              <a:t>лордотическая</a:t>
            </a:r>
            <a:r>
              <a:rPr lang="ru-RU" sz="1900" b="1" i="1" dirty="0">
                <a:solidFill>
                  <a:srgbClr val="002060"/>
                </a:solidFill>
              </a:rPr>
              <a:t> осанка </a:t>
            </a:r>
            <a:r>
              <a:rPr lang="ru-RU" sz="1900" dirty="0">
                <a:solidFill>
                  <a:srgbClr val="002060"/>
                </a:solidFill>
              </a:rPr>
              <a:t>— при данном виде нарушения осанки шейный изгиб нормален, а поясничный превышает физиологические параметры. При этом верхняя часть туловища несколько откинута назад;</a:t>
            </a:r>
          </a:p>
          <a:p>
            <a:pPr marL="0" indent="0" eaLnBrk="1" fontAlgn="auto" hangingPunct="1">
              <a:spcAft>
                <a:spcPts val="0"/>
              </a:spcAft>
              <a:buFont typeface="Arial" pitchFamily="34" charset="0"/>
              <a:buNone/>
              <a:defRPr/>
            </a:pPr>
            <a:r>
              <a:rPr lang="ru-RU" sz="1900" dirty="0">
                <a:solidFill>
                  <a:srgbClr val="002060"/>
                </a:solidFill>
              </a:rPr>
              <a:t>•   </a:t>
            </a:r>
            <a:r>
              <a:rPr lang="ru-RU" sz="1900" b="1" i="1" dirty="0" err="1">
                <a:solidFill>
                  <a:srgbClr val="002060"/>
                </a:solidFill>
              </a:rPr>
              <a:t>кифотическая</a:t>
            </a:r>
            <a:r>
              <a:rPr lang="ru-RU" sz="1900" b="1" i="1" dirty="0">
                <a:solidFill>
                  <a:srgbClr val="002060"/>
                </a:solidFill>
              </a:rPr>
              <a:t> осадка </a:t>
            </a:r>
            <a:r>
              <a:rPr lang="ru-RU" sz="1900" dirty="0">
                <a:solidFill>
                  <a:srgbClr val="002060"/>
                </a:solidFill>
              </a:rPr>
              <a:t>— характеризуется увеличением глубины как шейного, так и поясничного изгибов; спина круглая, плечи опущены, голова наклонена кпереди, живот выпячен;</a:t>
            </a:r>
          </a:p>
          <a:p>
            <a:pPr marL="0" indent="0" eaLnBrk="1" fontAlgn="auto" hangingPunct="1">
              <a:spcAft>
                <a:spcPts val="0"/>
              </a:spcAft>
              <a:buFont typeface="Arial" pitchFamily="34" charset="0"/>
              <a:buNone/>
              <a:defRPr/>
            </a:pPr>
            <a:r>
              <a:rPr lang="ru-RU" sz="1900" dirty="0">
                <a:solidFill>
                  <a:srgbClr val="002060"/>
                </a:solidFill>
              </a:rPr>
              <a:t>•   </a:t>
            </a:r>
            <a:r>
              <a:rPr lang="ru-RU" sz="1900" b="1" i="1" dirty="0">
                <a:solidFill>
                  <a:srgbClr val="002060"/>
                </a:solidFill>
              </a:rPr>
              <a:t>асимметрия плечевого пояса </a:t>
            </a:r>
            <a:r>
              <a:rPr lang="ru-RU" sz="1900" dirty="0">
                <a:solidFill>
                  <a:srgbClr val="002060"/>
                </a:solidFill>
              </a:rPr>
              <a:t>(одно плечо выше другого) </a:t>
            </a:r>
            <a:r>
              <a:rPr lang="ru-RU" sz="1900" dirty="0" smtClean="0">
                <a:solidFill>
                  <a:srgbClr val="002060"/>
                </a:solidFill>
              </a:rPr>
              <a:t>и </a:t>
            </a:r>
            <a:r>
              <a:rPr lang="ru-RU" sz="1900" b="1" i="1" dirty="0" smtClean="0">
                <a:solidFill>
                  <a:srgbClr val="002060"/>
                </a:solidFill>
              </a:rPr>
              <a:t>боковое</a:t>
            </a:r>
            <a:r>
              <a:rPr lang="ru-RU" sz="1900" b="1" i="1" dirty="0">
                <a:solidFill>
                  <a:srgbClr val="002060"/>
                </a:solidFill>
              </a:rPr>
              <a:t> искривление позвоночника </a:t>
            </a:r>
            <a:r>
              <a:rPr lang="ru-RU" sz="1900" dirty="0">
                <a:solidFill>
                  <a:srgbClr val="002060"/>
                </a:solidFill>
              </a:rPr>
              <a:t>(сколиоз).</a:t>
            </a:r>
          </a:p>
          <a:p>
            <a:pPr marL="0" indent="0" eaLnBrk="1" fontAlgn="auto" hangingPunct="1">
              <a:spcAft>
                <a:spcPts val="0"/>
              </a:spcAft>
              <a:buFont typeface="Arial" pitchFamily="34" charset="0"/>
              <a:buNone/>
              <a:defRPr/>
            </a:pPr>
            <a:r>
              <a:rPr lang="ru-RU" sz="1900" dirty="0">
                <a:solidFill>
                  <a:srgbClr val="002060"/>
                </a:solidFill>
              </a:rPr>
              <a:t>Наиболее серьезным нарушением опорно-двигательного аппарата является сколиоз. В настоящее время сколиоз определяют как заболевание опорно-двигательного аппарата, характеризующееся не только искривлением позвоночника во фронтальной плоскости, но и </a:t>
            </a:r>
            <a:r>
              <a:rPr lang="ru-RU" sz="1900" b="1" i="1" dirty="0" err="1">
                <a:solidFill>
                  <a:srgbClr val="002060"/>
                </a:solidFill>
              </a:rPr>
              <a:t>торсией</a:t>
            </a:r>
            <a:r>
              <a:rPr lang="ru-RU" sz="1900" b="1" i="1" dirty="0">
                <a:solidFill>
                  <a:srgbClr val="002060"/>
                </a:solidFill>
              </a:rPr>
              <a:t> позвонков </a:t>
            </a:r>
            <a:r>
              <a:rPr lang="ru-RU" sz="1900" dirty="0">
                <a:solidFill>
                  <a:srgbClr val="002060"/>
                </a:solidFill>
              </a:rPr>
              <a:t>(перекручиванием их вокруг оси). Сколиозы сопровождаются асимметричным положением плеч, лопаток и тела.</a:t>
            </a:r>
            <a:r>
              <a:rPr lang="ru-RU" sz="1900" b="1" i="1" dirty="0">
                <a:solidFill>
                  <a:srgbClr val="002060"/>
                </a:solidFill>
              </a:rPr>
              <a:t> Сколиоз </a:t>
            </a:r>
            <a:r>
              <a:rPr lang="ru-RU" sz="1900" dirty="0">
                <a:solidFill>
                  <a:srgbClr val="002060"/>
                </a:solidFill>
              </a:rPr>
              <a:t>— общее длительное заболевание, вовлекающее в патологический процесс наиболее важные органы и системы человеческого организма. Клинические наблюдения показывают, что сколиоз — врожденное заболевание, развивающееся с раннего возраста. Время его выявления зависит от быстроты прогрессирования.</a:t>
            </a:r>
          </a:p>
          <a:p>
            <a:pPr eaLnBrk="1" fontAlgn="auto" hangingPunct="1">
              <a:spcAft>
                <a:spcPts val="0"/>
              </a:spcAft>
              <a:buFont typeface="Arial" pitchFamily="34" charset="0"/>
              <a:buChar char="•"/>
              <a:defRPr/>
            </a:pPr>
            <a:endParaRPr lang="ru-RU" sz="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74638"/>
            <a:ext cx="8351837" cy="1282700"/>
          </a:xfrm>
        </p:spPr>
        <p:style>
          <a:lnRef idx="1">
            <a:schemeClr val="accent5"/>
          </a:lnRef>
          <a:fillRef idx="2">
            <a:schemeClr val="accent5"/>
          </a:fillRef>
          <a:effectRef idx="1">
            <a:schemeClr val="accent5"/>
          </a:effectRef>
          <a:fontRef idx="minor">
            <a:schemeClr val="dk1"/>
          </a:fontRef>
        </p:style>
        <p:txBody>
          <a:bodyPr rtlCol="0">
            <a:normAutofit/>
          </a:bodyPr>
          <a:lstStyle/>
          <a:p>
            <a:pPr eaLnBrk="1" fontAlgn="auto" hangingPunct="1">
              <a:spcAft>
                <a:spcPts val="0"/>
              </a:spcAft>
              <a:defRPr/>
            </a:pPr>
            <a:r>
              <a:rPr lang="ru-RU" sz="2000" b="1" dirty="0">
                <a:solidFill>
                  <a:srgbClr val="002060"/>
                </a:solidFill>
              </a:rPr>
              <a:t>Профилактика нарушений осанки</a:t>
            </a:r>
            <a:r>
              <a:rPr lang="ru-RU" sz="1600" dirty="0"/>
              <a:t/>
            </a:r>
            <a:br>
              <a:rPr lang="ru-RU" sz="1600" dirty="0"/>
            </a:br>
            <a:endParaRPr lang="ru-RU" sz="1200" dirty="0"/>
          </a:p>
        </p:txBody>
      </p:sp>
      <p:sp>
        <p:nvSpPr>
          <p:cNvPr id="3" name="Объект 2"/>
          <p:cNvSpPr>
            <a:spLocks noGrp="1"/>
          </p:cNvSpPr>
          <p:nvPr>
            <p:ph idx="1"/>
          </p:nvPr>
        </p:nvSpPr>
        <p:spPr>
          <a:xfrm>
            <a:off x="539750" y="2133600"/>
            <a:ext cx="8280400" cy="3992563"/>
          </a:xfrm>
        </p:spPr>
        <p:style>
          <a:lnRef idx="1">
            <a:schemeClr val="accent5"/>
          </a:lnRef>
          <a:fillRef idx="2">
            <a:schemeClr val="accent5"/>
          </a:fillRef>
          <a:effectRef idx="1">
            <a:schemeClr val="accent5"/>
          </a:effectRef>
          <a:fontRef idx="minor">
            <a:schemeClr val="dk1"/>
          </a:fontRef>
        </p:style>
        <p:txBody>
          <a:bodyPr rtlCol="0">
            <a:normAutofit/>
          </a:bodyPr>
          <a:lstStyle/>
          <a:p>
            <a:pPr marL="0" indent="0" algn="ctr" eaLnBrk="1" fontAlgn="auto" hangingPunct="1">
              <a:lnSpc>
                <a:spcPct val="150000"/>
              </a:lnSpc>
              <a:spcAft>
                <a:spcPts val="0"/>
              </a:spcAft>
              <a:buFont typeface="Arial" pitchFamily="34" charset="0"/>
              <a:buNone/>
              <a:defRPr/>
            </a:pPr>
            <a:r>
              <a:rPr lang="ru-RU" sz="2000" dirty="0" smtClean="0">
                <a:solidFill>
                  <a:srgbClr val="002060"/>
                </a:solidFill>
              </a:rPr>
              <a:t>Физические </a:t>
            </a:r>
            <a:r>
              <a:rPr lang="ru-RU" sz="2000" dirty="0">
                <a:solidFill>
                  <a:srgbClr val="002060"/>
                </a:solidFill>
              </a:rPr>
              <a:t>упражнения — ведущее средство устранения нарушений осанки. Систематические физические упражнения содействуют развитию двигательного ап­парата детей, повышают возбудимость мышц, темп, силу и координацию движений, мышечный тонус, общую выносливость, способствуют формированию правильной осанки. Упражнения должны соответствовать возрастным и индивидуальным воз­можностям детей и постепенно усложняться с возрастом.</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395288" y="115888"/>
            <a:ext cx="8291512" cy="649287"/>
          </a:xfrm>
        </p:spPr>
        <p:txBody>
          <a:bodyPr/>
          <a:lstStyle/>
          <a:p>
            <a:pPr eaLnBrk="1" hangingPunct="1"/>
            <a:r>
              <a:rPr lang="ru-RU" sz="2400" smtClean="0">
                <a:solidFill>
                  <a:srgbClr val="C00000"/>
                </a:solidFill>
              </a:rPr>
              <a:t/>
            </a:r>
            <a:br>
              <a:rPr lang="ru-RU" sz="2400" smtClean="0">
                <a:solidFill>
                  <a:srgbClr val="C00000"/>
                </a:solidFill>
              </a:rPr>
            </a:br>
            <a:endParaRPr lang="ru-RU" sz="2400" smtClean="0"/>
          </a:p>
        </p:txBody>
      </p:sp>
      <p:graphicFrame>
        <p:nvGraphicFramePr>
          <p:cNvPr id="6" name="Объект 5"/>
          <p:cNvGraphicFramePr>
            <a:graphicFrameLocks noGrp="1"/>
          </p:cNvGraphicFramePr>
          <p:nvPr>
            <p:ph idx="1"/>
          </p:nvPr>
        </p:nvGraphicFramePr>
        <p:xfrm>
          <a:off x="467544" y="620688"/>
          <a:ext cx="8291264"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5888"/>
            <a:ext cx="8218488" cy="2520950"/>
          </a:xfrm>
        </p:spPr>
        <p:style>
          <a:lnRef idx="1">
            <a:schemeClr val="accent5"/>
          </a:lnRef>
          <a:fillRef idx="2">
            <a:schemeClr val="accent5"/>
          </a:fillRef>
          <a:effectRef idx="1">
            <a:schemeClr val="accent5"/>
          </a:effectRef>
          <a:fontRef idx="minor">
            <a:schemeClr val="dk1"/>
          </a:fontRef>
        </p:style>
        <p:txBody>
          <a:bodyPr rtlCol="0">
            <a:noAutofit/>
          </a:bodyPr>
          <a:lstStyle/>
          <a:p>
            <a:pPr eaLnBrk="1" fontAlgn="auto" hangingPunct="1">
              <a:spcAft>
                <a:spcPts val="0"/>
              </a:spcAft>
              <a:defRPr/>
            </a:pPr>
            <a:r>
              <a:rPr lang="ru-RU" sz="1800" b="1" dirty="0" smtClean="0">
                <a:solidFill>
                  <a:srgbClr val="7030A0"/>
                </a:solidFill>
              </a:rPr>
              <a:t/>
            </a:r>
            <a:br>
              <a:rPr lang="ru-RU" sz="1800" b="1" dirty="0" smtClean="0">
                <a:solidFill>
                  <a:srgbClr val="7030A0"/>
                </a:solidFill>
              </a:rPr>
            </a:br>
            <a:r>
              <a:rPr lang="ru-RU" sz="1800" b="1" dirty="0">
                <a:solidFill>
                  <a:srgbClr val="7030A0"/>
                </a:solidFill>
              </a:rPr>
              <a:t/>
            </a:r>
            <a:br>
              <a:rPr lang="ru-RU" sz="1800" b="1" dirty="0">
                <a:solidFill>
                  <a:srgbClr val="7030A0"/>
                </a:solidFill>
              </a:rPr>
            </a:br>
            <a:r>
              <a:rPr lang="ru-RU" sz="1800" b="1" dirty="0" smtClean="0">
                <a:solidFill>
                  <a:srgbClr val="7030A0"/>
                </a:solidFill>
              </a:rPr>
              <a:t/>
            </a:r>
            <a:br>
              <a:rPr lang="ru-RU" sz="1800" b="1" dirty="0" smtClean="0">
                <a:solidFill>
                  <a:srgbClr val="7030A0"/>
                </a:solidFill>
              </a:rPr>
            </a:br>
            <a:r>
              <a:rPr lang="ru-RU" sz="2000" b="1" dirty="0" smtClean="0">
                <a:solidFill>
                  <a:srgbClr val="7030A0"/>
                </a:solidFill>
              </a:rPr>
              <a:t>Комплекс общеразвивающих  упражнений с гимнастической палкой для детей старшего  дошкольного возраста (5-7лет) имеющих нарушение осанки</a:t>
            </a:r>
            <a:br>
              <a:rPr lang="ru-RU" sz="2000" b="1" dirty="0" smtClean="0">
                <a:solidFill>
                  <a:srgbClr val="7030A0"/>
                </a:solidFill>
              </a:rPr>
            </a:br>
            <a:r>
              <a:rPr lang="ru-RU" sz="2000" b="1" i="1" dirty="0" smtClean="0">
                <a:solidFill>
                  <a:srgbClr val="7030A0"/>
                </a:solidFill>
              </a:rPr>
              <a:t>Упражнение 1</a:t>
            </a:r>
            <a:r>
              <a:rPr lang="ru-RU" sz="1800" b="1" dirty="0" smtClean="0">
                <a:solidFill>
                  <a:srgbClr val="7030A0"/>
                </a:solidFill>
              </a:rPr>
              <a:t/>
            </a:r>
            <a:br>
              <a:rPr lang="ru-RU" sz="1800" b="1" dirty="0" smtClean="0">
                <a:solidFill>
                  <a:srgbClr val="7030A0"/>
                </a:solidFill>
              </a:rPr>
            </a:br>
            <a:r>
              <a:rPr lang="ru-RU" sz="1800" b="1" dirty="0" smtClean="0">
                <a:solidFill>
                  <a:srgbClr val="7030A0"/>
                </a:solidFill>
              </a:rPr>
              <a:t/>
            </a:r>
            <a:br>
              <a:rPr lang="ru-RU" sz="1800" b="1" dirty="0" smtClean="0">
                <a:solidFill>
                  <a:srgbClr val="7030A0"/>
                </a:solidFill>
              </a:rPr>
            </a:br>
            <a:r>
              <a:rPr lang="ru-RU" sz="1800" dirty="0">
                <a:solidFill>
                  <a:srgbClr val="002060"/>
                </a:solidFill>
              </a:rPr>
              <a:t>И. п.: о. с. — палка внизу. 1 — пал­ку вперед; 2 — вверх, 3 — вперед; 4 — и. п. Повторить 6—8 раз.</a:t>
            </a:r>
            <a:r>
              <a:rPr lang="ru-RU" sz="2400" dirty="0"/>
              <a:t/>
            </a:r>
            <a:br>
              <a:rPr lang="ru-RU" sz="2400" dirty="0"/>
            </a:br>
            <a:r>
              <a:rPr lang="ru-RU" sz="2400" b="1" dirty="0" smtClean="0">
                <a:solidFill>
                  <a:srgbClr val="7030A0"/>
                </a:solidFill>
              </a:rPr>
              <a:t/>
            </a:r>
            <a:br>
              <a:rPr lang="ru-RU" sz="2400" b="1" dirty="0" smtClean="0">
                <a:solidFill>
                  <a:srgbClr val="7030A0"/>
                </a:solidFill>
              </a:rPr>
            </a:br>
            <a:endParaRPr lang="ru-RU" sz="2400" b="1" dirty="0">
              <a:solidFill>
                <a:srgbClr val="7030A0"/>
              </a:solidFill>
            </a:endParaRPr>
          </a:p>
        </p:txBody>
      </p:sp>
      <p:pic>
        <p:nvPicPr>
          <p:cNvPr id="19458" name="Рисунок 2"/>
          <p:cNvPicPr>
            <a:picLocks noChangeAspect="1"/>
          </p:cNvPicPr>
          <p:nvPr/>
        </p:nvPicPr>
        <p:blipFill>
          <a:blip r:embed="rId2"/>
          <a:srcRect/>
          <a:stretch>
            <a:fillRect/>
          </a:stretch>
        </p:blipFill>
        <p:spPr bwMode="auto">
          <a:xfrm>
            <a:off x="1495425" y="2924175"/>
            <a:ext cx="6143625" cy="3455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74638"/>
            <a:ext cx="8218487" cy="1425575"/>
          </a:xfrm>
        </p:spPr>
        <p:style>
          <a:lnRef idx="1">
            <a:schemeClr val="accent5"/>
          </a:lnRef>
          <a:fillRef idx="2">
            <a:schemeClr val="accent5"/>
          </a:fillRef>
          <a:effectRef idx="1">
            <a:schemeClr val="accent5"/>
          </a:effectRef>
          <a:fontRef idx="minor">
            <a:schemeClr val="dk1"/>
          </a:fontRef>
        </p:style>
        <p:txBody>
          <a:bodyPr rtlCol="0">
            <a:normAutofit fontScale="90000"/>
          </a:bodyPr>
          <a:lstStyle/>
          <a:p>
            <a:pPr eaLnBrk="1" fontAlgn="auto" hangingPunct="1">
              <a:spcAft>
                <a:spcPts val="0"/>
              </a:spcAft>
              <a:defRPr/>
            </a:pPr>
            <a:r>
              <a:rPr lang="ru-RU" sz="2000" dirty="0" smtClean="0">
                <a:solidFill>
                  <a:srgbClr val="002060"/>
                </a:solidFill>
              </a:rPr>
              <a:t/>
            </a:r>
            <a:br>
              <a:rPr lang="ru-RU" sz="2000" dirty="0" smtClean="0">
                <a:solidFill>
                  <a:srgbClr val="002060"/>
                </a:solidFill>
              </a:rPr>
            </a:br>
            <a:r>
              <a:rPr lang="ru-RU" sz="2000" b="1" i="1" dirty="0">
                <a:solidFill>
                  <a:srgbClr val="7030A0"/>
                </a:solidFill>
              </a:rPr>
              <a:t>Упражнение </a:t>
            </a:r>
            <a:r>
              <a:rPr lang="ru-RU" sz="2000" b="1" i="1" dirty="0" smtClean="0">
                <a:solidFill>
                  <a:srgbClr val="7030A0"/>
                </a:solidFill>
              </a:rPr>
              <a:t>4</a:t>
            </a:r>
            <a:r>
              <a:rPr lang="ru-RU" sz="2000" dirty="0">
                <a:solidFill>
                  <a:srgbClr val="002060"/>
                </a:solidFill>
              </a:rPr>
              <a:t/>
            </a:r>
            <a:br>
              <a:rPr lang="ru-RU" sz="2000" dirty="0">
                <a:solidFill>
                  <a:srgbClr val="002060"/>
                </a:solidFill>
              </a:rPr>
            </a:br>
            <a:r>
              <a:rPr lang="ru-RU" sz="2000" dirty="0" smtClean="0">
                <a:solidFill>
                  <a:srgbClr val="002060"/>
                </a:solidFill>
              </a:rPr>
              <a:t>И</a:t>
            </a:r>
            <a:r>
              <a:rPr lang="ru-RU" sz="2000" dirty="0">
                <a:solidFill>
                  <a:srgbClr val="002060"/>
                </a:solidFill>
              </a:rPr>
              <a:t>. п.: ноги на ширине плеч, палка к груди. 1 — поднять палку вверх; 2 — наклон вправо; 3 — поднять палку вверх; 4 — и. п. То же в другую сторону. Повторить 3—4 раза в каждую сторону</a:t>
            </a:r>
            <a:r>
              <a:rPr lang="ru-RU" sz="2000" dirty="0" smtClean="0">
                <a:solidFill>
                  <a:srgbClr val="002060"/>
                </a:solidFill>
              </a:rPr>
              <a:t>.</a:t>
            </a:r>
            <a:br>
              <a:rPr lang="ru-RU" sz="2000" dirty="0" smtClean="0">
                <a:solidFill>
                  <a:srgbClr val="002060"/>
                </a:solidFill>
              </a:rPr>
            </a:br>
            <a:r>
              <a:rPr lang="ru-RU" sz="1100" dirty="0"/>
              <a:t/>
            </a:r>
            <a:br>
              <a:rPr lang="ru-RU" sz="1100" dirty="0"/>
            </a:br>
            <a:endParaRPr lang="ru-RU" sz="1100" dirty="0"/>
          </a:p>
        </p:txBody>
      </p:sp>
      <p:pic>
        <p:nvPicPr>
          <p:cNvPr id="20482" name="Объект 4"/>
          <p:cNvPicPr>
            <a:picLocks noGrp="1" noChangeAspect="1"/>
          </p:cNvPicPr>
          <p:nvPr>
            <p:ph idx="1"/>
          </p:nvPr>
        </p:nvPicPr>
        <p:blipFill>
          <a:blip r:embed="rId2"/>
          <a:srcRect/>
          <a:stretch>
            <a:fillRect/>
          </a:stretch>
        </p:blipFill>
        <p:spPr>
          <a:xfrm>
            <a:off x="1089025" y="2205038"/>
            <a:ext cx="6975475" cy="3922712"/>
          </a:xfrm>
        </p:spPr>
      </p:pic>
      <p:pic>
        <p:nvPicPr>
          <p:cNvPr id="20483" name="Объект 4"/>
          <p:cNvPicPr>
            <a:picLocks noChangeAspect="1"/>
          </p:cNvPicPr>
          <p:nvPr/>
        </p:nvPicPr>
        <p:blipFill>
          <a:blip r:embed="rId2"/>
          <a:srcRect/>
          <a:stretch>
            <a:fillRect/>
          </a:stretch>
        </p:blipFill>
        <p:spPr bwMode="auto">
          <a:xfrm>
            <a:off x="1116013" y="2205038"/>
            <a:ext cx="6975475" cy="39227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8488" cy="1354137"/>
          </a:xfrm>
        </p:spPr>
        <p:style>
          <a:lnRef idx="1">
            <a:schemeClr val="accent5"/>
          </a:lnRef>
          <a:fillRef idx="2">
            <a:schemeClr val="accent5"/>
          </a:fillRef>
          <a:effectRef idx="1">
            <a:schemeClr val="accent5"/>
          </a:effectRef>
          <a:fontRef idx="minor">
            <a:schemeClr val="dk1"/>
          </a:fontRef>
        </p:style>
        <p:txBody>
          <a:bodyPr rtlCol="0">
            <a:normAutofit fontScale="90000"/>
          </a:bodyPr>
          <a:lstStyle/>
          <a:p>
            <a:pPr eaLnBrk="1" fontAlgn="auto" hangingPunct="1">
              <a:spcAft>
                <a:spcPts val="0"/>
              </a:spcAft>
              <a:defRPr/>
            </a:pPr>
            <a:r>
              <a:rPr lang="ru-RU" sz="2000" b="1" i="1" dirty="0" smtClean="0">
                <a:solidFill>
                  <a:srgbClr val="7030A0"/>
                </a:solidFill>
              </a:rPr>
              <a:t/>
            </a:r>
            <a:br>
              <a:rPr lang="ru-RU" sz="2000" b="1" i="1" dirty="0" smtClean="0">
                <a:solidFill>
                  <a:srgbClr val="7030A0"/>
                </a:solidFill>
              </a:rPr>
            </a:br>
            <a:r>
              <a:rPr lang="ru-RU" sz="2000" b="1" i="1" dirty="0" smtClean="0">
                <a:solidFill>
                  <a:srgbClr val="7030A0"/>
                </a:solidFill>
              </a:rPr>
              <a:t>Упражнение 6</a:t>
            </a:r>
            <a:r>
              <a:rPr lang="ru-RU" sz="2000" dirty="0" smtClean="0"/>
              <a:t/>
            </a:r>
            <a:br>
              <a:rPr lang="ru-RU" sz="2000" dirty="0" smtClean="0"/>
            </a:br>
            <a:r>
              <a:rPr lang="ru-RU" sz="2200" dirty="0" smtClean="0">
                <a:solidFill>
                  <a:srgbClr val="002060"/>
                </a:solidFill>
              </a:rPr>
              <a:t>И</a:t>
            </a:r>
            <a:r>
              <a:rPr lang="ru-RU" sz="2200" dirty="0">
                <a:solidFill>
                  <a:srgbClr val="002060"/>
                </a:solidFill>
              </a:rPr>
              <a:t>. п.: лежа на животе, палка в пря­мых руках. 1—2 — палку вверх, посмотреть на нее; 3—4 — и. п. Ноги от пола не отрывать. Повторить 6—8 раз.</a:t>
            </a:r>
            <a:r>
              <a:rPr lang="ru-RU" sz="2000" dirty="0"/>
              <a:t/>
            </a:r>
            <a:br>
              <a:rPr lang="ru-RU" sz="2000" dirty="0"/>
            </a:br>
            <a:endParaRPr lang="ru-RU" sz="2000" dirty="0"/>
          </a:p>
        </p:txBody>
      </p:sp>
      <p:pic>
        <p:nvPicPr>
          <p:cNvPr id="21506" name="Объект 3"/>
          <p:cNvPicPr>
            <a:picLocks noGrp="1" noChangeAspect="1"/>
          </p:cNvPicPr>
          <p:nvPr>
            <p:ph idx="1"/>
          </p:nvPr>
        </p:nvPicPr>
        <p:blipFill>
          <a:blip r:embed="rId2"/>
          <a:srcRect/>
          <a:stretch>
            <a:fillRect/>
          </a:stretch>
        </p:blipFill>
        <p:spPr>
          <a:xfrm>
            <a:off x="1403350" y="2276475"/>
            <a:ext cx="6688138" cy="3762375"/>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TotalTime>
  <Words>1193</Words>
  <Application>Microsoft Office PowerPoint</Application>
  <PresentationFormat>Экран (4:3)</PresentationFormat>
  <Paragraphs>86</Paragraphs>
  <Slides>21</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21</vt:i4>
      </vt:variant>
    </vt:vector>
  </HeadingPairs>
  <TitlesOfParts>
    <vt:vector size="25" baseType="lpstr">
      <vt:lpstr>Arial</vt:lpstr>
      <vt:lpstr>Calibri</vt:lpstr>
      <vt:lpstr>Times New Roman</vt:lpstr>
      <vt:lpstr>Тема Office</vt:lpstr>
      <vt:lpstr>«Я правильно сижу и правильно хожу»                                                                                                           Подготовила воспитатель МАОУ                                            Городского округа Балашиха                                  СОШ №26 «МАЛИНКА»            Разина Н.Н.  </vt:lpstr>
      <vt:lpstr>  </vt:lpstr>
      <vt:lpstr>Нарушения осанки Отклонения от нормальной осанки принято называть нарушениями, или дефектами, осанки. Они связаны с функциональными изменениями опорно-двигательного аппарата, при которых образуются порочные условно рефлекторные связи, закрепляющие неправильное положение тела, при этом навык правильной осанки утрачивается. </vt:lpstr>
      <vt:lpstr>  Виды нарушений осанки Чрезмерная или недостаточная величина естественных изгибов позвоночника свидетельствует о неправильной осанке, что влечет за собой нарушение функции позвоночника и другие неблагоприятные последствия.  </vt:lpstr>
      <vt:lpstr>Профилактика нарушений осанки </vt:lpstr>
      <vt:lpstr> </vt:lpstr>
      <vt:lpstr>   Комплекс общеразвивающих  упражнений с гимнастической палкой для детей старшего  дошкольного возраста (5-7лет) имеющих нарушение осанки Упражнение 1  И. п.: о. с. — палка внизу. 1 — пал­ку вперед; 2 — вверх, 3 — вперед; 4 — и. п. Повторить 6—8 раз.  </vt:lpstr>
      <vt:lpstr> Упражнение 4 И. п.: ноги на ширине плеч, палка к груди. 1 — поднять палку вверх; 2 — наклон вправо; 3 — поднять палку вверх; 4 — и. п. То же в другую сторону. Повторить 3—4 раза в каждую сторону.  </vt:lpstr>
      <vt:lpstr> Упражнение 6 И. п.: лежа на животе, палка в пря­мых руках. 1—2 — палку вверх, посмотреть на нее; 3—4 — и. п. Ноги от пола не отрывать. Повторить 6—8 раз. </vt:lpstr>
      <vt:lpstr>Для формирование навыка правильной осанки необходимо:</vt:lpstr>
      <vt:lpstr> Размеры основной мебели для детей </vt:lpstr>
      <vt:lpstr> Соответствие стола и стула росту и пропорциям тела каждого ребенка — одно из обязательных условий для  формирования у детей правильной осанки. </vt:lpstr>
      <vt:lpstr>Для формирования навыка правильной осанки необходимо</vt:lpstr>
      <vt:lpstr>На занятиях надо напоминать детям, чтобы они время от времени меняли позу. Однообразное положение, особенно когда руки лежат на столе, очень утомительно, потому что туловище все время наклонено вперед, брюшная полость сдавлена, дыхание поверхностно, мышцы шеи и спины напряжены. </vt:lpstr>
      <vt:lpstr>Слайд 15</vt:lpstr>
      <vt:lpstr>Упражнения дыхательной гимнастики «Гуси шипят». И. п.: стоя, ноги па­раллельно, руки вниз — вдох. 1 —2 — наклон вперед, голова прямо, руки отвести назад, выдыхая, произносить звук «ш-ш-ш»; 3 — и. п. Повторить 6—8 раз. </vt:lpstr>
      <vt:lpstr>«Насос». И. п.: стоя, ноги врозь, руки вниз — вдох. 1 —2 — наклон вправо, скользя как можно ниже правой рукой вдоль тулови­ща, левая — до подмышки, голова и туловище прямо, выдыхая, произносить звук «с-с-с»; 3-4 — и. п., вдох. То же влево. Повторить 4-6      раз.</vt:lpstr>
      <vt:lpstr> «Каша кипит». И. п.: сидя на стуле, одна рука лежит на животе, другая на груди. Втягивая живот и набирая воздух в грудь — вдох, опуская грудь.(выдыхая воздух) и вы­пячивая живот — выдох. При выдохе громко произносить звук «ш-ш-ш». Повторить 4—6 раз. </vt:lpstr>
      <vt:lpstr>«Петух». И. п.: ноги слегка рас­ставить, руки в стороны. Хлопать руками по бедрам и, выдыхая, произносить «ку-ка- ре-ку». Повторить 5—6 раз. </vt:lpstr>
      <vt:lpstr> «Ежик». И. п.: сидя на коврике, ноги вместе, упор на кисти рук сзади. Согнуть ноги в коленях и подтянуть их к груди, мед­ленно выдыхая, произносить звук «ф-ф-ф». Выпрямить ноги — вдох. Повторить 4—5 раз </vt:lpstr>
      <vt:lpstr>Слайд 21</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Mira</dc:creator>
  <cp:lastModifiedBy>Вадим</cp:lastModifiedBy>
  <cp:revision>58</cp:revision>
  <dcterms:created xsi:type="dcterms:W3CDTF">2015-10-23T15:02:33Z</dcterms:created>
  <dcterms:modified xsi:type="dcterms:W3CDTF">2020-11-20T14:22:32Z</dcterms:modified>
</cp:coreProperties>
</file>