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2" r:id="rId4"/>
    <p:sldId id="263" r:id="rId5"/>
    <p:sldId id="264" r:id="rId6"/>
    <p:sldId id="266" r:id="rId7"/>
    <p:sldId id="265" r:id="rId8"/>
    <p:sldId id="260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EAE80-ED00-4F6A-837C-7468AA6C9BEF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07AA2-9BE1-4225-91D4-FC44D0324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AF7B2-79D9-4EAA-B9E7-1AA593646F78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19AF8-3C51-45B2-96B7-65588B365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817A7-C0DD-43DB-B2D7-F01EA09393F4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F7411-3A10-45C4-A971-094FDC3D8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A1840-8594-49F4-A107-66B678267EA0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53505-956B-4686-A82B-C16BC5CE1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20C3-4F51-4964-9889-7B752110A9EA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F6E6C-583F-468B-8ACD-82F55F49F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1F291-2F0E-48BF-BB6D-3BC5703C777E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44CDE-EAF1-4271-A6C8-56EE2EF84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58579-0F29-495B-81E1-0281D68F2071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49DA6-3F1B-49D8-9760-80E446C35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67456-6DAB-417C-BC72-9E52F4614B97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CE673-58B0-473B-BC4D-8AFFBB8BC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95990-9A8C-4219-B995-F15ABA4F37E1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8BD2E-93DB-4E5A-B553-831430CBC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63ECC-4803-441D-9E34-422A302D51A3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4BE2D-6C4A-4F1E-93B1-DA3F73966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16ECF-2A65-41A3-BFD8-9C56FE775F20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EE2EB-57DD-4D1D-9DF3-D2241A0F7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79C233-6FB2-4F19-8CE7-12C575D19131}" type="datetimeFigureOut">
              <a:rPr lang="ru-RU"/>
              <a:pPr>
                <a:defRPr/>
              </a:pPr>
              <a:t>06.07.2020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BF1677-EC08-4830-8269-49F4E32F5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0496" y="3714752"/>
            <a:ext cx="4857784" cy="27860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какого слова начинают разговор?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easyengl.ucoz.ru/_ld/150/70784016.jpeg"/>
          <p:cNvPicPr/>
          <p:nvPr/>
        </p:nvPicPr>
        <p:blipFill>
          <a:blip r:embed="rId2"/>
          <a:srcRect l="19159" t="19070" r="16168" b="34995"/>
          <a:stretch>
            <a:fillRect/>
          </a:stretch>
        </p:blipFill>
        <p:spPr bwMode="auto">
          <a:xfrm>
            <a:off x="357158" y="3929066"/>
            <a:ext cx="3929090" cy="241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285728"/>
            <a:ext cx="8501122" cy="3857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Толкование</a:t>
            </a:r>
          </a:p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Быть здоровым.</a:t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Употребляется как приветствие при встрече.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357158" y="0"/>
            <a:ext cx="3214710" cy="14477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latin typeface="Times New Roman"/>
              <a:cs typeface="Times New Roman"/>
            </a:endParaRPr>
          </a:p>
        </p:txBody>
      </p:sp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785786" y="4214818"/>
            <a:ext cx="7715304" cy="20145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3" name="WordArt 2"/>
          <p:cNvSpPr>
            <a:spLocks noChangeArrowheads="1" noChangeShapeType="1" noTextEdit="1"/>
          </p:cNvSpPr>
          <p:nvPr/>
        </p:nvSpPr>
        <p:spPr bwMode="auto">
          <a:xfrm>
            <a:off x="714348" y="4214818"/>
            <a:ext cx="7572428" cy="17145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6" name="Рисунок 5" descr="Networking Handshak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143248"/>
            <a:ext cx="3500462" cy="3369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8799332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здра</a:t>
            </a:r>
            <a:r>
              <a:rPr kumimoji="0" lang="ru-RU" sz="11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1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ствуйте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3438" y="2071678"/>
            <a:ext cx="4214842" cy="29146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ЗДРАВСТВУЙ –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ЗДРАВСТВУЮ ТЕБЯ =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«желаю тебе здоровья».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611188" y="188913"/>
            <a:ext cx="83169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20006097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  <a:latin typeface="Monotype Corsiva" pitchFamily="66" charset="0"/>
                <a:cs typeface="Arial" charset="0"/>
              </a:rPr>
              <a:t>Звуковой анализ слова</a:t>
            </a: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285720" y="1557338"/>
            <a:ext cx="650085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cs typeface="Arial" charset="0"/>
              </a:rPr>
              <a:t>ЗДРА</a:t>
            </a: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cs typeface="Arial" charset="0"/>
              </a:rPr>
              <a:t>В</a:t>
            </a:r>
            <a:r>
              <a:rPr lang="ru-RU" sz="5400" b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cs typeface="Arial" charset="0"/>
              </a:rPr>
              <a:t>СТ</a:t>
            </a: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cs typeface="Arial" charset="0"/>
              </a:rPr>
              <a:t>В</a:t>
            </a:r>
            <a:r>
              <a:rPr lang="ru-RU" sz="5400" b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cs typeface="Arial" charset="0"/>
              </a:rPr>
              <a:t>УЙТ</a:t>
            </a: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cs typeface="Arial" charset="0"/>
              </a:rPr>
              <a:t>Е</a:t>
            </a:r>
          </a:p>
        </p:txBody>
      </p:sp>
      <p:cxnSp>
        <p:nvCxnSpPr>
          <p:cNvPr id="5" name="Прямая соединительная линия 4"/>
          <p:cNvCxnSpPr>
            <a:cxnSpLocks noChangeShapeType="1"/>
          </p:cNvCxnSpPr>
          <p:nvPr/>
        </p:nvCxnSpPr>
        <p:spPr bwMode="auto">
          <a:xfrm rot="5400000">
            <a:off x="2197100" y="1339851"/>
            <a:ext cx="357187" cy="214312"/>
          </a:xfrm>
          <a:prstGeom prst="lin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191250" y="1484313"/>
            <a:ext cx="295275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>
                <a:solidFill>
                  <a:srgbClr val="FF0000"/>
                </a:solidFill>
                <a:latin typeface="Georgia" pitchFamily="18" charset="0"/>
              </a:rPr>
              <a:t>- 12 букв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5975350" y="3644900"/>
            <a:ext cx="316865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Georgia" pitchFamily="18" charset="0"/>
              </a:rPr>
              <a:t>- </a:t>
            </a:r>
            <a:r>
              <a:rPr lang="ru-RU" sz="5400" b="1" dirty="0" smtClean="0">
                <a:solidFill>
                  <a:srgbClr val="FF0000"/>
                </a:solidFill>
                <a:latin typeface="Georgia" pitchFamily="18" charset="0"/>
              </a:rPr>
              <a:t>11 </a:t>
            </a:r>
            <a:r>
              <a:rPr lang="ru-RU" sz="5400" b="1" dirty="0">
                <a:solidFill>
                  <a:srgbClr val="FF0000"/>
                </a:solidFill>
                <a:latin typeface="Georgia" pitchFamily="18" charset="0"/>
              </a:rPr>
              <a:t>звуков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23850" y="2276475"/>
            <a:ext cx="7343775" cy="2322513"/>
            <a:chOff x="204" y="1434"/>
            <a:chExt cx="4626" cy="1463"/>
          </a:xfrm>
        </p:grpSpPr>
        <p:sp>
          <p:nvSpPr>
            <p:cNvPr id="31" name="Прямоугольник 30"/>
            <p:cNvSpPr>
              <a:spLocks noChangeArrowheads="1"/>
            </p:cNvSpPr>
            <p:nvPr/>
          </p:nvSpPr>
          <p:spPr bwMode="auto">
            <a:xfrm>
              <a:off x="204" y="2205"/>
              <a:ext cx="4626" cy="6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8100" dir="5400000" rotWithShape="0">
                <a:srgbClr val="000000">
                  <a:alpha val="39999"/>
                </a:srgbClr>
              </a:outerShdw>
            </a:effectLst>
          </p:spPr>
          <p:txBody>
            <a:bodyPr>
              <a:spAutoFit/>
            </a:bodyPr>
            <a:lstStyle/>
            <a:p>
              <a:r>
                <a:rPr lang="en-US" sz="6600" b="1" dirty="0" smtClean="0">
                  <a:solidFill>
                    <a:srgbClr val="660066"/>
                  </a:solidFill>
                  <a:latin typeface="Georgia" pitchFamily="18" charset="0"/>
                  <a:cs typeface="Arial" charset="0"/>
                </a:rPr>
                <a:t>[</a:t>
              </a:r>
              <a:r>
                <a:rPr lang="ru-RU" sz="6600" b="1" dirty="0" err="1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здр`аствуй’т’э</a:t>
              </a:r>
              <a:r>
                <a:rPr lang="en-US" sz="6600" b="1" dirty="0" smtClean="0">
                  <a:solidFill>
                    <a:srgbClr val="660066"/>
                  </a:solidFill>
                  <a:latin typeface="Georgia" pitchFamily="18" charset="0"/>
                  <a:cs typeface="Arial" charset="0"/>
                </a:rPr>
                <a:t>]</a:t>
              </a:r>
              <a:endParaRPr lang="ru-RU" sz="6600" b="1" dirty="0">
                <a:solidFill>
                  <a:srgbClr val="660066"/>
                </a:solidFill>
                <a:latin typeface="Georgia" pitchFamily="18" charset="0"/>
                <a:cs typeface="Arial" charset="0"/>
              </a:endParaRPr>
            </a:p>
          </p:txBody>
        </p:sp>
        <p:sp>
          <p:nvSpPr>
            <p:cNvPr id="11275" name="Text Box 11"/>
            <p:cNvSpPr txBox="1">
              <a:spLocks noChangeArrowheads="1"/>
            </p:cNvSpPr>
            <p:nvPr/>
          </p:nvSpPr>
          <p:spPr bwMode="auto">
            <a:xfrm>
              <a:off x="3152" y="1434"/>
              <a:ext cx="116" cy="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sz="9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/>
      <p:bldP spid="33" grpId="0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611188" y="285728"/>
            <a:ext cx="817565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  <a:latin typeface="Monotype Corsiva" pitchFamily="66" charset="0"/>
              </a:rPr>
              <a:t>Однокоренные слова</a:t>
            </a:r>
            <a:endParaRPr lang="ru-RU" sz="72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48148" name="Rectangle 20"/>
          <p:cNvSpPr>
            <a:spLocks noChangeArrowheads="1"/>
          </p:cNvSpPr>
          <p:nvPr/>
        </p:nvSpPr>
        <p:spPr bwMode="auto">
          <a:xfrm>
            <a:off x="785786" y="1571612"/>
            <a:ext cx="573090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4800" b="1" dirty="0">
                <a:latin typeface="Georgia" pitchFamily="18" charset="0"/>
              </a:rPr>
              <a:t>здра</a:t>
            </a:r>
            <a:r>
              <a:rPr lang="ru-RU" sz="4800" b="1" dirty="0">
                <a:solidFill>
                  <a:srgbClr val="FF0000"/>
                </a:solidFill>
                <a:latin typeface="Georgia" pitchFamily="18" charset="0"/>
              </a:rPr>
              <a:t>в</a:t>
            </a:r>
            <a:r>
              <a:rPr lang="ru-RU" sz="4800" b="1" dirty="0">
                <a:latin typeface="Georgia" pitchFamily="18" charset="0"/>
              </a:rPr>
              <a:t>ие</a:t>
            </a:r>
          </a:p>
          <a:p>
            <a:r>
              <a:rPr lang="ru-RU" sz="4800" b="1" dirty="0">
                <a:latin typeface="Georgia" pitchFamily="18" charset="0"/>
              </a:rPr>
              <a:t>поздороваться</a:t>
            </a:r>
          </a:p>
          <a:p>
            <a:r>
              <a:rPr lang="ru-RU" sz="4800" b="1" dirty="0">
                <a:latin typeface="Georgia" pitchFamily="18" charset="0"/>
              </a:rPr>
              <a:t>здра</a:t>
            </a:r>
            <a:r>
              <a:rPr lang="ru-RU" sz="4800" b="1" dirty="0">
                <a:solidFill>
                  <a:srgbClr val="FF0000"/>
                </a:solidFill>
                <a:latin typeface="Georgia" pitchFamily="18" charset="0"/>
              </a:rPr>
              <a:t>в</a:t>
            </a:r>
            <a:r>
              <a:rPr lang="ru-RU" sz="4800" b="1" dirty="0">
                <a:latin typeface="Georgia" pitchFamily="18" charset="0"/>
              </a:rPr>
              <a:t>ница</a:t>
            </a:r>
            <a:r>
              <a:rPr lang="ru-RU" sz="4800" b="1" dirty="0">
                <a:solidFill>
                  <a:schemeClr val="accent2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3" name="Rectangle 20"/>
          <p:cNvSpPr>
            <a:spLocks noChangeArrowheads="1"/>
          </p:cNvSpPr>
          <p:nvPr/>
        </p:nvSpPr>
        <p:spPr bwMode="auto">
          <a:xfrm>
            <a:off x="3132138" y="3857629"/>
            <a:ext cx="60118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ru-RU" sz="4800" b="1" dirty="0" smtClean="0">
                <a:latin typeface="Georgia" pitchFamily="18" charset="0"/>
              </a:rPr>
              <a:t>здра</a:t>
            </a:r>
            <a:r>
              <a:rPr lang="ru-RU" sz="4800" b="1" dirty="0" smtClean="0">
                <a:solidFill>
                  <a:srgbClr val="FF0000"/>
                </a:solidFill>
                <a:latin typeface="Georgia" pitchFamily="18" charset="0"/>
              </a:rPr>
              <a:t>в</a:t>
            </a:r>
            <a:r>
              <a:rPr lang="ru-RU" sz="4800" b="1" dirty="0" smtClean="0">
                <a:latin typeface="Georgia" pitchFamily="18" charset="0"/>
              </a:rPr>
              <a:t>оохранение</a:t>
            </a:r>
            <a:r>
              <a:rPr lang="ru-RU" sz="4800" b="1" dirty="0" smtClean="0">
                <a:solidFill>
                  <a:schemeClr val="accent2"/>
                </a:solidFill>
                <a:latin typeface="Georgia" pitchFamily="18" charset="0"/>
              </a:rPr>
              <a:t> </a:t>
            </a:r>
            <a:endParaRPr lang="ru-RU" sz="4800" b="1" dirty="0">
              <a:solidFill>
                <a:schemeClr val="accent2"/>
              </a:solidFill>
              <a:latin typeface="Georgia" pitchFamily="18" charset="0"/>
            </a:endParaRPr>
          </a:p>
          <a:p>
            <a:pPr algn="r"/>
            <a:r>
              <a:rPr lang="ru-RU" sz="4800" b="1" dirty="0">
                <a:latin typeface="Georgia" pitchFamily="18" charset="0"/>
              </a:rPr>
              <a:t>здоро</a:t>
            </a:r>
            <a:r>
              <a:rPr lang="ru-RU" sz="4800" b="1" dirty="0">
                <a:solidFill>
                  <a:srgbClr val="FF0000"/>
                </a:solidFill>
                <a:latin typeface="Georgia" pitchFamily="18" charset="0"/>
              </a:rPr>
              <a:t>в</a:t>
            </a:r>
            <a:r>
              <a:rPr lang="ru-RU" sz="4800" b="1" dirty="0">
                <a:latin typeface="Georgia" pitchFamily="18" charset="0"/>
              </a:rPr>
              <a:t>ый</a:t>
            </a:r>
          </a:p>
        </p:txBody>
      </p:sp>
      <p:sp>
        <p:nvSpPr>
          <p:cNvPr id="5" name="Arc 22"/>
          <p:cNvSpPr>
            <a:spLocks/>
          </p:cNvSpPr>
          <p:nvPr/>
        </p:nvSpPr>
        <p:spPr bwMode="auto">
          <a:xfrm rot="-25295032">
            <a:off x="6066632" y="5606256"/>
            <a:ext cx="1289050" cy="1687513"/>
          </a:xfrm>
          <a:custGeom>
            <a:avLst/>
            <a:gdLst>
              <a:gd name="T0" fmla="*/ 341379 w 21600"/>
              <a:gd name="T1" fmla="*/ 0 h 22578"/>
              <a:gd name="T2" fmla="*/ 1229090 w 21600"/>
              <a:gd name="T3" fmla="*/ 1731963 h 22578"/>
              <a:gd name="T4" fmla="*/ 0 w 21600"/>
              <a:gd name="T5" fmla="*/ 1592197 h 22578"/>
              <a:gd name="T6" fmla="*/ 0 60000 65536"/>
              <a:gd name="T7" fmla="*/ 0 60000 65536"/>
              <a:gd name="T8" fmla="*/ 0 60000 65536"/>
              <a:gd name="T9" fmla="*/ 0 w 21600"/>
              <a:gd name="T10" fmla="*/ 0 h 22578"/>
              <a:gd name="T11" fmla="*/ 21600 w 21600"/>
              <a:gd name="T12" fmla="*/ 22578 h 2257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2578" fill="none" extrusionOk="0">
                <a:moveTo>
                  <a:pt x="5978" y="-1"/>
                </a:moveTo>
                <a:cubicBezTo>
                  <a:pt x="15229" y="2664"/>
                  <a:pt x="21600" y="11129"/>
                  <a:pt x="21600" y="20756"/>
                </a:cubicBezTo>
                <a:cubicBezTo>
                  <a:pt x="21600" y="21364"/>
                  <a:pt x="21574" y="21972"/>
                  <a:pt x="21523" y="22578"/>
                </a:cubicBezTo>
              </a:path>
              <a:path w="21600" h="22578" stroke="0" extrusionOk="0">
                <a:moveTo>
                  <a:pt x="5978" y="-1"/>
                </a:moveTo>
                <a:cubicBezTo>
                  <a:pt x="15229" y="2664"/>
                  <a:pt x="21600" y="11129"/>
                  <a:pt x="21600" y="20756"/>
                </a:cubicBezTo>
                <a:cubicBezTo>
                  <a:pt x="21600" y="21364"/>
                  <a:pt x="21574" y="21972"/>
                  <a:pt x="21523" y="22578"/>
                </a:cubicBezTo>
                <a:lnTo>
                  <a:pt x="0" y="20756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16" name="Arc 22"/>
          <p:cNvSpPr>
            <a:spLocks/>
          </p:cNvSpPr>
          <p:nvPr/>
        </p:nvSpPr>
        <p:spPr bwMode="auto">
          <a:xfrm rot="-3811302">
            <a:off x="5989637" y="4964113"/>
            <a:ext cx="981075" cy="1511300"/>
          </a:xfrm>
          <a:custGeom>
            <a:avLst/>
            <a:gdLst>
              <a:gd name="T0" fmla="*/ 341379 w 21600"/>
              <a:gd name="T1" fmla="*/ 0 h 22578"/>
              <a:gd name="T2" fmla="*/ 1229090 w 21600"/>
              <a:gd name="T3" fmla="*/ 1731963 h 22578"/>
              <a:gd name="T4" fmla="*/ 0 w 21600"/>
              <a:gd name="T5" fmla="*/ 1592197 h 22578"/>
              <a:gd name="T6" fmla="*/ 0 60000 65536"/>
              <a:gd name="T7" fmla="*/ 0 60000 65536"/>
              <a:gd name="T8" fmla="*/ 0 60000 65536"/>
              <a:gd name="T9" fmla="*/ 0 w 21600"/>
              <a:gd name="T10" fmla="*/ 0 h 22578"/>
              <a:gd name="T11" fmla="*/ 21600 w 21600"/>
              <a:gd name="T12" fmla="*/ 22578 h 2257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2578" fill="none" extrusionOk="0">
                <a:moveTo>
                  <a:pt x="5978" y="-1"/>
                </a:moveTo>
                <a:cubicBezTo>
                  <a:pt x="15229" y="2664"/>
                  <a:pt x="21600" y="11129"/>
                  <a:pt x="21600" y="20756"/>
                </a:cubicBezTo>
                <a:cubicBezTo>
                  <a:pt x="21600" y="21364"/>
                  <a:pt x="21574" y="21972"/>
                  <a:pt x="21523" y="22578"/>
                </a:cubicBezTo>
              </a:path>
              <a:path w="21600" h="22578" stroke="0" extrusionOk="0">
                <a:moveTo>
                  <a:pt x="5978" y="-1"/>
                </a:moveTo>
                <a:cubicBezTo>
                  <a:pt x="15229" y="2664"/>
                  <a:pt x="21600" y="11129"/>
                  <a:pt x="21600" y="20756"/>
                </a:cubicBezTo>
                <a:cubicBezTo>
                  <a:pt x="21600" y="21364"/>
                  <a:pt x="21574" y="21972"/>
                  <a:pt x="21523" y="22578"/>
                </a:cubicBezTo>
                <a:lnTo>
                  <a:pt x="0" y="20756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3000"/>
                                        <p:tgtEl>
                                          <p:spTgt spid="48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4" grpId="0"/>
      <p:bldP spid="48148" grpId="0"/>
      <p:bldP spid="3" grpId="0"/>
      <p:bldP spid="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57158" y="1000108"/>
            <a:ext cx="878684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3600" b="1" dirty="0">
                <a:latin typeface="Georgia" pitchFamily="18" charset="0"/>
              </a:rPr>
              <a:t>Здравствуйте, мое почтение, приветствую вас, почет и уважение, здорово, привет, доброго здоровья, доброе утро, добрый день, добрый вечер, низкий поклон, здорово живете, наше вам (наше вам с кисточкой).   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2987675" y="115888"/>
            <a:ext cx="325922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7030A0"/>
                </a:solidFill>
                <a:latin typeface="Monotype Corsiva" pitchFamily="66" charset="0"/>
              </a:rPr>
              <a:t>Синонимы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900113" y="2060575"/>
            <a:ext cx="808747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4400" b="1" dirty="0">
                <a:latin typeface="Georgia" pitchFamily="18" charset="0"/>
              </a:rPr>
              <a:t>Богаты, так здравствуйте,</a:t>
            </a:r>
          </a:p>
          <a:p>
            <a:r>
              <a:rPr lang="ru-RU" sz="4400" b="1" dirty="0">
                <a:latin typeface="Georgia" pitchFamily="18" charset="0"/>
              </a:rPr>
              <a:t> а убоги, так прощайте!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268538" y="0"/>
            <a:ext cx="353173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660066"/>
            </a:outerShdw>
          </a:effectLst>
        </p:spPr>
        <p:txBody>
          <a:bodyPr wrap="none">
            <a:spAutoFit/>
          </a:bodyPr>
          <a:lstStyle/>
          <a:p>
            <a:r>
              <a:rPr lang="ru-RU" sz="6600" b="1" dirty="0">
                <a:solidFill>
                  <a:srgbClr val="7030A0"/>
                </a:solidFill>
                <a:latin typeface="Monotype Corsiva" pitchFamily="66" charset="0"/>
              </a:rPr>
              <a:t>Пословица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619250" y="-171450"/>
            <a:ext cx="61356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800000"/>
                </a:solidFill>
                <a:latin typeface="Georgia" pitchFamily="18" charset="0"/>
              </a:rPr>
              <a:t>Фразеологизмы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285720" y="765175"/>
            <a:ext cx="32147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660066"/>
            </a:outerShdw>
          </a:effectLst>
        </p:spPr>
        <p:txBody>
          <a:bodyPr wrap="square" anchor="ctr">
            <a:spAutoFit/>
          </a:bodyPr>
          <a:lstStyle/>
          <a:p>
            <a:r>
              <a:rPr lang="ru-RU" sz="2400" b="1" dirty="0">
                <a:solidFill>
                  <a:srgbClr val="CC0000"/>
                </a:solidFill>
                <a:latin typeface="Georgia" pitchFamily="18" charset="0"/>
              </a:rPr>
              <a:t>Здравия желаю 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3530600" y="692150"/>
            <a:ext cx="561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ru-RU" sz="24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— Форма приветствия в армии младшим старшего по званию. 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285720" y="1484313"/>
            <a:ext cx="393385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660066"/>
            </a:outerShdw>
          </a:effectLst>
        </p:spPr>
        <p:txBody>
          <a:bodyPr wrap="square" anchor="ctr">
            <a:spAutoFit/>
          </a:bodyPr>
          <a:lstStyle/>
          <a:p>
            <a:r>
              <a:rPr lang="ru-RU" sz="2400" b="1" dirty="0">
                <a:solidFill>
                  <a:srgbClr val="00CC00"/>
                </a:solidFill>
                <a:latin typeface="Georgia" pitchFamily="18" charset="0"/>
              </a:rPr>
              <a:t>Начать за здравие, а кончить за упокой.</a:t>
            </a: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3851275" y="1484313"/>
            <a:ext cx="52927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ru-RU" sz="24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— О несоответствии между веселым, хорошим началом и грустным, плохим концом в словах/делах.</a:t>
            </a: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0" y="4292600"/>
            <a:ext cx="4103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660066"/>
            </a:outerShdw>
          </a:effectLst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00CC00"/>
                </a:solidFill>
                <a:latin typeface="Georgia" pitchFamily="18" charset="0"/>
              </a:rPr>
              <a:t>Ныне здравствующий . </a:t>
            </a: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4140200" y="4292600"/>
            <a:ext cx="5003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ru-RU" sz="24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— Живущий в данный момент</a:t>
            </a: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428596" y="3068638"/>
            <a:ext cx="27464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660066"/>
            </a:outerShdw>
          </a:effectLst>
        </p:spPr>
        <p:txBody>
          <a:bodyPr wrap="square" anchor="ctr">
            <a:spAutoFit/>
          </a:bodyPr>
          <a:lstStyle/>
          <a:p>
            <a:r>
              <a:rPr lang="ru-RU" sz="2400" b="1" dirty="0">
                <a:solidFill>
                  <a:srgbClr val="CC0000"/>
                </a:solidFill>
                <a:latin typeface="Georgia" pitchFamily="18" charset="0"/>
              </a:rPr>
              <a:t>Здравый смысл</a:t>
            </a:r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0" y="6021388"/>
            <a:ext cx="3851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660066"/>
            </a:outerShdw>
          </a:effectLst>
        </p:spPr>
        <p:txBody>
          <a:bodyPr anchor="ctr">
            <a:spAutoFit/>
          </a:bodyPr>
          <a:lstStyle/>
          <a:p>
            <a:r>
              <a:rPr lang="ru-RU" sz="2400" b="1" dirty="0" err="1">
                <a:solidFill>
                  <a:srgbClr val="00CC00"/>
                </a:solidFill>
                <a:latin typeface="Georgia" pitchFamily="18" charset="0"/>
              </a:rPr>
              <a:t>Здрасьте</a:t>
            </a:r>
            <a:r>
              <a:rPr lang="ru-RU" sz="2400" b="1" dirty="0">
                <a:solidFill>
                  <a:srgbClr val="00CC00"/>
                </a:solidFill>
                <a:latin typeface="Georgia" pitchFamily="18" charset="0"/>
              </a:rPr>
              <a:t>, я ваша тётя.</a:t>
            </a:r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3924300" y="3068638"/>
            <a:ext cx="52197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ru-RU" sz="24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- Практическое, конкретное понимание чего-либо, рассудительность. </a:t>
            </a:r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3924300" y="5357827"/>
            <a:ext cx="52197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ru-RU" sz="24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Если и не ожидали, всё равно принимайте.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  <p:bldP spid="26630" grpId="0"/>
      <p:bldP spid="26631" grpId="0"/>
      <p:bldP spid="26632" grpId="0"/>
      <p:bldP spid="26633" grpId="0"/>
      <p:bldP spid="26634" grpId="0"/>
      <p:bldP spid="26637" grpId="0"/>
      <p:bldP spid="26638" grpId="0"/>
      <p:bldP spid="26639" grpId="0"/>
      <p:bldP spid="266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Стих читаем – слово запоминаем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928670"/>
            <a:ext cx="750099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ЗДРА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СТВУЙТЕ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ЬЯ, ЗДРА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СЕГДА ЖЕЛАЕМ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 СЛОВЕ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ЗДРА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СТВУЙТЕ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ДВЕ БУКВЫ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ПИСАТЬ НЕ ЗАБЫВАЕМ!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 - копия (8)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12 - копия (8)</Template>
  <TotalTime>33</TotalTime>
  <Words>181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12 - копия (8)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Стих читаем – слово запоминаем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12</cp:revision>
  <dcterms:created xsi:type="dcterms:W3CDTF">2015-04-29T09:32:32Z</dcterms:created>
  <dcterms:modified xsi:type="dcterms:W3CDTF">2020-07-06T12:03:48Z</dcterms:modified>
</cp:coreProperties>
</file>