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3" r:id="rId7"/>
    <p:sldId id="267" r:id="rId8"/>
    <p:sldId id="264" r:id="rId9"/>
    <p:sldId id="268" r:id="rId10"/>
    <p:sldId id="265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47A86-85EA-4709-81A1-4538F534948A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2B20F-A802-4FB8-BAE0-FA0578FA9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2B20F-A802-4FB8-BAE0-FA0578FA95E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7FA2D-90D1-42C1-9C01-4A96539B98F5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E51BB-08F5-41E9-B3F7-0B4555EE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42910" y="285728"/>
            <a:ext cx="7143800" cy="8096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Тема урока:</a:t>
            </a:r>
            <a:r>
              <a:rPr lang="en-US" sz="3600" i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en-US" sz="3600" i="1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“School life”</a:t>
            </a:r>
            <a:endParaRPr lang="ru-RU" sz="3600" i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14282" y="1357274"/>
            <a:ext cx="8715436" cy="55007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346"/>
              </a:avLst>
            </a:prstTxWarp>
          </a:bodyPr>
          <a:lstStyle/>
          <a:p>
            <a:pPr rtl="0"/>
            <a:r>
              <a:rPr lang="ru-RU" sz="3600" i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Триединая цель урока:</a:t>
            </a:r>
            <a:endParaRPr lang="en-US" sz="3600" i="1" kern="10" spc="0" dirty="0" smtClean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  <a:p>
            <a:pPr rtl="0">
              <a:buFontTx/>
              <a:buChar char="-"/>
            </a:pP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Творческое закрепление и обобщение изученного материала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  <a:p>
            <a:pPr rtl="0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по теме </a:t>
            </a:r>
            <a:r>
              <a:rPr lang="en-US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“School”</a:t>
            </a:r>
          </a:p>
          <a:p>
            <a:pPr rtl="0">
              <a:buFontTx/>
              <a:buChar char="-"/>
            </a:pP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Развитие навыков монологической и диалогической речи, </a:t>
            </a:r>
          </a:p>
          <a:p>
            <a:pPr rtl="0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развитие внимания</a:t>
            </a:r>
          </a:p>
          <a:p>
            <a:pPr rtl="0">
              <a:buFontTx/>
              <a:buChar char="-"/>
            </a:pP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Воспитание культуры общения, умения работать в группе ,</a:t>
            </a:r>
          </a:p>
          <a:p>
            <a:pPr rtl="0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воспитание интереса к школе, к англоязычной культуре</a:t>
            </a:r>
          </a:p>
          <a:p>
            <a:pPr rtl="0"/>
            <a:endParaRPr lang="ru-RU" sz="36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  <a:p>
            <a:pPr rtl="0"/>
            <a:r>
              <a:rPr lang="ru-RU" sz="3600" i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Задача:</a:t>
            </a:r>
            <a:r>
              <a:rPr lang="ru-RU" sz="3600" i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проконтролировать ЗУН учащихся по изученной теме </a:t>
            </a:r>
          </a:p>
          <a:p>
            <a:pPr rtl="0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 говорении, чтении, орфографии</a:t>
            </a:r>
          </a:p>
          <a:p>
            <a:pPr rtl="0"/>
            <a:endParaRPr lang="ru-RU" sz="36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12"/>
                <a:gridCol w="1857388"/>
                <a:gridCol w="4572000"/>
              </a:tblGrid>
              <a:tr h="6858000">
                <a:tc>
                  <a:txBody>
                    <a:bodyPr/>
                    <a:lstStyle/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r>
                        <a:rPr lang="en-US" sz="3300" b="1" dirty="0" smtClean="0"/>
                        <a:t>I learn English </a:t>
                      </a:r>
                    </a:p>
                    <a:p>
                      <a:endParaRPr lang="en-US" sz="3300" b="1" dirty="0" smtClean="0"/>
                    </a:p>
                    <a:p>
                      <a:r>
                        <a:rPr lang="en-US" sz="3300" b="1" dirty="0" smtClean="0"/>
                        <a:t>I learn Russian</a:t>
                      </a:r>
                    </a:p>
                    <a:p>
                      <a:endParaRPr lang="en-US" sz="3300" b="1" dirty="0" smtClean="0"/>
                    </a:p>
                    <a:p>
                      <a:r>
                        <a:rPr lang="en-US" sz="3300" b="1" dirty="0" smtClean="0"/>
                        <a:t>I learn  </a:t>
                      </a:r>
                      <a:r>
                        <a:rPr lang="en-US" sz="3300" b="1" dirty="0" err="1" smtClean="0"/>
                        <a:t>Maths</a:t>
                      </a:r>
                      <a:endParaRPr lang="ru-RU" sz="33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endParaRPr lang="en-US" sz="3300" b="1" dirty="0" smtClean="0"/>
                    </a:p>
                    <a:p>
                      <a:r>
                        <a:rPr lang="en-US" sz="3300" b="1" dirty="0" smtClean="0"/>
                        <a:t>because</a:t>
                      </a:r>
                      <a:r>
                        <a:rPr lang="en-US" sz="3300" b="1" baseline="0" dirty="0" smtClean="0"/>
                        <a:t> I want</a:t>
                      </a:r>
                      <a:endParaRPr lang="ru-RU" sz="33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 smtClean="0"/>
                    </a:p>
                    <a:p>
                      <a:r>
                        <a:rPr lang="en-US" sz="3300" b="1" dirty="0" smtClean="0"/>
                        <a:t>to</a:t>
                      </a:r>
                      <a:r>
                        <a:rPr lang="en-US" sz="3300" b="1" baseline="0" dirty="0" smtClean="0"/>
                        <a:t> be a writer.  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be a translator.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sing English (Russian) songs.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go to Great Britain.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count very well.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speak English (Russian) well.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make new friends.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3300" b="1" baseline="0" dirty="0" smtClean="0"/>
                        <a:t>to learn the new words.</a:t>
                      </a:r>
                      <a:endParaRPr lang="ru-RU" sz="33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643998" cy="57400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6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 like school because </a:t>
            </a:r>
            <a:r>
              <a:rPr lang="en-US" sz="6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it is</a:t>
            </a:r>
          </a:p>
          <a:p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interesting</a:t>
            </a:r>
          </a:p>
          <a:p>
            <a:pPr>
              <a:buFont typeface="Arial" pitchFamily="34" charset="0"/>
              <a:buChar char="•"/>
            </a:pP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good</a:t>
            </a:r>
          </a:p>
          <a:p>
            <a:pPr>
              <a:buFont typeface="Arial" pitchFamily="34" charset="0"/>
              <a:buChar char="•"/>
            </a:pP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nice</a:t>
            </a:r>
          </a:p>
          <a:p>
            <a:endParaRPr lang="en-US" sz="5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14414" y="1214422"/>
            <a:ext cx="6324632" cy="30003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dist="53882" dir="2700000" algn="ctr" rotWithShape="0">
                    <a:srgbClr val="9999FF">
                      <a:alpha val="8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Impact"/>
              </a:rPr>
              <a:t>Good bye</a:t>
            </a:r>
            <a:endParaRPr lang="ru-RU" sz="36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dist="53882" dir="2700000" algn="ctr" rotWithShape="0">
                  <a:srgbClr val="9999FF">
                    <a:alpha val="80000"/>
                  </a:srgbClr>
                </a:outerShdw>
                <a:reflection blurRad="6350" stA="55000" endA="300" endPos="45500" dir="5400000" sy="-100000" algn="bl" rotWithShape="0"/>
              </a:effectLst>
              <a:latin typeface="Impac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3643314"/>
            <a:ext cx="292895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0" dirty="0" smtClean="0"/>
              <a:t>[</a:t>
            </a:r>
            <a:r>
              <a:rPr lang="ru-RU" sz="19000" dirty="0" err="1" smtClean="0"/>
              <a:t>ʌ</a:t>
            </a:r>
            <a:r>
              <a:rPr lang="en-US" sz="19000" dirty="0" smtClean="0"/>
              <a:t>]</a:t>
            </a:r>
            <a:endParaRPr lang="ru-RU" sz="19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0" dirty="0" smtClean="0">
                <a:ln>
                  <a:solidFill>
                    <a:sysClr val="windowText" lastClr="000000"/>
                  </a:solidFill>
                </a:ln>
              </a:rPr>
              <a:t>[</a:t>
            </a:r>
            <a:r>
              <a:rPr lang="ru-RU" sz="18000" dirty="0" err="1" smtClean="0">
                <a:ln>
                  <a:solidFill>
                    <a:sysClr val="windowText" lastClr="000000"/>
                  </a:solidFill>
                </a:ln>
              </a:rPr>
              <a:t>b</a:t>
            </a:r>
            <a:r>
              <a:rPr lang="en-US" sz="18000" dirty="0" smtClean="0">
                <a:ln>
                  <a:solidFill>
                    <a:sysClr val="windowText" lastClr="000000"/>
                  </a:solidFill>
                </a:ln>
              </a:rPr>
              <a:t>]</a:t>
            </a:r>
            <a:endParaRPr lang="ru-RU" sz="18000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1428728" y="3643314"/>
            <a:ext cx="271464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0" dirty="0" smtClean="0"/>
              <a:t>[I]</a:t>
            </a:r>
            <a:endParaRPr lang="ru-RU" sz="19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857232"/>
            <a:ext cx="2467342" cy="2939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500" dirty="0" smtClean="0"/>
              <a:t>[</a:t>
            </a:r>
            <a:r>
              <a:rPr lang="ru-RU" sz="18500" dirty="0" err="1" smtClean="0"/>
              <a:t>r</a:t>
            </a:r>
            <a:r>
              <a:rPr lang="en-US" sz="18500" dirty="0" smtClean="0"/>
              <a:t>]</a:t>
            </a:r>
            <a:endParaRPr lang="ru-RU" sz="18500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4714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Sound the symbols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3555782" cy="2785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500" dirty="0" smtClean="0"/>
              <a:t>[</a:t>
            </a:r>
            <a:r>
              <a:rPr lang="ru-RU" sz="17500" dirty="0" err="1" smtClean="0"/>
              <a:t>ӕ</a:t>
            </a:r>
            <a:r>
              <a:rPr lang="en-US" sz="17500" dirty="0" smtClean="0"/>
              <a:t>]</a:t>
            </a:r>
            <a:endParaRPr lang="ru-RU" sz="17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643314"/>
            <a:ext cx="2954655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0" dirty="0" smtClean="0"/>
              <a:t>[</a:t>
            </a:r>
            <a:r>
              <a:rPr lang="ru-RU" sz="19000" dirty="0" err="1" smtClean="0"/>
              <a:t>ѳ</a:t>
            </a:r>
            <a:r>
              <a:rPr lang="en-US" sz="19000" dirty="0" smtClean="0"/>
              <a:t>]</a:t>
            </a:r>
            <a:endParaRPr lang="ru-RU" sz="19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1571612"/>
            <a:ext cx="2587568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0" dirty="0" smtClean="0"/>
              <a:t>[</a:t>
            </a:r>
            <a:r>
              <a:rPr lang="ru-RU" sz="19000" dirty="0" smtClean="0"/>
              <a:t>ᶞ</a:t>
            </a:r>
            <a:r>
              <a:rPr lang="en-US" sz="19000" dirty="0" smtClean="0"/>
              <a:t>]</a:t>
            </a:r>
            <a:endParaRPr lang="ru-RU" sz="19000" dirty="0"/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4714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Sound the symbols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4296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700" dirty="0" err="1" smtClean="0">
                <a:latin typeface="Times New Roman" pitchFamily="18" charset="0"/>
                <a:cs typeface="Times New Roman" pitchFamily="18" charset="0"/>
              </a:rPr>
              <a:t>pәustә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 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lӕmp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 </a:t>
            </a:r>
          </a:p>
          <a:p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windәu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bӕɡ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</a:t>
            </a:r>
          </a:p>
          <a:p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[desk]       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klaim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    </a:t>
            </a:r>
          </a:p>
          <a:p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plɑ:nt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      [</a:t>
            </a:r>
            <a:r>
              <a:rPr lang="en-US" sz="8700" dirty="0" err="1" smtClean="0">
                <a:latin typeface="Times New Roman" pitchFamily="18" charset="0"/>
                <a:cs typeface="Times New Roman" pitchFamily="18" charset="0"/>
              </a:rPr>
              <a:t>teibl</a:t>
            </a:r>
            <a:r>
              <a:rPr lang="en-US" sz="87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Find the odd word. (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лишнее слово)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214678" y="0"/>
            <a:ext cx="2528895" cy="9049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Repeat!</a:t>
            </a:r>
            <a:endParaRPr lang="ru-RU" sz="3600" kern="10" spc="0" dirty="0">
              <a:ln w="9525">
                <a:solidFill>
                  <a:srgbClr val="00B05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Impact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1071546"/>
            <a:ext cx="5286412" cy="355760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tx1"/>
                  </a:solidFill>
                </a:ln>
              </a:rPr>
              <a:t>What things can you use at the lesson? </a:t>
            </a:r>
          </a:p>
          <a:p>
            <a:pPr algn="ctr"/>
            <a:r>
              <a:rPr lang="en-US" sz="2400" b="1" dirty="0" smtClean="0">
                <a:ln>
                  <a:solidFill>
                    <a:schemeClr val="tx1"/>
                  </a:solidFill>
                </a:ln>
              </a:rPr>
              <a:t>(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</a:rPr>
              <a:t>Чем ты можешь воспользоваться на уроке?)</a:t>
            </a:r>
            <a:endParaRPr lang="ru-RU" sz="2400" b="1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1000100" y="714356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428596" y="278605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679025" y="5250669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70" y="4429132"/>
            <a:ext cx="114300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858016" y="285749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6234507" y="623486"/>
            <a:ext cx="735313" cy="10599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3786976" y="642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Picture 9" descr="image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97413"/>
            <a:ext cx="1990725" cy="2160587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 rot="10800000" flipV="1">
            <a:off x="1357290" y="4429132"/>
            <a:ext cx="1428760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1071546"/>
            <a:ext cx="5286412" cy="355760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n>
                  <a:solidFill>
                    <a:schemeClr val="tx1"/>
                  </a:solidFill>
                </a:ln>
              </a:rPr>
              <a:t>What do we do at school? </a:t>
            </a:r>
          </a:p>
          <a:p>
            <a:pPr algn="ctr"/>
            <a:r>
              <a:rPr lang="en-US" sz="2800" b="1" dirty="0" smtClean="0">
                <a:ln>
                  <a:solidFill>
                    <a:schemeClr val="tx1"/>
                  </a:solidFill>
                </a:ln>
              </a:rPr>
              <a:t>(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</a:rPr>
              <a:t>Что мы делаем в школе?)</a:t>
            </a:r>
            <a:endParaRPr lang="ru-RU" sz="2800" b="1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1000100" y="714356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428596" y="278605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679025" y="5250669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70" y="4429132"/>
            <a:ext cx="114300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858016" y="285749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6234507" y="623486"/>
            <a:ext cx="735313" cy="10599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3786976" y="642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Picture 9" descr="image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97413"/>
            <a:ext cx="1990725" cy="2160587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 rot="10800000" flipV="1">
            <a:off x="1357290" y="4429132"/>
            <a:ext cx="1428760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42844" y="2214554"/>
            <a:ext cx="8786874" cy="34671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Is there  a . . .  in your bag?</a:t>
            </a:r>
          </a:p>
          <a:p>
            <a:pPr algn="ctr" rtl="0"/>
            <a:r>
              <a:rPr lang="en-US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Are there . . .  in your bag?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accent6">
                  <a:lumMod val="5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6934207" cy="10906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Начните свой вопрос так:</a:t>
            </a:r>
            <a:endParaRPr lang="ru-RU" sz="3600" kern="10" spc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356"/>
            <a:ext cx="87154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en-US" sz="3800" dirty="0" smtClean="0"/>
              <a:t>At the lesson we usually read books, </a:t>
            </a:r>
          </a:p>
          <a:p>
            <a:pPr marL="514350" indent="-514350"/>
            <a:r>
              <a:rPr lang="en-US" sz="3800" dirty="0" smtClean="0"/>
              <a:t>    learn poems and speak English.</a:t>
            </a:r>
          </a:p>
          <a:p>
            <a:endParaRPr lang="en-US" sz="3800" dirty="0" smtClean="0"/>
          </a:p>
          <a:p>
            <a:r>
              <a:rPr lang="en-US" sz="3800" dirty="0" smtClean="0"/>
              <a:t>2) During the break we usually play games,</a:t>
            </a:r>
          </a:p>
          <a:p>
            <a:r>
              <a:rPr lang="en-US" sz="3800" dirty="0" smtClean="0"/>
              <a:t>    draw pictures, run and jump.</a:t>
            </a:r>
          </a:p>
          <a:p>
            <a:endParaRPr lang="en-US" sz="3800" dirty="0" smtClean="0"/>
          </a:p>
          <a:p>
            <a:r>
              <a:rPr lang="en-US" sz="3800" dirty="0" smtClean="0"/>
              <a:t>3) After the lessons we usually have dinner, </a:t>
            </a:r>
          </a:p>
          <a:p>
            <a:r>
              <a:rPr lang="en-US" sz="3800" dirty="0" smtClean="0"/>
              <a:t>    watch TV, do homework and  play games.</a:t>
            </a:r>
            <a:endParaRPr lang="ru-RU" sz="3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868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Why do you learn </a:t>
            </a:r>
          </a:p>
          <a:p>
            <a:pPr algn="ctr"/>
            <a:r>
              <a:rPr lang="en-US" sz="5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Russian, English, </a:t>
            </a:r>
            <a:r>
              <a:rPr lang="en-US" sz="5400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Maths</a:t>
            </a:r>
            <a:r>
              <a:rPr lang="en-US" sz="5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?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28868"/>
            <a:ext cx="935834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Russian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5000" b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rʌʃən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]-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русский язык</a:t>
            </a:r>
          </a:p>
          <a:p>
            <a:endParaRPr lang="en-US" sz="1400" b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Maths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[m</a:t>
            </a:r>
            <a:r>
              <a:rPr lang="ru-RU" sz="5000" b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ӕ</a:t>
            </a:r>
            <a:r>
              <a:rPr lang="en-US" sz="5000" b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ɵs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- математика</a:t>
            </a:r>
          </a:p>
          <a:p>
            <a:endParaRPr lang="en-US" sz="1400" b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because -</a:t>
            </a:r>
            <a:r>
              <a:rPr lang="ru-RU" sz="5000" b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bi </a:t>
            </a:r>
            <a:r>
              <a:rPr lang="en-US" sz="5000" b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kɔ:z</a:t>
            </a:r>
            <a:r>
              <a:rPr lang="en-US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- потому что</a:t>
            </a:r>
            <a:endParaRPr lang="en-US" sz="5000" b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347</Words>
  <Application>Microsoft Office PowerPoint</Application>
  <PresentationFormat>Экран (4:3)</PresentationFormat>
  <Paragraphs>85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35</cp:revision>
  <dcterms:created xsi:type="dcterms:W3CDTF">2009-05-14T12:51:10Z</dcterms:created>
  <dcterms:modified xsi:type="dcterms:W3CDTF">2009-05-20T15:47:56Z</dcterms:modified>
</cp:coreProperties>
</file>