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3886200"/>
            <a:ext cx="7775575" cy="1752600"/>
          </a:xfrm>
        </p:spPr>
        <p:txBody>
          <a:bodyPr rtlCol="0" anchor="b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  <a:r>
              <a:rPr lang="ru-RU" sz="4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«Физическое развитие»</a:t>
            </a:r>
            <a:endParaRPr lang="ru-RU" sz="4800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Picture 3" descr="D:\ПРОСВЕЩЕНИЕ\Картинки разные\Доналд_Золан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76672"/>
            <a:ext cx="4824422" cy="3852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 descr="Розовая тисненая бумага"/>
          <p:cNvSpPr txBox="1">
            <a:spLocks noChangeArrowheads="1"/>
          </p:cNvSpPr>
          <p:nvPr/>
        </p:nvSpPr>
        <p:spPr bwMode="auto">
          <a:xfrm>
            <a:off x="468313" y="404813"/>
            <a:ext cx="8135937" cy="1584325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800" b="1"/>
              <a:t>Цель</a:t>
            </a:r>
          </a:p>
          <a:p>
            <a:pPr algn="ctr">
              <a:lnSpc>
                <a:spcPct val="90000"/>
              </a:lnSpc>
              <a:buFont typeface="Arial" pitchFamily="34" charset="0"/>
              <a:buChar char="•"/>
            </a:pPr>
            <a:r>
              <a:rPr lang="ru-RU" sz="2000" b="1" i="1"/>
              <a:t> </a:t>
            </a:r>
            <a:r>
              <a:rPr lang="ru-RU" b="1" i="1"/>
              <a:t>гармоничное физическое развитие</a:t>
            </a:r>
          </a:p>
          <a:p>
            <a:pPr algn="ctr">
              <a:lnSpc>
                <a:spcPct val="90000"/>
              </a:lnSpc>
              <a:buFont typeface="Arial" pitchFamily="34" charset="0"/>
              <a:buChar char="•"/>
            </a:pPr>
            <a:r>
              <a:rPr lang="ru-RU" b="1" i="1"/>
              <a:t> формирование интереса и ценностного отношения к занятиям физической культурой</a:t>
            </a:r>
          </a:p>
          <a:p>
            <a:pPr algn="ctr">
              <a:lnSpc>
                <a:spcPct val="90000"/>
              </a:lnSpc>
              <a:buFont typeface="Arial" pitchFamily="34" charset="0"/>
              <a:buChar char="•"/>
            </a:pPr>
            <a:r>
              <a:rPr lang="ru-RU" b="1" i="1"/>
              <a:t> формирование основ здорового образа жизни</a:t>
            </a:r>
            <a:endParaRPr lang="ru-RU">
              <a:latin typeface="Arial" pitchFamily="34" charset="0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68313" y="2492375"/>
            <a:ext cx="8208962" cy="3600450"/>
            <a:chOff x="1894" y="2008"/>
            <a:chExt cx="12927" cy="5670"/>
          </a:xfrm>
        </p:grpSpPr>
        <p:sp>
          <p:nvSpPr>
            <p:cNvPr id="43014" name="Text Box 17" descr="Голубая тисненая бумага"/>
            <p:cNvSpPr txBox="1">
              <a:spLocks noChangeArrowheads="1"/>
            </p:cNvSpPr>
            <p:nvPr/>
          </p:nvSpPr>
          <p:spPr bwMode="auto">
            <a:xfrm>
              <a:off x="1894" y="2008"/>
              <a:ext cx="12927" cy="5670"/>
            </a:xfrm>
            <a:prstGeom prst="rect">
              <a:avLst/>
            </a:pr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800" b="1"/>
                <a:t>Задачи</a:t>
              </a:r>
              <a:endParaRPr lang="ru-RU" sz="2800">
                <a:latin typeface="Arial" pitchFamily="34" charset="0"/>
              </a:endParaRPr>
            </a:p>
          </p:txBody>
        </p:sp>
        <p:sp>
          <p:nvSpPr>
            <p:cNvPr id="43015" name="Text Box 18"/>
            <p:cNvSpPr txBox="1">
              <a:spLocks noChangeArrowheads="1"/>
            </p:cNvSpPr>
            <p:nvPr/>
          </p:nvSpPr>
          <p:spPr bwMode="auto">
            <a:xfrm>
              <a:off x="6373" y="2802"/>
              <a:ext cx="3968" cy="4650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b="1"/>
                <a:t>Образовательные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формирование двигате-</a:t>
              </a:r>
              <a:br>
                <a:rPr lang="ru-RU" altLang="ru-RU" sz="1600"/>
              </a:br>
              <a:r>
                <a:rPr lang="ru-RU" altLang="ru-RU" sz="1600"/>
                <a:t>  льных умений и навыков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развитие физических</a:t>
              </a:r>
              <a:br>
                <a:rPr lang="ru-RU" altLang="ru-RU" sz="1600"/>
              </a:br>
              <a:r>
                <a:rPr lang="ru-RU" altLang="ru-RU" sz="1600"/>
                <a:t>  качеств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овладение ребенком</a:t>
              </a:r>
              <a:br>
                <a:rPr lang="ru-RU" altLang="ru-RU" sz="1600"/>
              </a:br>
              <a:r>
                <a:rPr lang="ru-RU" altLang="ru-RU" sz="1600"/>
                <a:t>  элементарными знания-</a:t>
              </a:r>
              <a:br>
                <a:rPr lang="ru-RU" altLang="ru-RU" sz="1600"/>
              </a:br>
              <a:r>
                <a:rPr lang="ru-RU" altLang="ru-RU" sz="1600"/>
                <a:t>  ми о своем организме,</a:t>
              </a:r>
              <a:br>
                <a:rPr lang="ru-RU" altLang="ru-RU" sz="1600"/>
              </a:br>
              <a:r>
                <a:rPr lang="ru-RU" altLang="ru-RU" sz="1600"/>
                <a:t>  роли физических</a:t>
              </a:r>
              <a:br>
                <a:rPr lang="ru-RU" altLang="ru-RU" sz="1600"/>
              </a:br>
              <a:r>
                <a:rPr lang="ru-RU" altLang="ru-RU" sz="1600"/>
                <a:t>  упражнений в его жизни,</a:t>
              </a:r>
              <a:br>
                <a:rPr lang="ru-RU" altLang="ru-RU" sz="1600"/>
              </a:br>
              <a:r>
                <a:rPr lang="ru-RU" altLang="ru-RU" sz="1600"/>
                <a:t>  способах укрепления</a:t>
              </a:r>
              <a:br>
                <a:rPr lang="ru-RU" altLang="ru-RU" sz="1600"/>
              </a:br>
              <a:r>
                <a:rPr lang="ru-RU" altLang="ru-RU" sz="1600"/>
                <a:t>  собственного здоровья</a:t>
              </a: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43016" name="Text Box 19"/>
            <p:cNvSpPr txBox="1">
              <a:spLocks noChangeArrowheads="1"/>
            </p:cNvSpPr>
            <p:nvPr/>
          </p:nvSpPr>
          <p:spPr bwMode="auto">
            <a:xfrm>
              <a:off x="10625" y="2802"/>
              <a:ext cx="3968" cy="4650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b="1"/>
                <a:t>Воспитательные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формирование интереса</a:t>
              </a:r>
              <a:br>
                <a:rPr lang="ru-RU" altLang="ru-RU" sz="1600"/>
              </a:br>
              <a:r>
                <a:rPr lang="ru-RU" altLang="ru-RU" sz="1600"/>
                <a:t>  и потребности в занятиях</a:t>
              </a:r>
              <a:br>
                <a:rPr lang="ru-RU" altLang="ru-RU" sz="1600"/>
              </a:br>
              <a:r>
                <a:rPr lang="ru-RU" altLang="ru-RU" sz="1600"/>
                <a:t>  физическими</a:t>
              </a:r>
              <a:br>
                <a:rPr lang="ru-RU" altLang="ru-RU" sz="1600"/>
              </a:br>
              <a:r>
                <a:rPr lang="ru-RU" altLang="ru-RU" sz="1600"/>
                <a:t>  упражнениями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разностороннее  гармо-</a:t>
              </a:r>
              <a:br>
                <a:rPr lang="ru-RU" altLang="ru-RU" sz="1600"/>
              </a:br>
              <a:r>
                <a:rPr lang="ru-RU" altLang="ru-RU" sz="1600"/>
                <a:t>  ничное развитие ребенка</a:t>
              </a:r>
              <a:br>
                <a:rPr lang="ru-RU" altLang="ru-RU" sz="1600"/>
              </a:br>
              <a:r>
                <a:rPr lang="ru-RU" altLang="ru-RU" sz="1600"/>
                <a:t> (не только физическое,</a:t>
              </a:r>
              <a:br>
                <a:rPr lang="ru-RU" altLang="ru-RU" sz="1600"/>
              </a:br>
              <a:r>
                <a:rPr lang="ru-RU" altLang="ru-RU" sz="1600"/>
                <a:t>  но и умственное,</a:t>
              </a:r>
              <a:br>
                <a:rPr lang="ru-RU" altLang="ru-RU" sz="1600"/>
              </a:br>
              <a:r>
                <a:rPr lang="ru-RU" altLang="ru-RU" sz="1600"/>
                <a:t>  нравственное,</a:t>
              </a:r>
              <a:br>
                <a:rPr lang="ru-RU" altLang="ru-RU" sz="1600"/>
              </a:br>
              <a:r>
                <a:rPr lang="ru-RU" altLang="ru-RU" sz="1600"/>
                <a:t>  эстетическое, трудовое)</a:t>
              </a:r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43017" name="Text Box 20"/>
            <p:cNvSpPr txBox="1">
              <a:spLocks noChangeArrowheads="1"/>
            </p:cNvSpPr>
            <p:nvPr/>
          </p:nvSpPr>
          <p:spPr bwMode="auto">
            <a:xfrm>
              <a:off x="2097" y="2802"/>
              <a:ext cx="3968" cy="4650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b="1"/>
                <a:t>Оздоровительные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охрана жизни и укрепле-</a:t>
              </a:r>
              <a:br>
                <a:rPr lang="ru-RU" altLang="ru-RU" sz="1600"/>
              </a:br>
              <a:r>
                <a:rPr lang="ru-RU" altLang="ru-RU" sz="1600"/>
                <a:t>  ние здоровья, обеспече-</a:t>
              </a:r>
              <a:br>
                <a:rPr lang="ru-RU" altLang="ru-RU" sz="1600"/>
              </a:br>
              <a:r>
                <a:rPr lang="ru-RU" altLang="ru-RU" sz="1600"/>
                <a:t>  ние нормального</a:t>
              </a:r>
              <a:br>
                <a:rPr lang="ru-RU" altLang="ru-RU" sz="1600"/>
              </a:br>
              <a:r>
                <a:rPr lang="ru-RU" altLang="ru-RU" sz="1600"/>
                <a:t>  функционирования всех</a:t>
              </a:r>
              <a:br>
                <a:rPr lang="ru-RU" altLang="ru-RU" sz="1600"/>
              </a:br>
              <a:r>
                <a:rPr lang="ru-RU" altLang="ru-RU" sz="1600"/>
                <a:t>  органов и систем</a:t>
              </a:r>
              <a:br>
                <a:rPr lang="ru-RU" altLang="ru-RU" sz="1600"/>
              </a:br>
              <a:r>
                <a:rPr lang="ru-RU" altLang="ru-RU" sz="1600"/>
                <a:t>  организма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всестороннее физическое</a:t>
              </a:r>
              <a:br>
                <a:rPr lang="ru-RU" altLang="ru-RU" sz="1600"/>
              </a:br>
              <a:r>
                <a:rPr lang="ru-RU" altLang="ru-RU" sz="1600"/>
                <a:t>  совершенствование</a:t>
              </a:r>
              <a:br>
                <a:rPr lang="ru-RU" altLang="ru-RU" sz="1600"/>
              </a:br>
              <a:r>
                <a:rPr lang="ru-RU" altLang="ru-RU" sz="1600"/>
                <a:t>  функций организма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 повышение</a:t>
              </a:r>
              <a:br>
                <a:rPr lang="ru-RU" altLang="ru-RU" sz="1600"/>
              </a:br>
              <a:r>
                <a:rPr lang="ru-RU" altLang="ru-RU" sz="1600"/>
                <a:t>  работоспособности</a:t>
              </a:r>
              <a:br>
                <a:rPr lang="ru-RU" altLang="ru-RU" sz="1600"/>
              </a:br>
              <a:r>
                <a:rPr lang="ru-RU" altLang="ru-RU" sz="1600"/>
                <a:t>  и закаливание</a:t>
              </a:r>
            </a:p>
            <a:p>
              <a:endParaRPr lang="ru-RU" altLang="ru-RU">
                <a:latin typeface="Arial" pitchFamily="34" charset="0"/>
              </a:endParaRPr>
            </a:p>
          </p:txBody>
        </p:sp>
      </p:grpSp>
      <p:sp>
        <p:nvSpPr>
          <p:cNvPr id="43012" name="AutoShape 5"/>
          <p:cNvSpPr>
            <a:spLocks noChangeArrowheads="1"/>
          </p:cNvSpPr>
          <p:nvPr/>
        </p:nvSpPr>
        <p:spPr bwMode="auto">
          <a:xfrm>
            <a:off x="4435475" y="1916113"/>
            <a:ext cx="352425" cy="720725"/>
          </a:xfrm>
          <a:prstGeom prst="downArrow">
            <a:avLst>
              <a:gd name="adj1" fmla="val 39102"/>
              <a:gd name="adj2" fmla="val 55718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5D802-A7D5-4078-93DD-C0F8FCA905A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95288" y="549275"/>
            <a:ext cx="8281987" cy="5543550"/>
            <a:chOff x="647" y="2843"/>
            <a:chExt cx="13040" cy="8732"/>
          </a:xfrm>
        </p:grpSpPr>
        <p:sp>
          <p:nvSpPr>
            <p:cNvPr id="44036" name="Text Box 10" descr="Почтовая бумага"/>
            <p:cNvSpPr txBox="1">
              <a:spLocks noChangeArrowheads="1"/>
            </p:cNvSpPr>
            <p:nvPr/>
          </p:nvSpPr>
          <p:spPr bwMode="auto">
            <a:xfrm>
              <a:off x="647" y="2843"/>
              <a:ext cx="13040" cy="8732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800" b="1"/>
                <a:t>Направления физического развития:</a:t>
              </a:r>
              <a:endParaRPr lang="ru-RU" sz="2800">
                <a:latin typeface="Arial" pitchFamily="34" charset="0"/>
              </a:endParaRPr>
            </a:p>
          </p:txBody>
        </p:sp>
        <p:sp>
          <p:nvSpPr>
            <p:cNvPr id="44037" name="Text Box 11"/>
            <p:cNvSpPr txBox="1">
              <a:spLocks noChangeArrowheads="1"/>
            </p:cNvSpPr>
            <p:nvPr/>
          </p:nvSpPr>
          <p:spPr bwMode="auto">
            <a:xfrm>
              <a:off x="874" y="3977"/>
              <a:ext cx="5103" cy="7371"/>
            </a:xfrm>
            <a:prstGeom prst="rect">
              <a:avLst/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2000" b="1"/>
                <a:t>Приобретение детьми опыта в двигательной деятельности:</a:t>
              </a:r>
              <a:endParaRPr lang="ru-RU" altLang="ru-RU" sz="2000" b="1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 связанной с выполнением</a:t>
              </a:r>
              <a:br>
                <a:rPr lang="ru-RU" altLang="ru-RU" sz="1600"/>
              </a:br>
              <a:r>
                <a:rPr lang="ru-RU" altLang="ru-RU" sz="1600"/>
                <a:t>   упражнений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 направленной на развитие таких</a:t>
              </a:r>
              <a:br>
                <a:rPr lang="ru-RU" altLang="ru-RU" sz="1600"/>
              </a:br>
              <a:r>
                <a:rPr lang="ru-RU" altLang="ru-RU" sz="1600"/>
                <a:t>  физических качеств как</a:t>
              </a:r>
              <a:br>
                <a:rPr lang="ru-RU" altLang="ru-RU" sz="1600"/>
              </a:br>
              <a:r>
                <a:rPr lang="ru-RU" altLang="ru-RU" sz="1600"/>
                <a:t>  координация и гибкость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 способствующей правильному</a:t>
              </a:r>
              <a:br>
                <a:rPr lang="ru-RU" altLang="ru-RU" sz="1600"/>
              </a:br>
              <a:r>
                <a:rPr lang="ru-RU" altLang="ru-RU" sz="1600"/>
                <a:t>  формированию опорно-</a:t>
              </a:r>
              <a:br>
                <a:rPr lang="ru-RU" altLang="ru-RU" sz="1600"/>
              </a:br>
              <a:r>
                <a:rPr lang="ru-RU" altLang="ru-RU" sz="1600"/>
                <a:t>  двигательной системы </a:t>
              </a:r>
              <a:br>
                <a:rPr lang="ru-RU" altLang="ru-RU" sz="1600"/>
              </a:br>
              <a:r>
                <a:rPr lang="ru-RU" altLang="ru-RU" sz="1600"/>
                <a:t>  организма, развитию равновесия,</a:t>
              </a:r>
              <a:br>
                <a:rPr lang="ru-RU" altLang="ru-RU" sz="1600"/>
              </a:br>
              <a:r>
                <a:rPr lang="ru-RU" altLang="ru-RU" sz="1600"/>
                <a:t>  координации движений, крупной</a:t>
              </a:r>
              <a:br>
                <a:rPr lang="ru-RU" altLang="ru-RU" sz="1600"/>
              </a:br>
              <a:r>
                <a:rPr lang="ru-RU" altLang="ru-RU" sz="1600"/>
                <a:t>  и мелкой моторики</a:t>
              </a:r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/>
                <a:t> связанной с правильным,</a:t>
              </a:r>
              <a:br>
                <a:rPr lang="ru-RU" altLang="ru-RU" sz="1600"/>
              </a:br>
              <a:r>
                <a:rPr lang="ru-RU" altLang="ru-RU" sz="1600"/>
                <a:t>  не наносящим вреда организму,</a:t>
              </a:r>
              <a:br>
                <a:rPr lang="ru-RU" altLang="ru-RU" sz="1600"/>
              </a:br>
              <a:r>
                <a:rPr lang="ru-RU" altLang="ru-RU" sz="1600"/>
                <a:t>  выполнением основных</a:t>
              </a:r>
              <a:br>
                <a:rPr lang="ru-RU" altLang="ru-RU" sz="1600"/>
              </a:br>
              <a:r>
                <a:rPr lang="ru-RU" altLang="ru-RU" sz="1600"/>
                <a:t>  движений (ходьба, бег, мягкие</a:t>
              </a:r>
              <a:br>
                <a:rPr lang="ru-RU" altLang="ru-RU" sz="1600"/>
              </a:br>
              <a:r>
                <a:rPr lang="ru-RU" altLang="ru-RU" sz="1600"/>
                <a:t>  прыжки, повороты в обе</a:t>
              </a:r>
              <a:br>
                <a:rPr lang="ru-RU" altLang="ru-RU" sz="1600"/>
              </a:br>
              <a:r>
                <a:rPr lang="ru-RU" altLang="ru-RU" sz="1600"/>
                <a:t>  стороны)</a:t>
              </a:r>
              <a:endParaRPr lang="ru-RU" altLang="ru-RU" sz="1600">
                <a:latin typeface="Times New Roman" pitchFamily="18" charset="0"/>
              </a:endParaRPr>
            </a:p>
            <a:p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44038" name="Text Box 12"/>
            <p:cNvSpPr txBox="1">
              <a:spLocks noChangeArrowheads="1"/>
            </p:cNvSpPr>
            <p:nvPr/>
          </p:nvSpPr>
          <p:spPr bwMode="auto">
            <a:xfrm>
              <a:off x="9605" y="3977"/>
              <a:ext cx="3742" cy="7371"/>
            </a:xfrm>
            <a:prstGeom prst="rect">
              <a:avLst/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2000" b="1"/>
                <a:t>Становление ценностей здорового образа жизни, </a:t>
              </a:r>
              <a:r>
                <a:rPr lang="ru-RU" altLang="ru-RU" sz="2000"/>
                <a:t>овладение его элементарными нормами</a:t>
              </a:r>
              <a:br>
                <a:rPr lang="ru-RU" altLang="ru-RU" sz="2000"/>
              </a:br>
              <a:r>
                <a:rPr lang="ru-RU" altLang="ru-RU" sz="2000"/>
                <a:t> и правилами</a:t>
              </a:r>
              <a:br>
                <a:rPr lang="ru-RU" altLang="ru-RU" sz="2000"/>
              </a:br>
              <a:r>
                <a:rPr lang="ru-RU" altLang="ru-RU" sz="2000"/>
                <a:t> </a:t>
              </a:r>
              <a:r>
                <a:rPr lang="ru-RU" altLang="ru-RU" sz="1600"/>
                <a:t>(в питании, двигательном режиме, закаливании,</a:t>
              </a:r>
              <a:br>
                <a:rPr lang="ru-RU" altLang="ru-RU" sz="1600"/>
              </a:br>
              <a:r>
                <a:rPr lang="ru-RU" altLang="ru-RU" sz="1600"/>
                <a:t>при формировании полезных привычек</a:t>
              </a:r>
              <a:br>
                <a:rPr lang="ru-RU" altLang="ru-RU" sz="1600"/>
              </a:br>
              <a:r>
                <a:rPr lang="ru-RU" altLang="ru-RU" sz="1600"/>
                <a:t>и др.)</a:t>
              </a:r>
            </a:p>
            <a:p>
              <a:endParaRPr lang="ru-RU" altLang="ru-RU" sz="2000" b="1">
                <a:latin typeface="Arial" pitchFamily="34" charset="0"/>
              </a:endParaRPr>
            </a:p>
          </p:txBody>
        </p:sp>
        <p:sp>
          <p:nvSpPr>
            <p:cNvPr id="44039" name="Text Box 13"/>
            <p:cNvSpPr txBox="1">
              <a:spLocks noChangeArrowheads="1"/>
            </p:cNvSpPr>
            <p:nvPr/>
          </p:nvSpPr>
          <p:spPr bwMode="auto">
            <a:xfrm>
              <a:off x="6430" y="3977"/>
              <a:ext cx="2721" cy="7371"/>
            </a:xfrm>
            <a:prstGeom prst="rect">
              <a:avLst/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2000" b="1"/>
                <a:t>Становление целенаправ-ленности  и саморегу-ляции  в двигательной сфере</a:t>
              </a:r>
            </a:p>
            <a:p>
              <a:endParaRPr lang="ru-RU" altLang="ru-RU">
                <a:latin typeface="Arial" pitchFamily="34" charset="0"/>
              </a:endParaRPr>
            </a:p>
          </p:txBody>
        </p:sp>
      </p:grp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6718AC-FC03-4800-90CF-4C826E70DB1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1"/>
          <p:cNvGrpSpPr>
            <a:grpSpLocks/>
          </p:cNvGrpSpPr>
          <p:nvPr/>
        </p:nvGrpSpPr>
        <p:grpSpPr bwMode="auto">
          <a:xfrm>
            <a:off x="1871663" y="1284288"/>
            <a:ext cx="5218112" cy="255587"/>
            <a:chOff x="1872071" y="1284323"/>
            <a:chExt cx="5217258" cy="254803"/>
          </a:xfrm>
        </p:grpSpPr>
        <p:sp>
          <p:nvSpPr>
            <p:cNvPr id="45069" name="AutoShape 6"/>
            <p:cNvSpPr>
              <a:spLocks noChangeArrowheads="1"/>
            </p:cNvSpPr>
            <p:nvPr/>
          </p:nvSpPr>
          <p:spPr bwMode="auto">
            <a:xfrm rot="1357509">
              <a:off x="1872071" y="1284323"/>
              <a:ext cx="2795129" cy="251638"/>
            </a:xfrm>
            <a:prstGeom prst="rightArrow">
              <a:avLst>
                <a:gd name="adj1" fmla="val 50000"/>
                <a:gd name="adj2" fmla="val 115963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5070" name="AutoShape 7"/>
            <p:cNvSpPr>
              <a:spLocks noChangeArrowheads="1"/>
            </p:cNvSpPr>
            <p:nvPr/>
          </p:nvSpPr>
          <p:spPr bwMode="auto">
            <a:xfrm rot="20151965" flipH="1">
              <a:off x="4471970" y="1285905"/>
              <a:ext cx="2617359" cy="253221"/>
            </a:xfrm>
            <a:prstGeom prst="rightArrow">
              <a:avLst>
                <a:gd name="adj1" fmla="val 50000"/>
                <a:gd name="adj2" fmla="val 113316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Группа 23"/>
          <p:cNvGrpSpPr>
            <a:grpSpLocks/>
          </p:cNvGrpSpPr>
          <p:nvPr/>
        </p:nvGrpSpPr>
        <p:grpSpPr bwMode="auto">
          <a:xfrm>
            <a:off x="1362075" y="549275"/>
            <a:ext cx="6419850" cy="531813"/>
            <a:chOff x="1248976" y="548681"/>
            <a:chExt cx="6419215" cy="531820"/>
          </a:xfrm>
        </p:grpSpPr>
        <p:sp>
          <p:nvSpPr>
            <p:cNvPr id="45066" name="Text Box 8"/>
            <p:cNvSpPr txBox="1">
              <a:spLocks noChangeArrowheads="1"/>
            </p:cNvSpPr>
            <p:nvPr/>
          </p:nvSpPr>
          <p:spPr bwMode="auto">
            <a:xfrm>
              <a:off x="1248976" y="548681"/>
              <a:ext cx="1771650" cy="5318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2800" b="1"/>
                <a:t>ЦЕЛЬ</a:t>
              </a:r>
              <a:endParaRPr lang="ru-RU" altLang="ru-RU" sz="2800">
                <a:latin typeface="Arial" pitchFamily="34" charset="0"/>
              </a:endParaRPr>
            </a:p>
          </p:txBody>
        </p:sp>
        <p:sp>
          <p:nvSpPr>
            <p:cNvPr id="45067" name="Text Box 9"/>
            <p:cNvSpPr txBox="1">
              <a:spLocks noChangeArrowheads="1"/>
            </p:cNvSpPr>
            <p:nvPr/>
          </p:nvSpPr>
          <p:spPr bwMode="auto">
            <a:xfrm>
              <a:off x="5896541" y="548681"/>
              <a:ext cx="1771650" cy="5318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2800" b="1"/>
                <a:t>ЗАДАЧИ</a:t>
              </a:r>
              <a:endParaRPr lang="ru-RU" altLang="ru-RU" sz="2800">
                <a:latin typeface="Arial" pitchFamily="34" charset="0"/>
              </a:endParaRPr>
            </a:p>
          </p:txBody>
        </p:sp>
        <p:sp>
          <p:nvSpPr>
            <p:cNvPr id="45068" name="AutoShape 11"/>
            <p:cNvSpPr>
              <a:spLocks noChangeArrowheads="1"/>
            </p:cNvSpPr>
            <p:nvPr/>
          </p:nvSpPr>
          <p:spPr bwMode="auto">
            <a:xfrm>
              <a:off x="3020451" y="653457"/>
              <a:ext cx="2847693" cy="293692"/>
            </a:xfrm>
            <a:prstGeom prst="leftRightArrow">
              <a:avLst>
                <a:gd name="adj1" fmla="val 50000"/>
                <a:gd name="adj2" fmla="val 105222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Группа 22"/>
          <p:cNvGrpSpPr>
            <a:grpSpLocks/>
          </p:cNvGrpSpPr>
          <p:nvPr/>
        </p:nvGrpSpPr>
        <p:grpSpPr bwMode="auto">
          <a:xfrm>
            <a:off x="395288" y="2060575"/>
            <a:ext cx="8281987" cy="4032250"/>
            <a:chOff x="395536" y="2060848"/>
            <a:chExt cx="8281035" cy="4032448"/>
          </a:xfrm>
        </p:grpSpPr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395536" y="2060848"/>
              <a:ext cx="8281035" cy="403244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243F60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>
                  <a:solidFill>
                    <a:schemeClr val="accent2">
                      <a:lumMod val="75000"/>
                    </a:schemeClr>
                  </a:solidFill>
                </a:rPr>
                <a:t>Принципы физического развития</a:t>
              </a:r>
              <a:endParaRPr lang="ru-RU" sz="24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endParaRPr>
            </a:p>
          </p:txBody>
        </p:sp>
        <p:sp>
          <p:nvSpPr>
            <p:cNvPr id="45063" name="Text Box 14"/>
            <p:cNvSpPr txBox="1">
              <a:spLocks noChangeArrowheads="1"/>
            </p:cNvSpPr>
            <p:nvPr/>
          </p:nvSpPr>
          <p:spPr bwMode="auto">
            <a:xfrm>
              <a:off x="539552" y="2564904"/>
              <a:ext cx="2520000" cy="34563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600"/>
                </a:spcAft>
              </a:pPr>
              <a:r>
                <a:rPr lang="ru-RU" altLang="ru-RU" sz="2000" b="1"/>
                <a:t>Дидактические</a:t>
              </a:r>
              <a:endParaRPr lang="ru-RU" altLang="ru-RU" sz="2000" b="1">
                <a:latin typeface="Times New Roman" pitchFamily="18" charset="0"/>
              </a:endParaRP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  <a:buFont typeface="Symbol" pitchFamily="18" charset="2"/>
                <a:buChar char="·"/>
              </a:pPr>
              <a:r>
                <a:rPr lang="ru-RU" altLang="ru-RU" sz="1600"/>
                <a:t> Систематичность</a:t>
              </a:r>
              <a:br>
                <a:rPr lang="ru-RU" altLang="ru-RU" sz="1600"/>
              </a:br>
              <a:r>
                <a:rPr lang="ru-RU" altLang="ru-RU" sz="1600"/>
                <a:t>   и последовательность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300"/>
                </a:spcAft>
                <a:buFont typeface="Symbol" pitchFamily="18" charset="2"/>
                <a:buChar char="·"/>
              </a:pPr>
              <a:r>
                <a:rPr lang="ru-RU" altLang="ru-RU" sz="1600"/>
                <a:t> Развивающее обучение</a:t>
              </a:r>
            </a:p>
            <a:p>
              <a:pPr>
                <a:lnSpc>
                  <a:spcPct val="90000"/>
                </a:lnSpc>
                <a:spcAft>
                  <a:spcPts val="300"/>
                </a:spcAft>
                <a:buFont typeface="Symbol" pitchFamily="18" charset="2"/>
                <a:buChar char="·"/>
              </a:pPr>
              <a:r>
                <a:rPr lang="ru-RU" altLang="ru-RU" sz="1600"/>
                <a:t> Доступность</a:t>
              </a:r>
            </a:p>
            <a:p>
              <a:pPr>
                <a:lnSpc>
                  <a:spcPct val="90000"/>
                </a:lnSpc>
                <a:spcAft>
                  <a:spcPts val="300"/>
                </a:spcAft>
                <a:buFont typeface="Symbol" pitchFamily="18" charset="2"/>
                <a:buChar char="·"/>
              </a:pPr>
              <a:r>
                <a:rPr lang="ru-RU" altLang="ru-RU" sz="1600"/>
                <a:t> Воспитывающее</a:t>
              </a:r>
              <a:br>
                <a:rPr lang="ru-RU" altLang="ru-RU" sz="1600"/>
              </a:br>
              <a:r>
                <a:rPr lang="ru-RU" altLang="ru-RU" sz="1600"/>
                <a:t>   обучение</a:t>
              </a:r>
            </a:p>
            <a:p>
              <a:pPr>
                <a:lnSpc>
                  <a:spcPct val="90000"/>
                </a:lnSpc>
                <a:spcAft>
                  <a:spcPts val="300"/>
                </a:spcAft>
                <a:buFont typeface="Symbol" pitchFamily="18" charset="2"/>
                <a:buChar char="·"/>
              </a:pPr>
              <a:r>
                <a:rPr lang="ru-RU" altLang="ru-RU" sz="1600"/>
                <a:t> Учет индивидуальных</a:t>
              </a:r>
              <a:br>
                <a:rPr lang="ru-RU" altLang="ru-RU" sz="1600"/>
              </a:br>
              <a:r>
                <a:rPr lang="ru-RU" altLang="ru-RU" sz="1600"/>
                <a:t>   и возрастных </a:t>
              </a:r>
              <a:br>
                <a:rPr lang="ru-RU" altLang="ru-RU" sz="1600"/>
              </a:br>
              <a:r>
                <a:rPr lang="ru-RU" altLang="ru-RU" sz="1600"/>
                <a:t>   особенностей</a:t>
              </a:r>
            </a:p>
            <a:p>
              <a:pPr marL="0" lvl="1">
                <a:lnSpc>
                  <a:spcPct val="90000"/>
                </a:lnSpc>
                <a:spcAft>
                  <a:spcPts val="300"/>
                </a:spcAft>
                <a:buFont typeface="Symbol" pitchFamily="18" charset="2"/>
                <a:buChar char="·"/>
              </a:pPr>
              <a:r>
                <a:rPr lang="ru-RU" altLang="ru-RU" sz="1600"/>
                <a:t> Сознательность</a:t>
              </a:r>
              <a:br>
                <a:rPr lang="ru-RU" altLang="ru-RU" sz="1600"/>
              </a:br>
              <a:r>
                <a:rPr lang="ru-RU" altLang="ru-RU" sz="1600"/>
                <a:t>   и активность ребенка</a:t>
              </a:r>
            </a:p>
            <a:p>
              <a:pPr>
                <a:lnSpc>
                  <a:spcPct val="90000"/>
                </a:lnSpc>
                <a:spcAft>
                  <a:spcPts val="300"/>
                </a:spcAft>
                <a:buFont typeface="Symbol" pitchFamily="18" charset="2"/>
                <a:buChar char="·"/>
              </a:pPr>
              <a:r>
                <a:rPr lang="ru-RU" altLang="ru-RU" sz="1600"/>
                <a:t> Наглядность</a:t>
              </a: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45064" name="Text Box 15"/>
            <p:cNvSpPr txBox="1">
              <a:spLocks noChangeArrowheads="1"/>
            </p:cNvSpPr>
            <p:nvPr/>
          </p:nvSpPr>
          <p:spPr bwMode="auto">
            <a:xfrm>
              <a:off x="3203848" y="2564904"/>
              <a:ext cx="2160240" cy="34563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lvl="1" algn="ctr"/>
              <a:r>
                <a:rPr lang="ru-RU" altLang="ru-RU" sz="2000" b="1"/>
                <a:t>Специальные</a:t>
              </a:r>
            </a:p>
            <a:p>
              <a:pPr>
                <a:spcAft>
                  <a:spcPts val="600"/>
                </a:spcAft>
                <a:buFont typeface="Symbol" pitchFamily="18" charset="2"/>
                <a:buChar char="·"/>
              </a:pPr>
              <a:r>
                <a:rPr lang="ru-RU" altLang="ru-RU" sz="1600"/>
                <a:t> непрерывность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Symbol" pitchFamily="18" charset="2"/>
                <a:buChar char="·"/>
              </a:pPr>
              <a:r>
                <a:rPr lang="ru-RU" altLang="ru-RU" sz="1600"/>
                <a:t> последовательность </a:t>
              </a:r>
              <a:br>
                <a:rPr lang="ru-RU" altLang="ru-RU" sz="1600"/>
              </a:br>
              <a:r>
                <a:rPr lang="ru-RU" altLang="ru-RU" sz="1600"/>
                <a:t>   наращивания </a:t>
              </a:r>
              <a:br>
                <a:rPr lang="ru-RU" altLang="ru-RU" sz="1600"/>
              </a:br>
              <a:r>
                <a:rPr lang="ru-RU" altLang="ru-RU" sz="1600"/>
                <a:t>   тренирующих </a:t>
              </a:r>
              <a:br>
                <a:rPr lang="ru-RU" altLang="ru-RU" sz="1600"/>
              </a:br>
              <a:r>
                <a:rPr lang="ru-RU" altLang="ru-RU" sz="1600"/>
                <a:t>   воздействий</a:t>
              </a:r>
            </a:p>
            <a:p>
              <a:pPr>
                <a:spcAft>
                  <a:spcPts val="600"/>
                </a:spcAft>
                <a:buFont typeface="Symbol" pitchFamily="18" charset="2"/>
                <a:buChar char="·"/>
              </a:pPr>
              <a:r>
                <a:rPr lang="ru-RU" altLang="ru-RU" sz="1600"/>
                <a:t> цикличность</a:t>
              </a: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45065" name="Text Box 16"/>
            <p:cNvSpPr txBox="1">
              <a:spLocks noChangeArrowheads="1"/>
            </p:cNvSpPr>
            <p:nvPr/>
          </p:nvSpPr>
          <p:spPr bwMode="auto">
            <a:xfrm>
              <a:off x="5508104" y="2564904"/>
              <a:ext cx="3024336" cy="34563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ru-RU" altLang="ru-RU" sz="2000" b="1"/>
                <a:t>Гигиенические</a:t>
              </a:r>
              <a:endParaRPr lang="ru-RU" altLang="ru-RU" sz="2000" b="1">
                <a:latin typeface="Times New Roman" pitchFamily="18" charset="0"/>
              </a:endParaRP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Symbol" pitchFamily="18" charset="2"/>
                <a:buChar char="·"/>
              </a:pPr>
              <a:r>
                <a:rPr lang="ru-RU" altLang="ru-RU" sz="1600"/>
                <a:t> Сбалансированность нагрузок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Symbol" pitchFamily="18" charset="2"/>
                <a:buChar char="·"/>
              </a:pPr>
              <a:r>
                <a:rPr lang="ru-RU" altLang="ru-RU" sz="1600"/>
                <a:t> Рациональность чередования</a:t>
              </a:r>
              <a:br>
                <a:rPr lang="ru-RU" altLang="ru-RU" sz="1600"/>
              </a:br>
              <a:r>
                <a:rPr lang="ru-RU" altLang="ru-RU" sz="1600"/>
                <a:t>   деятельности и отдыха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Symbol" pitchFamily="18" charset="2"/>
                <a:buChar char="·"/>
              </a:pPr>
              <a:r>
                <a:rPr lang="ru-RU" altLang="ru-RU" sz="1600"/>
                <a:t> Возрастная адекватность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Symbol" pitchFamily="18" charset="2"/>
                <a:buChar char="·"/>
              </a:pPr>
              <a:r>
                <a:rPr lang="ru-RU" altLang="ru-RU" sz="1600"/>
                <a:t> Оздоровительная </a:t>
              </a:r>
              <a:br>
                <a:rPr lang="ru-RU" altLang="ru-RU" sz="1600"/>
              </a:br>
              <a:r>
                <a:rPr lang="ru-RU" altLang="ru-RU" sz="1600"/>
                <a:t>   направленность всего </a:t>
              </a:r>
              <a:br>
                <a:rPr lang="ru-RU" altLang="ru-RU" sz="1600"/>
              </a:br>
              <a:r>
                <a:rPr lang="ru-RU" altLang="ru-RU" sz="1600"/>
                <a:t>   образовательного процесса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Symbol" pitchFamily="18" charset="2"/>
                <a:buChar char="·"/>
              </a:pPr>
              <a:r>
                <a:rPr lang="ru-RU" altLang="ru-RU" sz="1600"/>
                <a:t> Осуществление личностно-</a:t>
              </a:r>
              <a:br>
                <a:rPr lang="ru-RU" altLang="ru-RU" sz="1600"/>
              </a:br>
              <a:r>
                <a:rPr lang="ru-RU" altLang="ru-RU" sz="1600"/>
                <a:t>   ориентированного обучения</a:t>
              </a:r>
              <a:br>
                <a:rPr lang="ru-RU" altLang="ru-RU" sz="1600"/>
              </a:br>
              <a:r>
                <a:rPr lang="ru-RU" altLang="ru-RU" sz="1600"/>
                <a:t>   и воспитания</a:t>
              </a:r>
              <a:endParaRPr lang="ru-RU" altLang="ru-RU" sz="1300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E05618-DCA5-425B-BEBE-725391F70AD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Прямая со стрелкой 35"/>
          <p:cNvCxnSpPr>
            <a:stCxn id="46085" idx="2"/>
          </p:cNvCxnSpPr>
          <p:nvPr/>
        </p:nvCxnSpPr>
        <p:spPr>
          <a:xfrm>
            <a:off x="3295650" y="765175"/>
            <a:ext cx="127635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46086" idx="2"/>
          </p:cNvCxnSpPr>
          <p:nvPr/>
        </p:nvCxnSpPr>
        <p:spPr>
          <a:xfrm flipH="1">
            <a:off x="4572000" y="765175"/>
            <a:ext cx="127635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395288" y="2349500"/>
            <a:ext cx="8353425" cy="3743325"/>
            <a:chOff x="395536" y="1772816"/>
            <a:chExt cx="8352790" cy="3744416"/>
          </a:xfrm>
        </p:grpSpPr>
        <p:sp>
          <p:nvSpPr>
            <p:cNvPr id="46091" name="Text Box 18"/>
            <p:cNvSpPr txBox="1">
              <a:spLocks noChangeArrowheads="1"/>
            </p:cNvSpPr>
            <p:nvPr/>
          </p:nvSpPr>
          <p:spPr bwMode="auto">
            <a:xfrm>
              <a:off x="395536" y="1772816"/>
              <a:ext cx="8352790" cy="3744416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800" b="1"/>
                <a:t>Методы физического развития</a:t>
              </a:r>
              <a:endParaRPr lang="ru-RU" sz="2800">
                <a:latin typeface="Arial" pitchFamily="34" charset="0"/>
              </a:endParaRPr>
            </a:p>
          </p:txBody>
        </p:sp>
        <p:sp>
          <p:nvSpPr>
            <p:cNvPr id="46092" name="Text Box 19"/>
            <p:cNvSpPr txBox="1">
              <a:spLocks noChangeArrowheads="1"/>
            </p:cNvSpPr>
            <p:nvPr/>
          </p:nvSpPr>
          <p:spPr bwMode="auto">
            <a:xfrm>
              <a:off x="539522" y="2276872"/>
              <a:ext cx="2808342" cy="3096344"/>
            </a:xfrm>
            <a:prstGeom prst="rect">
              <a:avLst/>
            </a:prstGeom>
            <a:gradFill rotWithShape="1">
              <a:gsLst>
                <a:gs pos="0">
                  <a:srgbClr val="96AB94"/>
                </a:gs>
                <a:gs pos="17000">
                  <a:srgbClr val="D4DEFF"/>
                </a:gs>
                <a:gs pos="47000">
                  <a:srgbClr val="D4DEFF"/>
                </a:gs>
                <a:gs pos="100000">
                  <a:srgbClr val="8488C4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2000" b="1"/>
                <a:t>Наглядный</a:t>
              </a: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</a:t>
              </a:r>
              <a:r>
                <a:rPr lang="ru-RU" altLang="ru-RU" sz="1600" b="1"/>
                <a:t>Наглядно-зрительные</a:t>
              </a:r>
              <a:br>
                <a:rPr lang="ru-RU" altLang="ru-RU" sz="1600" b="1"/>
              </a:br>
              <a:r>
                <a:rPr lang="ru-RU" altLang="ru-RU" sz="1600" b="1"/>
                <a:t>   приемы</a:t>
              </a:r>
              <a:r>
                <a:rPr lang="ru-RU" altLang="ru-RU" sz="1600"/>
                <a:t> (показ физических</a:t>
              </a:r>
              <a:br>
                <a:rPr lang="ru-RU" altLang="ru-RU" sz="1600"/>
              </a:br>
              <a:r>
                <a:rPr lang="ru-RU" altLang="ru-RU" sz="1600"/>
                <a:t>   упражнений, использование</a:t>
              </a:r>
              <a:br>
                <a:rPr lang="ru-RU" altLang="ru-RU" sz="1600"/>
              </a:br>
              <a:r>
                <a:rPr lang="ru-RU" altLang="ru-RU" sz="1600"/>
                <a:t>   наглядных пособий,</a:t>
              </a:r>
              <a:br>
                <a:rPr lang="ru-RU" altLang="ru-RU" sz="1600"/>
              </a:br>
              <a:r>
                <a:rPr lang="ru-RU" altLang="ru-RU" sz="1600"/>
                <a:t>   имитация, зрительные </a:t>
              </a:r>
              <a:br>
                <a:rPr lang="ru-RU" altLang="ru-RU" sz="1600"/>
              </a:br>
              <a:r>
                <a:rPr lang="ru-RU" altLang="ru-RU" sz="1600"/>
                <a:t>   ориентиры)</a:t>
              </a: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</a:t>
              </a:r>
              <a:r>
                <a:rPr lang="ru-RU" altLang="ru-RU" sz="1600" b="1"/>
                <a:t>Наглядно-слуховые приемы </a:t>
              </a:r>
              <a:r>
                <a:rPr lang="ru-RU" altLang="ru-RU" sz="1600"/>
                <a:t/>
              </a:r>
              <a:br>
                <a:rPr lang="ru-RU" altLang="ru-RU" sz="1600"/>
              </a:br>
              <a:r>
                <a:rPr lang="ru-RU" altLang="ru-RU" sz="1600"/>
                <a:t>  (музыка, песни)</a:t>
              </a: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</a:t>
              </a:r>
              <a:r>
                <a:rPr lang="ru-RU" altLang="ru-RU" sz="1600" b="1"/>
                <a:t>Тактильно-мышечные</a:t>
              </a:r>
              <a:br>
                <a:rPr lang="ru-RU" altLang="ru-RU" sz="1600" b="1"/>
              </a:br>
              <a:r>
                <a:rPr lang="ru-RU" altLang="ru-RU" sz="1600" b="1"/>
                <a:t>  приемы</a:t>
              </a:r>
              <a:r>
                <a:rPr lang="ru-RU" altLang="ru-RU" sz="1600"/>
                <a:t> (непосредственная</a:t>
              </a:r>
              <a:br>
                <a:rPr lang="ru-RU" altLang="ru-RU" sz="1600"/>
              </a:br>
              <a:r>
                <a:rPr lang="ru-RU" altLang="ru-RU" sz="1600"/>
                <a:t>  помощь воспитателя)</a:t>
              </a:r>
            </a:p>
            <a:p>
              <a:pPr>
                <a:spcAft>
                  <a:spcPts val="1000"/>
                </a:spcAft>
              </a:pPr>
              <a:endParaRPr lang="ru-RU" altLang="ru-RU" sz="1300">
                <a:latin typeface="Times New Roman" pitchFamily="18" charset="0"/>
              </a:endParaRPr>
            </a:p>
            <a:p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46093" name="Text Box 20"/>
            <p:cNvSpPr txBox="1">
              <a:spLocks noChangeArrowheads="1"/>
            </p:cNvSpPr>
            <p:nvPr/>
          </p:nvSpPr>
          <p:spPr bwMode="auto">
            <a:xfrm>
              <a:off x="3491880" y="2276872"/>
              <a:ext cx="2448272" cy="3096344"/>
            </a:xfrm>
            <a:prstGeom prst="rect">
              <a:avLst/>
            </a:prstGeom>
            <a:gradFill rotWithShape="1">
              <a:gsLst>
                <a:gs pos="0">
                  <a:srgbClr val="96AB94"/>
                </a:gs>
                <a:gs pos="17000">
                  <a:srgbClr val="D4DEFF"/>
                </a:gs>
                <a:gs pos="47000">
                  <a:srgbClr val="D4DEFF"/>
                </a:gs>
                <a:gs pos="100000">
                  <a:srgbClr val="8488C4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2000" b="1"/>
                <a:t>Словесный </a:t>
              </a: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Объяснения, пояснения,</a:t>
              </a:r>
              <a:br>
                <a:rPr lang="ru-RU" altLang="ru-RU" sz="1600"/>
              </a:br>
              <a:r>
                <a:rPr lang="ru-RU" altLang="ru-RU" sz="1600"/>
                <a:t>   указания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Подача команд,</a:t>
              </a:r>
              <a:br>
                <a:rPr lang="ru-RU" altLang="ru-RU" sz="1600"/>
              </a:br>
              <a:r>
                <a:rPr lang="ru-RU" altLang="ru-RU" sz="1600"/>
                <a:t>  распоряжений, сигналов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Вопросы к детям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Образный сюжетный</a:t>
              </a:r>
              <a:br>
                <a:rPr lang="ru-RU" altLang="ru-RU" sz="1600"/>
              </a:br>
              <a:r>
                <a:rPr lang="ru-RU" altLang="ru-RU" sz="1600"/>
                <a:t>   рассказ, беседа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Словесная инструкция</a:t>
              </a:r>
            </a:p>
            <a:p>
              <a:endParaRPr lang="ru-RU" altLang="ru-RU">
                <a:latin typeface="Arial" pitchFamily="34" charset="0"/>
              </a:endParaRPr>
            </a:p>
          </p:txBody>
        </p:sp>
        <p:sp>
          <p:nvSpPr>
            <p:cNvPr id="46094" name="Text Box 21"/>
            <p:cNvSpPr txBox="1">
              <a:spLocks noChangeArrowheads="1"/>
            </p:cNvSpPr>
            <p:nvPr/>
          </p:nvSpPr>
          <p:spPr bwMode="auto">
            <a:xfrm>
              <a:off x="6084168" y="2276872"/>
              <a:ext cx="2520280" cy="3096344"/>
            </a:xfrm>
            <a:prstGeom prst="rect">
              <a:avLst/>
            </a:prstGeom>
            <a:gradFill rotWithShape="1">
              <a:gsLst>
                <a:gs pos="0">
                  <a:srgbClr val="96AB94"/>
                </a:gs>
                <a:gs pos="17000">
                  <a:srgbClr val="D4DEFF"/>
                </a:gs>
                <a:gs pos="47000">
                  <a:srgbClr val="D4DEFF"/>
                </a:gs>
                <a:gs pos="100000">
                  <a:srgbClr val="8488C4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2000" b="1"/>
                <a:t>Практический</a:t>
              </a: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Повторение упражнений </a:t>
              </a:r>
              <a:br>
                <a:rPr lang="ru-RU" altLang="ru-RU" sz="1600"/>
              </a:br>
              <a:r>
                <a:rPr lang="ru-RU" altLang="ru-RU" sz="1600"/>
                <a:t>   без изменения</a:t>
              </a:r>
              <a:br>
                <a:rPr lang="ru-RU" altLang="ru-RU" sz="1600"/>
              </a:br>
              <a:r>
                <a:rPr lang="ru-RU" altLang="ru-RU" sz="1600"/>
                <a:t>   и с изменениями</a:t>
              </a: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Проведение упражнений</a:t>
              </a:r>
              <a:br>
                <a:rPr lang="ru-RU" altLang="ru-RU" sz="1600"/>
              </a:br>
              <a:r>
                <a:rPr lang="ru-RU" altLang="ru-RU" sz="1600"/>
                <a:t>   в игровой форме;</a:t>
              </a: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Times New Roman" pitchFamily="18" charset="0"/>
                <a:buChar char="•"/>
              </a:pPr>
              <a:r>
                <a:rPr lang="ru-RU" altLang="ru-RU" sz="1600"/>
                <a:t> Проведение упражнений</a:t>
              </a:r>
              <a:br>
                <a:rPr lang="ru-RU" altLang="ru-RU" sz="1600"/>
              </a:br>
              <a:r>
                <a:rPr lang="ru-RU" altLang="ru-RU" sz="1600"/>
                <a:t>   в соревновательной</a:t>
              </a:r>
              <a:br>
                <a:rPr lang="ru-RU" altLang="ru-RU" sz="1600"/>
              </a:br>
              <a:r>
                <a:rPr lang="ru-RU" altLang="ru-RU" sz="1600"/>
                <a:t>   форме</a:t>
              </a:r>
            </a:p>
            <a:p>
              <a:endParaRPr lang="ru-RU" altLang="ru-RU" sz="1600">
                <a:latin typeface="Arial" pitchFamily="34" charset="0"/>
              </a:endParaRPr>
            </a:p>
          </p:txBody>
        </p:sp>
      </p:grpSp>
      <p:sp>
        <p:nvSpPr>
          <p:cNvPr id="46085" name="Text Box 8"/>
          <p:cNvSpPr txBox="1">
            <a:spLocks noChangeArrowheads="1"/>
          </p:cNvSpPr>
          <p:nvPr/>
        </p:nvSpPr>
        <p:spPr bwMode="auto">
          <a:xfrm>
            <a:off x="2738438" y="404813"/>
            <a:ext cx="1112837" cy="36036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ru-RU" altLang="ru-RU" sz="2000" b="1"/>
              <a:t>ЦЕЛЬ</a:t>
            </a:r>
            <a:endParaRPr lang="ru-RU" altLang="ru-RU" sz="2000">
              <a:latin typeface="Arial" pitchFamily="34" charset="0"/>
            </a:endParaRPr>
          </a:p>
        </p:txBody>
      </p:sp>
      <p:sp>
        <p:nvSpPr>
          <p:cNvPr id="46086" name="Text Box 9"/>
          <p:cNvSpPr txBox="1">
            <a:spLocks noChangeArrowheads="1"/>
          </p:cNvSpPr>
          <p:nvPr/>
        </p:nvSpPr>
        <p:spPr bwMode="auto">
          <a:xfrm>
            <a:off x="5292725" y="404813"/>
            <a:ext cx="1112838" cy="36036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ru-RU" altLang="ru-RU" sz="2000" b="1"/>
              <a:t>ЗАДАЧИ</a:t>
            </a:r>
            <a:endParaRPr lang="ru-RU" altLang="ru-RU" sz="2000">
              <a:latin typeface="Arial" pitchFamily="34" charset="0"/>
            </a:endParaRPr>
          </a:p>
        </p:txBody>
      </p:sp>
      <p:sp>
        <p:nvSpPr>
          <p:cNvPr id="46087" name="Text Box 8"/>
          <p:cNvSpPr txBox="1">
            <a:spLocks noChangeArrowheads="1"/>
          </p:cNvSpPr>
          <p:nvPr/>
        </p:nvSpPr>
        <p:spPr bwMode="auto">
          <a:xfrm>
            <a:off x="3848100" y="1196975"/>
            <a:ext cx="1447800" cy="3603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ru-RU" altLang="ru-RU" sz="2000" b="1"/>
              <a:t>Принципы</a:t>
            </a:r>
          </a:p>
        </p:txBody>
      </p:sp>
      <p:cxnSp>
        <p:nvCxnSpPr>
          <p:cNvPr id="34" name="Прямая со стрелкой 33"/>
          <p:cNvCxnSpPr>
            <a:stCxn id="46085" idx="3"/>
            <a:endCxn id="46086" idx="1"/>
          </p:cNvCxnSpPr>
          <p:nvPr/>
        </p:nvCxnSpPr>
        <p:spPr>
          <a:xfrm>
            <a:off x="3851275" y="584200"/>
            <a:ext cx="14414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089" name="AutoShape 5"/>
          <p:cNvSpPr>
            <a:spLocks noChangeArrowheads="1"/>
          </p:cNvSpPr>
          <p:nvPr/>
        </p:nvSpPr>
        <p:spPr bwMode="auto">
          <a:xfrm>
            <a:off x="4395788" y="1628775"/>
            <a:ext cx="352425" cy="576263"/>
          </a:xfrm>
          <a:prstGeom prst="downArrow">
            <a:avLst>
              <a:gd name="adj1" fmla="val 39102"/>
              <a:gd name="adj2" fmla="val 55685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524A3D-5E51-4536-97D6-DBB57F46108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8"/>
          <p:cNvSpPr txBox="1">
            <a:spLocks noChangeArrowheads="1"/>
          </p:cNvSpPr>
          <p:nvPr/>
        </p:nvSpPr>
        <p:spPr bwMode="auto">
          <a:xfrm>
            <a:off x="3856038" y="1773238"/>
            <a:ext cx="1431925" cy="36036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ru-RU" altLang="ru-RU" sz="2000" b="1"/>
              <a:t>Методы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3850" y="2565400"/>
            <a:ext cx="2447925" cy="3527425"/>
            <a:chOff x="323" y="4444"/>
            <a:chExt cx="5439" cy="5559"/>
          </a:xfrm>
        </p:grpSpPr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323" y="4444"/>
              <a:ext cx="5439" cy="5559"/>
            </a:xfrm>
            <a:prstGeom prst="rect">
              <a:avLst/>
            </a:prstGeom>
            <a:gradFill rotWithShape="1"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spcAft>
                  <a:spcPts val="1000"/>
                </a:spcAft>
                <a:defRPr/>
              </a:pPr>
              <a:r>
                <a:rPr lang="ru-RU" sz="2000" b="1" dirty="0">
                  <a:solidFill>
                    <a:schemeClr val="accent2">
                      <a:lumMod val="75000"/>
                    </a:schemeClr>
                  </a:solidFill>
                </a:rPr>
                <a:t>Средства физического развития</a:t>
              </a:r>
            </a:p>
            <a:p>
              <a:pPr>
                <a:defRPr/>
              </a:pPr>
              <a:endParaRPr lang="ru-RU" dirty="0">
                <a:latin typeface="Arial" pitchFamily="34" charset="0"/>
              </a:endParaRPr>
            </a:p>
          </p:txBody>
        </p:sp>
        <p:sp>
          <p:nvSpPr>
            <p:cNvPr id="47137" name="Text Box 4" descr="Пергамент"/>
            <p:cNvSpPr txBox="1">
              <a:spLocks noChangeArrowheads="1"/>
            </p:cNvSpPr>
            <p:nvPr/>
          </p:nvSpPr>
          <p:spPr bwMode="auto">
            <a:xfrm>
              <a:off x="643" y="5805"/>
              <a:ext cx="4799" cy="1248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Двигательная активность, занятия физкультурой</a:t>
              </a:r>
              <a:endParaRPr lang="ru-RU" altLang="ru-RU" sz="1600" b="1">
                <a:latin typeface="Arial" pitchFamily="34" charset="0"/>
              </a:endParaRPr>
            </a:p>
          </p:txBody>
        </p:sp>
        <p:sp>
          <p:nvSpPr>
            <p:cNvPr id="47138" name="Text Box 5" descr="Пергамент"/>
            <p:cNvSpPr txBox="1">
              <a:spLocks noChangeArrowheads="1"/>
            </p:cNvSpPr>
            <p:nvPr/>
          </p:nvSpPr>
          <p:spPr bwMode="auto">
            <a:xfrm>
              <a:off x="643" y="7166"/>
              <a:ext cx="4799" cy="1248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Эколого-природные факторы (солнце, воздух, вода)</a:t>
              </a: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47139" name="Text Box 6" descr="Пергамент"/>
            <p:cNvSpPr txBox="1">
              <a:spLocks noChangeArrowheads="1"/>
            </p:cNvSpPr>
            <p:nvPr/>
          </p:nvSpPr>
          <p:spPr bwMode="auto">
            <a:xfrm>
              <a:off x="643" y="8528"/>
              <a:ext cx="4799" cy="1248"/>
            </a:xfrm>
            <a:prstGeom prst="rect">
              <a:avLst/>
            </a:prstGeom>
            <a:blipFill dpi="0" rotWithShape="1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Психогигиенические факторы (гигиена сна, питания, занятий)</a:t>
              </a:r>
              <a:endParaRPr lang="ru-RU" altLang="ru-RU" sz="1600">
                <a:latin typeface="Arial" pitchFamily="34" charset="0"/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132138" y="2565400"/>
            <a:ext cx="5616575" cy="3527425"/>
            <a:chOff x="7821" y="3423"/>
            <a:chExt cx="8712" cy="5560"/>
          </a:xfrm>
        </p:grpSpPr>
        <p:sp>
          <p:nvSpPr>
            <p:cNvPr id="5128" name="Text Box 8"/>
            <p:cNvSpPr txBox="1">
              <a:spLocks noChangeArrowheads="1"/>
            </p:cNvSpPr>
            <p:nvPr/>
          </p:nvSpPr>
          <p:spPr bwMode="auto">
            <a:xfrm>
              <a:off x="7821" y="3423"/>
              <a:ext cx="8712" cy="556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000" b="1" dirty="0">
                  <a:solidFill>
                    <a:schemeClr val="accent2">
                      <a:lumMod val="75000"/>
                    </a:schemeClr>
                  </a:solidFill>
                </a:rPr>
                <a:t>Формы физического развития</a:t>
              </a:r>
              <a:endParaRPr lang="ru-RU" sz="20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</a:endParaRP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7933" y="4104"/>
              <a:ext cx="8488" cy="4765"/>
              <a:chOff x="7883" y="5142"/>
              <a:chExt cx="8488" cy="4765"/>
            </a:xfrm>
          </p:grpSpPr>
          <p:sp>
            <p:nvSpPr>
              <p:cNvPr id="47121" name="Text Box 10"/>
              <p:cNvSpPr txBox="1">
                <a:spLocks noChangeArrowheads="1"/>
              </p:cNvSpPr>
              <p:nvPr/>
            </p:nvSpPr>
            <p:spPr bwMode="auto">
              <a:xfrm>
                <a:off x="7882" y="9448"/>
                <a:ext cx="8490" cy="45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Самостоятельная двигательно-игровая деятельность детей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22" name="Text Box 11"/>
              <p:cNvSpPr txBox="1">
                <a:spLocks noChangeArrowheads="1"/>
              </p:cNvSpPr>
              <p:nvPr/>
            </p:nvSpPr>
            <p:spPr bwMode="auto">
              <a:xfrm>
                <a:off x="7882" y="5142"/>
                <a:ext cx="4134" cy="45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Физкультурные занятия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23" name="Text Box 12"/>
              <p:cNvSpPr txBox="1">
                <a:spLocks noChangeArrowheads="1"/>
              </p:cNvSpPr>
              <p:nvPr/>
            </p:nvSpPr>
            <p:spPr bwMode="auto">
              <a:xfrm>
                <a:off x="7882" y="6275"/>
                <a:ext cx="3910" cy="45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Подвижные игры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24" name="Text Box 13"/>
              <p:cNvSpPr txBox="1">
                <a:spLocks noChangeArrowheads="1"/>
              </p:cNvSpPr>
              <p:nvPr/>
            </p:nvSpPr>
            <p:spPr bwMode="auto">
              <a:xfrm>
                <a:off x="12351" y="5707"/>
                <a:ext cx="3910" cy="45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Утренняя гимнастика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25" name="Text Box 14"/>
              <p:cNvSpPr txBox="1">
                <a:spLocks noChangeArrowheads="1"/>
              </p:cNvSpPr>
              <p:nvPr/>
            </p:nvSpPr>
            <p:spPr bwMode="auto">
              <a:xfrm>
                <a:off x="7882" y="7411"/>
                <a:ext cx="1788" cy="45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ЛФК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26" name="Text Box 15"/>
              <p:cNvSpPr txBox="1">
                <a:spLocks noChangeArrowheads="1"/>
              </p:cNvSpPr>
              <p:nvPr/>
            </p:nvSpPr>
            <p:spPr bwMode="auto">
              <a:xfrm>
                <a:off x="12016" y="6275"/>
                <a:ext cx="4245" cy="45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Корригирующая гимнастика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27" name="Text Box 16"/>
              <p:cNvSpPr txBox="1">
                <a:spLocks noChangeArrowheads="1"/>
              </p:cNvSpPr>
              <p:nvPr/>
            </p:nvSpPr>
            <p:spPr bwMode="auto">
              <a:xfrm>
                <a:off x="14474" y="8317"/>
                <a:ext cx="1743" cy="45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Ритмика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28" name="Text Box 17"/>
              <p:cNvSpPr txBox="1">
                <a:spLocks noChangeArrowheads="1"/>
              </p:cNvSpPr>
              <p:nvPr/>
            </p:nvSpPr>
            <p:spPr bwMode="auto">
              <a:xfrm>
                <a:off x="7882" y="8017"/>
                <a:ext cx="6331" cy="75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Спортивные игры, развлечения, праздники и  соревнования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29" name="Text Box 18"/>
              <p:cNvSpPr txBox="1">
                <a:spLocks noChangeArrowheads="1"/>
              </p:cNvSpPr>
              <p:nvPr/>
            </p:nvSpPr>
            <p:spPr bwMode="auto">
              <a:xfrm>
                <a:off x="11792" y="8880"/>
                <a:ext cx="4469" cy="45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Музыкальные  занятия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30" name="Text Box 19"/>
              <p:cNvSpPr txBox="1">
                <a:spLocks noChangeArrowheads="1"/>
              </p:cNvSpPr>
              <p:nvPr/>
            </p:nvSpPr>
            <p:spPr bwMode="auto">
              <a:xfrm>
                <a:off x="9894" y="7411"/>
                <a:ext cx="6380" cy="45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Физкультурные упражнения на прогулке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31" name="Text Box 20"/>
              <p:cNvSpPr txBox="1">
                <a:spLocks noChangeArrowheads="1"/>
              </p:cNvSpPr>
              <p:nvPr/>
            </p:nvSpPr>
            <p:spPr bwMode="auto">
              <a:xfrm>
                <a:off x="7882" y="6841"/>
                <a:ext cx="3575" cy="45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Физкультминутки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32" name="Text Box 21"/>
              <p:cNvSpPr txBox="1">
                <a:spLocks noChangeArrowheads="1"/>
              </p:cNvSpPr>
              <p:nvPr/>
            </p:nvSpPr>
            <p:spPr bwMode="auto">
              <a:xfrm>
                <a:off x="7882" y="5707"/>
                <a:ext cx="4134" cy="45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Закаливающие  процедуры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33" name="Text Box 22"/>
              <p:cNvSpPr txBox="1">
                <a:spLocks noChangeArrowheads="1"/>
              </p:cNvSpPr>
              <p:nvPr/>
            </p:nvSpPr>
            <p:spPr bwMode="auto">
              <a:xfrm>
                <a:off x="11679" y="6841"/>
                <a:ext cx="4587" cy="45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Гимнастика пробуждения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34" name="Text Box 23"/>
              <p:cNvSpPr txBox="1">
                <a:spLocks noChangeArrowheads="1"/>
              </p:cNvSpPr>
              <p:nvPr/>
            </p:nvSpPr>
            <p:spPr bwMode="auto">
              <a:xfrm>
                <a:off x="7882" y="8880"/>
                <a:ext cx="3575" cy="45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Кружки, секции</a:t>
                </a: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7135" name="Text Box 24"/>
              <p:cNvSpPr txBox="1">
                <a:spLocks noChangeArrowheads="1"/>
              </p:cNvSpPr>
              <p:nvPr/>
            </p:nvSpPr>
            <p:spPr bwMode="auto">
              <a:xfrm>
                <a:off x="12351" y="5142"/>
                <a:ext cx="3910" cy="45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 b="1"/>
                  <a:t>Занятия по плаванию</a:t>
                </a:r>
                <a:endParaRPr lang="ru-RU" sz="1600">
                  <a:latin typeface="Arial" pitchFamily="34" charset="0"/>
                </a:endParaRPr>
              </a:p>
            </p:txBody>
          </p:sp>
        </p:grpSp>
      </p:grpSp>
      <p:cxnSp>
        <p:nvCxnSpPr>
          <p:cNvPr id="28" name="Прямая со стрелкой 27"/>
          <p:cNvCxnSpPr>
            <a:stCxn id="47111" idx="2"/>
          </p:cNvCxnSpPr>
          <p:nvPr/>
        </p:nvCxnSpPr>
        <p:spPr>
          <a:xfrm>
            <a:off x="3295650" y="765175"/>
            <a:ext cx="127635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7112" idx="2"/>
          </p:cNvCxnSpPr>
          <p:nvPr/>
        </p:nvCxnSpPr>
        <p:spPr>
          <a:xfrm flipH="1">
            <a:off x="4572000" y="765175"/>
            <a:ext cx="1276350" cy="360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7111" name="Text Box 8"/>
          <p:cNvSpPr txBox="1">
            <a:spLocks noChangeArrowheads="1"/>
          </p:cNvSpPr>
          <p:nvPr/>
        </p:nvSpPr>
        <p:spPr bwMode="auto">
          <a:xfrm>
            <a:off x="2738438" y="404813"/>
            <a:ext cx="1112837" cy="36036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ru-RU" altLang="ru-RU" sz="2000" b="1"/>
              <a:t>ЦЕЛЬ</a:t>
            </a:r>
            <a:endParaRPr lang="ru-RU" altLang="ru-RU" sz="2000">
              <a:latin typeface="Arial" pitchFamily="34" charset="0"/>
            </a:endParaRPr>
          </a:p>
        </p:txBody>
      </p:sp>
      <p:sp>
        <p:nvSpPr>
          <p:cNvPr id="47112" name="Text Box 9"/>
          <p:cNvSpPr txBox="1">
            <a:spLocks noChangeArrowheads="1"/>
          </p:cNvSpPr>
          <p:nvPr/>
        </p:nvSpPr>
        <p:spPr bwMode="auto">
          <a:xfrm>
            <a:off x="5292725" y="404813"/>
            <a:ext cx="1112838" cy="36036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ru-RU" altLang="ru-RU" sz="2000" b="1"/>
              <a:t>ЗАДАЧИ</a:t>
            </a:r>
            <a:endParaRPr lang="ru-RU" altLang="ru-RU" sz="2000">
              <a:latin typeface="Arial" pitchFamily="34" charset="0"/>
            </a:endParaRPr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3851275" y="1196975"/>
            <a:ext cx="1441450" cy="3603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ru-RU" altLang="ru-RU" sz="2000" b="1"/>
              <a:t>Принципы</a:t>
            </a:r>
          </a:p>
        </p:txBody>
      </p:sp>
      <p:cxnSp>
        <p:nvCxnSpPr>
          <p:cNvPr id="33" name="Прямая со стрелкой 32"/>
          <p:cNvCxnSpPr>
            <a:stCxn id="47111" idx="3"/>
            <a:endCxn id="47112" idx="1"/>
          </p:cNvCxnSpPr>
          <p:nvPr/>
        </p:nvCxnSpPr>
        <p:spPr>
          <a:xfrm>
            <a:off x="3851275" y="584200"/>
            <a:ext cx="14414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47113" idx="2"/>
            <a:endCxn id="47106" idx="0"/>
          </p:cNvCxnSpPr>
          <p:nvPr/>
        </p:nvCxnSpPr>
        <p:spPr>
          <a:xfrm>
            <a:off x="4572000" y="1557338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Стрелка углом 37"/>
          <p:cNvSpPr/>
          <p:nvPr/>
        </p:nvSpPr>
        <p:spPr>
          <a:xfrm rot="5400000">
            <a:off x="5831681" y="1448595"/>
            <a:ext cx="504825" cy="1439862"/>
          </a:xfrm>
          <a:prstGeom prst="ben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Стрелка углом 38"/>
          <p:cNvSpPr/>
          <p:nvPr/>
        </p:nvSpPr>
        <p:spPr>
          <a:xfrm rot="5400000" flipV="1">
            <a:off x="2843213" y="1484313"/>
            <a:ext cx="504825" cy="1368425"/>
          </a:xfrm>
          <a:prstGeom prst="ben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Номер слайда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4DB3B0-0311-4BCB-B7C8-D1BC1318262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Здоровьесберегающие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технологии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131" name="Text Box 7"/>
          <p:cNvSpPr txBox="1">
            <a:spLocks noChangeArrowheads="1"/>
          </p:cNvSpPr>
          <p:nvPr/>
        </p:nvSpPr>
        <p:spPr bwMode="auto">
          <a:xfrm>
            <a:off x="539750" y="1017588"/>
            <a:ext cx="8047038" cy="1619250"/>
          </a:xfrm>
          <a:prstGeom prst="rect">
            <a:avLst/>
          </a:prstGeom>
          <a:gradFill rotWithShape="1">
            <a:gsLst>
              <a:gs pos="0">
                <a:srgbClr val="D99694"/>
              </a:gs>
              <a:gs pos="100000">
                <a:srgbClr val="F2DCDB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9250" dir="2132261" algn="ctr" rotWithShape="0">
              <a:srgbClr val="808080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b="1">
                <a:solidFill>
                  <a:srgbClr val="000000"/>
                </a:solidFill>
              </a:rPr>
              <a:t>Технология</a:t>
            </a:r>
            <a:r>
              <a:rPr lang="ru-RU">
                <a:solidFill>
                  <a:srgbClr val="000000"/>
                </a:solidFill>
              </a:rPr>
              <a:t> – </a:t>
            </a:r>
            <a:r>
              <a:rPr lang="ru-RU" sz="1700">
                <a:solidFill>
                  <a:srgbClr val="000000"/>
                </a:solidFill>
              </a:rPr>
              <a:t>научное прогнозирование и точное воспроизведение педагогических действий, которые обеспечивают достижение запланированных результатов</a:t>
            </a:r>
            <a:endParaRPr lang="ru-RU" sz="1700">
              <a:latin typeface="Arial" pitchFamily="34" charset="0"/>
            </a:endParaRPr>
          </a:p>
        </p:txBody>
      </p:sp>
      <p:sp>
        <p:nvSpPr>
          <p:cNvPr id="48132" name="Text Box 8"/>
          <p:cNvSpPr txBox="1">
            <a:spLocks noChangeArrowheads="1"/>
          </p:cNvSpPr>
          <p:nvPr/>
        </p:nvSpPr>
        <p:spPr bwMode="auto">
          <a:xfrm>
            <a:off x="755650" y="1628775"/>
            <a:ext cx="7632700" cy="8636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6D9F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53882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b="1">
                <a:solidFill>
                  <a:srgbClr val="000000"/>
                </a:solidFill>
              </a:rPr>
              <a:t>Здоровьесберегающие технологии  – </a:t>
            </a:r>
            <a:r>
              <a:rPr lang="ru-RU" sz="1700">
                <a:solidFill>
                  <a:srgbClr val="000000"/>
                </a:solidFill>
              </a:rPr>
              <a:t>это технологии, направленные</a:t>
            </a:r>
            <a:br>
              <a:rPr lang="ru-RU" sz="1700">
                <a:solidFill>
                  <a:srgbClr val="000000"/>
                </a:solidFill>
              </a:rPr>
            </a:br>
            <a:r>
              <a:rPr lang="ru-RU" sz="1700">
                <a:solidFill>
                  <a:srgbClr val="000000"/>
                </a:solidFill>
              </a:rPr>
              <a:t>на сохранение здоровья и активное формирование здорового образа жизни</a:t>
            </a:r>
            <a:br>
              <a:rPr lang="ru-RU" sz="1700">
                <a:solidFill>
                  <a:srgbClr val="000000"/>
                </a:solidFill>
              </a:rPr>
            </a:br>
            <a:r>
              <a:rPr lang="ru-RU" sz="1700">
                <a:solidFill>
                  <a:srgbClr val="000000"/>
                </a:solidFill>
              </a:rPr>
              <a:t>и здоровья воспитанников</a:t>
            </a:r>
            <a:endParaRPr lang="ru-RU" sz="1700">
              <a:latin typeface="Arial" pitchFamily="34" charset="0"/>
            </a:endParaRPr>
          </a:p>
        </p:txBody>
      </p: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323850" y="1989138"/>
            <a:ext cx="8496300" cy="1368425"/>
            <a:chOff x="323528" y="1988840"/>
            <a:chExt cx="8496944" cy="136815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>
              <a:off x="4356084" y="3356992"/>
              <a:ext cx="431833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Двойные круглые скобки 8"/>
            <p:cNvSpPr/>
            <p:nvPr/>
          </p:nvSpPr>
          <p:spPr>
            <a:xfrm>
              <a:off x="323528" y="1988840"/>
              <a:ext cx="8496944" cy="1368152"/>
            </a:xfrm>
            <a:prstGeom prst="bracketPair">
              <a:avLst>
                <a:gd name="adj" fmla="val 30405"/>
              </a:avLst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611188" y="2852738"/>
            <a:ext cx="7956550" cy="3240087"/>
            <a:chOff x="611560" y="2852936"/>
            <a:chExt cx="7956464" cy="3240360"/>
          </a:xfrm>
        </p:grpSpPr>
        <p:sp>
          <p:nvSpPr>
            <p:cNvPr id="48136" name="Text Box 9"/>
            <p:cNvSpPr txBox="1">
              <a:spLocks noChangeArrowheads="1"/>
            </p:cNvSpPr>
            <p:nvPr/>
          </p:nvSpPr>
          <p:spPr bwMode="auto">
            <a:xfrm>
              <a:off x="611560" y="2852936"/>
              <a:ext cx="3780000" cy="324036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7E4BD"/>
                </a:gs>
              </a:gsLst>
              <a:lin ang="5400000" scaled="1"/>
            </a:gradFill>
            <a:ln w="12700">
              <a:solidFill>
                <a:srgbClr val="C3D69B"/>
              </a:solidFill>
              <a:miter lim="800000"/>
              <a:headEnd/>
              <a:tailEnd/>
            </a:ln>
            <a:effectLst>
              <a:prstShdw prst="shdw13" dist="53882" dir="13500000">
                <a:srgbClr val="4F6228">
                  <a:alpha val="50000"/>
                </a:srgbClr>
              </a:prstShdw>
            </a:effectLst>
          </p:spPr>
          <p:txBody>
            <a:bodyPr/>
            <a:lstStyle/>
            <a:p>
              <a:pPr algn="ctr"/>
              <a:r>
                <a:rPr lang="ru-RU" altLang="ru-RU" b="1">
                  <a:solidFill>
                    <a:srgbClr val="C00000"/>
                  </a:solidFill>
                </a:rPr>
                <a:t>Медико-профилактические</a:t>
              </a: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организация мониторинга здоровья</a:t>
              </a:r>
              <a:br>
                <a:rPr lang="ru-RU" altLang="ru-RU" sz="1600"/>
              </a:br>
              <a:r>
                <a:rPr lang="ru-RU" altLang="ru-RU" sz="1600"/>
                <a:t>    дошкольников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организация и контроль питания детей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физического развития дошкольников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закаливание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организация профилактических </a:t>
              </a:r>
              <a:br>
                <a:rPr lang="ru-RU" altLang="ru-RU" sz="1600"/>
              </a:br>
              <a:r>
                <a:rPr lang="ru-RU" altLang="ru-RU" sz="1600"/>
                <a:t>   мероприятий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организация обеспечения требований</a:t>
              </a:r>
              <a:br>
                <a:rPr lang="ru-RU" altLang="ru-RU" sz="1600"/>
              </a:br>
              <a:r>
                <a:rPr lang="ru-RU" altLang="ru-RU" sz="1600"/>
                <a:t>   СанПиНов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организация здоровьесберегающей </a:t>
              </a:r>
              <a:br>
                <a:rPr lang="ru-RU" altLang="ru-RU" sz="1600"/>
              </a:br>
              <a:r>
                <a:rPr lang="ru-RU" altLang="ru-RU" sz="1600"/>
                <a:t>    среды</a:t>
              </a:r>
              <a:endParaRPr lang="ru-RU" altLang="ru-RU" sz="1600">
                <a:latin typeface="Arial" pitchFamily="34" charset="0"/>
              </a:endParaRPr>
            </a:p>
          </p:txBody>
        </p:sp>
        <p:sp>
          <p:nvSpPr>
            <p:cNvPr id="48137" name="Text Box 10"/>
            <p:cNvSpPr txBox="1">
              <a:spLocks noChangeArrowheads="1"/>
            </p:cNvSpPr>
            <p:nvPr/>
          </p:nvSpPr>
          <p:spPr bwMode="auto">
            <a:xfrm>
              <a:off x="4788024" y="2852936"/>
              <a:ext cx="3780000" cy="324036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CD5B5"/>
                </a:gs>
              </a:gsLst>
              <a:lin ang="5400000" scaled="1"/>
            </a:gradFill>
            <a:ln w="12700">
              <a:solidFill>
                <a:srgbClr val="FAC090"/>
              </a:solidFill>
              <a:miter lim="800000"/>
              <a:headEnd/>
              <a:tailEnd/>
            </a:ln>
            <a:effectLst>
              <a:prstShdw prst="shdw13" dist="53882" dir="13500000">
                <a:srgbClr val="984807">
                  <a:alpha val="50000"/>
                </a:srgbClr>
              </a:prstShdw>
            </a:effectLst>
          </p:spPr>
          <p:txBody>
            <a:bodyPr/>
            <a:lstStyle/>
            <a:p>
              <a:pPr algn="ctr"/>
              <a:r>
                <a:rPr lang="ru-RU" altLang="ru-RU" b="1">
                  <a:solidFill>
                    <a:srgbClr val="C00000"/>
                  </a:solidFill>
                </a:rPr>
                <a:t>Физкультурно-оздоровительные</a:t>
              </a:r>
            </a:p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развитие физических качеств, </a:t>
              </a:r>
              <a:br>
                <a:rPr lang="ru-RU" altLang="ru-RU" sz="1600"/>
              </a:br>
              <a:r>
                <a:rPr lang="ru-RU" altLang="ru-RU" sz="1600"/>
                <a:t>    двигательной активности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становление физической культуры</a:t>
              </a:r>
              <a:br>
                <a:rPr lang="ru-RU" altLang="ru-RU" sz="1600"/>
              </a:br>
              <a:r>
                <a:rPr lang="ru-RU" altLang="ru-RU" sz="1600"/>
                <a:t>    детей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дыхательная гимнастика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массаж и самомассаж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профилактика плоскостопия</a:t>
              </a:r>
              <a:br>
                <a:rPr lang="ru-RU" altLang="ru-RU" sz="1600"/>
              </a:br>
              <a:r>
                <a:rPr lang="ru-RU" altLang="ru-RU" sz="1600"/>
                <a:t>    и формирования правильной осанки</a:t>
              </a:r>
              <a:endParaRPr lang="ru-RU" altLang="ru-RU" sz="16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Wingdings" pitchFamily="2" charset="2"/>
                <a:buChar char="ü"/>
              </a:pPr>
              <a:r>
                <a:rPr lang="ru-RU" altLang="ru-RU" sz="1600"/>
                <a:t>воспитание привычки к повседневной</a:t>
              </a:r>
              <a:br>
                <a:rPr lang="ru-RU" altLang="ru-RU" sz="1600"/>
              </a:br>
              <a:r>
                <a:rPr lang="ru-RU" altLang="ru-RU" sz="1600"/>
                <a:t>   физической активности и заботе</a:t>
              </a:r>
              <a:br>
                <a:rPr lang="ru-RU" altLang="ru-RU" sz="1600"/>
              </a:br>
              <a:r>
                <a:rPr lang="ru-RU" altLang="ru-RU" sz="1600"/>
                <a:t>   о здоровье</a:t>
              </a:r>
              <a:endParaRPr lang="ru-RU" altLang="ru-RU" sz="1600">
                <a:latin typeface="Arial" pitchFamily="34" charset="0"/>
              </a:endParaRPr>
            </a:p>
          </p:txBody>
        </p:sp>
      </p:grp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300BBD-5D87-473F-B1E3-215138D830B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9"/>
          <p:cNvSpPr txBox="1">
            <a:spLocks noChangeArrowheads="1"/>
          </p:cNvSpPr>
          <p:nvPr/>
        </p:nvSpPr>
        <p:spPr bwMode="auto">
          <a:xfrm>
            <a:off x="468313" y="549275"/>
            <a:ext cx="3671887" cy="7191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7E4BD"/>
              </a:gs>
            </a:gsLst>
            <a:lin ang="5400000" scaled="1"/>
          </a:gradFill>
          <a:ln w="12700">
            <a:solidFill>
              <a:srgbClr val="C3D69B"/>
            </a:solidFill>
            <a:miter lim="800000"/>
            <a:headEnd/>
            <a:tailEnd/>
          </a:ln>
          <a:effectLst>
            <a:prstShdw prst="shdw13" dist="53882" dir="13500000">
              <a:srgbClr val="4F6228">
                <a:alpha val="50000"/>
              </a:srgbClr>
            </a:prstShdw>
          </a:effectLst>
        </p:spPr>
        <p:txBody>
          <a:bodyPr/>
          <a:lstStyle/>
          <a:p>
            <a:pPr algn="ctr"/>
            <a:r>
              <a:rPr lang="ru-RU" altLang="ru-RU" b="1">
                <a:solidFill>
                  <a:srgbClr val="C00000"/>
                </a:solidFill>
              </a:rPr>
              <a:t>Медико-профилактические </a:t>
            </a:r>
            <a:r>
              <a:rPr lang="ru-RU" altLang="ru-RU"/>
              <a:t>здоровьесберегающие технологии </a:t>
            </a:r>
          </a:p>
        </p:txBody>
      </p:sp>
      <p:sp>
        <p:nvSpPr>
          <p:cNvPr id="49155" name="Text Box 10"/>
          <p:cNvSpPr txBox="1">
            <a:spLocks noChangeArrowheads="1"/>
          </p:cNvSpPr>
          <p:nvPr/>
        </p:nvSpPr>
        <p:spPr bwMode="auto">
          <a:xfrm>
            <a:off x="5003800" y="549275"/>
            <a:ext cx="3708400" cy="7191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CD5B5"/>
              </a:gs>
            </a:gsLst>
            <a:lin ang="5400000" scaled="1"/>
          </a:gradFill>
          <a:ln w="12700">
            <a:solidFill>
              <a:srgbClr val="FAC090"/>
            </a:solidFill>
            <a:miter lim="800000"/>
            <a:headEnd/>
            <a:tailEnd/>
          </a:ln>
          <a:effectLst>
            <a:prstShdw prst="shdw13" dist="53882" dir="13500000">
              <a:srgbClr val="984807">
                <a:alpha val="50000"/>
              </a:srgbClr>
            </a:prstShdw>
          </a:effectLst>
        </p:spPr>
        <p:txBody>
          <a:bodyPr/>
          <a:lstStyle/>
          <a:p>
            <a:pPr algn="ctr"/>
            <a:r>
              <a:rPr lang="ru-RU" altLang="ru-RU" b="1">
                <a:solidFill>
                  <a:srgbClr val="C00000"/>
                </a:solidFill>
              </a:rPr>
              <a:t>Физкультурно-оздоровительные </a:t>
            </a:r>
            <a:r>
              <a:rPr lang="ru-RU" altLang="ru-RU"/>
              <a:t>здоровьесберегающие технологии </a:t>
            </a:r>
          </a:p>
        </p:txBody>
      </p:sp>
      <p:sp>
        <p:nvSpPr>
          <p:cNvPr id="28" name="AutoShape 30"/>
          <p:cNvSpPr>
            <a:spLocks noChangeArrowheads="1"/>
          </p:cNvSpPr>
          <p:nvPr/>
        </p:nvSpPr>
        <p:spPr bwMode="auto">
          <a:xfrm>
            <a:off x="4325938" y="1371600"/>
            <a:ext cx="431800" cy="431800"/>
          </a:xfrm>
          <a:prstGeom prst="plus">
            <a:avLst>
              <a:gd name="adj" fmla="val 41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AutoShape 31"/>
          <p:cNvSpPr>
            <a:spLocks noChangeArrowheads="1"/>
          </p:cNvSpPr>
          <p:nvPr/>
        </p:nvSpPr>
        <p:spPr bwMode="auto">
          <a:xfrm flipV="1">
            <a:off x="4140200" y="692150"/>
            <a:ext cx="792163" cy="576263"/>
          </a:xfrm>
          <a:custGeom>
            <a:avLst/>
            <a:gdLst>
              <a:gd name="T0" fmla="*/ 510 w 21600"/>
              <a:gd name="T1" fmla="*/ 0 h 21600"/>
              <a:gd name="T2" fmla="*/ 0 w 21600"/>
              <a:gd name="T3" fmla="*/ 546 h 21600"/>
              <a:gd name="T4" fmla="*/ 510 w 21600"/>
              <a:gd name="T5" fmla="*/ 656 h 21600"/>
              <a:gd name="T6" fmla="*/ 1020 w 21600"/>
              <a:gd name="T7" fmla="*/ 5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39 h 21600"/>
              <a:gd name="T14" fmla="*/ 19440 w 21600"/>
              <a:gd name="T15" fmla="*/ 1852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50825" y="1989138"/>
            <a:ext cx="8642350" cy="1727200"/>
            <a:chOff x="546" y="8535"/>
            <a:chExt cx="13609" cy="2720"/>
          </a:xfrm>
        </p:grpSpPr>
        <p:sp>
          <p:nvSpPr>
            <p:cNvPr id="49170" name="Text Box 12"/>
            <p:cNvSpPr txBox="1">
              <a:spLocks noChangeArrowheads="1"/>
            </p:cNvSpPr>
            <p:nvPr/>
          </p:nvSpPr>
          <p:spPr bwMode="auto">
            <a:xfrm>
              <a:off x="546" y="8535"/>
              <a:ext cx="13609" cy="272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6B9B8"/>
                </a:gs>
              </a:gsLst>
              <a:lin ang="5400000" scaled="1"/>
            </a:gradFill>
            <a:ln w="12700">
              <a:solidFill>
                <a:srgbClr val="D99694"/>
              </a:solidFill>
              <a:miter lim="800000"/>
              <a:headEnd/>
              <a:tailEnd/>
            </a:ln>
            <a:effectLst>
              <a:outerShdw dist="81320" dir="18519588" algn="ctr" rotWithShape="0">
                <a:srgbClr val="953735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000" b="1">
                  <a:solidFill>
                    <a:srgbClr val="C00000"/>
                  </a:solidFill>
                </a:rPr>
                <a:t>Психологическая безопасность</a:t>
              </a:r>
              <a:endParaRPr lang="ru-RU" sz="2000" b="1">
                <a:solidFill>
                  <a:srgbClr val="C00000"/>
                </a:solidFill>
                <a:latin typeface="Times New Roman" pitchFamily="18" charset="0"/>
              </a:endParaRPr>
            </a:p>
            <a:p>
              <a:endParaRPr lang="ru-RU">
                <a:latin typeface="Arial" pitchFamily="34" charset="0"/>
              </a:endParaRPr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681" y="9102"/>
              <a:ext cx="13360" cy="1927"/>
              <a:chOff x="681" y="9102"/>
              <a:chExt cx="13360" cy="1927"/>
            </a:xfrm>
          </p:grpSpPr>
          <p:sp>
            <p:nvSpPr>
              <p:cNvPr id="49172" name="Text Box 14"/>
              <p:cNvSpPr txBox="1">
                <a:spLocks noChangeArrowheads="1"/>
              </p:cNvSpPr>
              <p:nvPr/>
            </p:nvSpPr>
            <p:spPr bwMode="auto">
              <a:xfrm>
                <a:off x="681" y="9102"/>
                <a:ext cx="1907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9CDE5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54061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/>
                  <a:t>Комфорт-ная органи-зация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sz="1600"/>
                  <a:t>режимных моментов</a:t>
                </a:r>
              </a:p>
              <a:p>
                <a:pPr>
                  <a:lnSpc>
                    <a:spcPct val="90000"/>
                  </a:lnSpc>
                </a:pP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9173" name="Text Box 15"/>
              <p:cNvSpPr txBox="1">
                <a:spLocks noChangeArrowheads="1"/>
              </p:cNvSpPr>
              <p:nvPr/>
            </p:nvSpPr>
            <p:spPr bwMode="auto">
              <a:xfrm>
                <a:off x="2701" y="9102"/>
                <a:ext cx="1815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/>
                  <a:t>Оптималь-ный  двига-тельный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sz="1600"/>
                  <a:t>режим</a:t>
                </a:r>
              </a:p>
              <a:p>
                <a:pPr>
                  <a:lnSpc>
                    <a:spcPct val="90000"/>
                  </a:lnSpc>
                </a:pP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9174" name="Text Box 16"/>
              <p:cNvSpPr txBox="1">
                <a:spLocks noChangeArrowheads="1"/>
              </p:cNvSpPr>
              <p:nvPr/>
            </p:nvSpPr>
            <p:spPr bwMode="auto">
              <a:xfrm>
                <a:off x="4628" y="9102"/>
                <a:ext cx="2722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/>
                  <a:t>Правильное распределение интеллектуаль-ных и физических нагрузок</a:t>
                </a:r>
              </a:p>
              <a:p>
                <a:pPr>
                  <a:lnSpc>
                    <a:spcPct val="90000"/>
                  </a:lnSpc>
                </a:pP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9175" name="Text Box 17"/>
              <p:cNvSpPr txBox="1">
                <a:spLocks noChangeArrowheads="1"/>
              </p:cNvSpPr>
              <p:nvPr/>
            </p:nvSpPr>
            <p:spPr bwMode="auto">
              <a:xfrm>
                <a:off x="7463" y="9117"/>
                <a:ext cx="2267" cy="191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/>
                  <a:t>Доброжела-тельный стиль общения взрослого</a:t>
                </a:r>
                <a:br>
                  <a:rPr lang="ru-RU" sz="1600"/>
                </a:br>
                <a:r>
                  <a:rPr lang="ru-RU" sz="1600"/>
                  <a:t>с детьми</a:t>
                </a:r>
              </a:p>
              <a:p>
                <a:pPr>
                  <a:lnSpc>
                    <a:spcPct val="90000"/>
                  </a:lnSpc>
                </a:pP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9176" name="Text Box 18"/>
              <p:cNvSpPr txBox="1">
                <a:spLocks noChangeArrowheads="1"/>
              </p:cNvSpPr>
              <p:nvPr/>
            </p:nvSpPr>
            <p:spPr bwMode="auto">
              <a:xfrm>
                <a:off x="12000" y="9102"/>
                <a:ext cx="2040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/>
                  <a:t>Использование прие-мов релак-сации в режиме дня</a:t>
                </a:r>
              </a:p>
              <a:p>
                <a:pPr>
                  <a:lnSpc>
                    <a:spcPct val="90000"/>
                  </a:lnSpc>
                </a:pPr>
                <a:endParaRPr lang="ru-RU" sz="1600">
                  <a:latin typeface="Arial" pitchFamily="34" charset="0"/>
                </a:endParaRPr>
              </a:p>
            </p:txBody>
          </p:sp>
          <p:sp>
            <p:nvSpPr>
              <p:cNvPr id="49177" name="Text Box 19"/>
              <p:cNvSpPr txBox="1">
                <a:spLocks noChangeArrowheads="1"/>
              </p:cNvSpPr>
              <p:nvPr/>
            </p:nvSpPr>
            <p:spPr bwMode="auto">
              <a:xfrm>
                <a:off x="9845" y="9102"/>
                <a:ext cx="2040" cy="19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243F60">
                    <a:alpha val="50000"/>
                  </a:srgbClr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sz="1600"/>
                  <a:t>Целесообра-зность  в применении приемов</a:t>
                </a:r>
                <a:br>
                  <a:rPr lang="ru-RU" sz="1600"/>
                </a:br>
                <a:r>
                  <a:rPr lang="ru-RU" sz="1600"/>
                  <a:t>и методов</a:t>
                </a:r>
              </a:p>
              <a:p>
                <a:pPr>
                  <a:lnSpc>
                    <a:spcPct val="90000"/>
                  </a:lnSpc>
                </a:pPr>
                <a:endParaRPr lang="ru-RU" sz="1600">
                  <a:latin typeface="Arial" pitchFamily="34" charset="0"/>
                </a:endParaRPr>
              </a:p>
            </p:txBody>
          </p:sp>
        </p:grpSp>
      </p:grpSp>
      <p:sp>
        <p:nvSpPr>
          <p:cNvPr id="18" name="AutoShape 30"/>
          <p:cNvSpPr>
            <a:spLocks noChangeArrowheads="1"/>
          </p:cNvSpPr>
          <p:nvPr/>
        </p:nvSpPr>
        <p:spPr bwMode="auto">
          <a:xfrm>
            <a:off x="4356100" y="3789363"/>
            <a:ext cx="431800" cy="431800"/>
          </a:xfrm>
          <a:prstGeom prst="plus">
            <a:avLst>
              <a:gd name="adj" fmla="val 41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42900" y="4292600"/>
            <a:ext cx="8550275" cy="1800225"/>
            <a:chOff x="720" y="1005"/>
            <a:chExt cx="13465" cy="2835"/>
          </a:xfrm>
        </p:grpSpPr>
        <p:sp>
          <p:nvSpPr>
            <p:cNvPr id="49162" name="Text Box 21" descr="Пергамент"/>
            <p:cNvSpPr txBox="1">
              <a:spLocks noChangeArrowheads="1"/>
            </p:cNvSpPr>
            <p:nvPr/>
          </p:nvSpPr>
          <p:spPr bwMode="auto">
            <a:xfrm>
              <a:off x="720" y="1005"/>
              <a:ext cx="13465" cy="2835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81320" dir="19280412" algn="ctr" rotWithShape="0">
                <a:srgbClr val="953735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900" b="1">
                  <a:solidFill>
                    <a:srgbClr val="C00000"/>
                  </a:solidFill>
                </a:rPr>
                <a:t>Оздоровительная направленность воспитательно - образовательного процесса</a:t>
              </a:r>
              <a:endParaRPr lang="ru-RU" sz="1900">
                <a:latin typeface="Times New Roman" pitchFamily="18" charset="0"/>
              </a:endParaRPr>
            </a:p>
            <a:p>
              <a:endParaRPr lang="ru-RU">
                <a:latin typeface="Arial" pitchFamily="34" charset="0"/>
              </a:endParaRPr>
            </a:p>
          </p:txBody>
        </p:sp>
        <p:sp>
          <p:nvSpPr>
            <p:cNvPr id="49163" name="Text Box 22"/>
            <p:cNvSpPr txBox="1">
              <a:spLocks noChangeArrowheads="1"/>
            </p:cNvSpPr>
            <p:nvPr/>
          </p:nvSpPr>
          <p:spPr bwMode="auto">
            <a:xfrm>
              <a:off x="10443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6B9B8"/>
                </a:gs>
              </a:gsLst>
              <a:lin ang="5400000" scaled="1"/>
            </a:gradFill>
            <a:ln w="12700">
              <a:solidFill>
                <a:srgbClr val="D996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325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</a:pPr>
              <a:r>
                <a:rPr lang="ru-RU" sz="1600"/>
                <a:t>Создание</a:t>
              </a: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условий для</a:t>
              </a: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самореа-лизации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4" name="Text Box 23"/>
            <p:cNvSpPr txBox="1">
              <a:spLocks noChangeArrowheads="1"/>
            </p:cNvSpPr>
            <p:nvPr/>
          </p:nvSpPr>
          <p:spPr bwMode="auto">
            <a:xfrm>
              <a:off x="12370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</a:pPr>
              <a:r>
                <a:rPr lang="ru-RU" sz="1600"/>
                <a:t>Ориента-ция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на зону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ближай-шего развития</a:t>
              </a:r>
              <a:endParaRPr lang="ru-RU" sz="1600">
                <a:latin typeface="Times New Roman" pitchFamily="18" charset="0"/>
              </a:endParaRPr>
            </a:p>
            <a:p>
              <a:pPr>
                <a:lnSpc>
                  <a:spcPct val="80000"/>
                </a:lnSpc>
              </a:pP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5" name="Text Box 24"/>
            <p:cNvSpPr txBox="1">
              <a:spLocks noChangeArrowheads="1"/>
            </p:cNvSpPr>
            <p:nvPr/>
          </p:nvSpPr>
          <p:spPr bwMode="auto">
            <a:xfrm>
              <a:off x="8515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</a:pPr>
              <a:r>
                <a:rPr lang="ru-RU" sz="1600"/>
                <a:t>Предоста-вление ребенку</a:t>
              </a: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свободы выбора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6" name="Text Box 25"/>
            <p:cNvSpPr txBox="1">
              <a:spLocks noChangeArrowheads="1"/>
            </p:cNvSpPr>
            <p:nvPr/>
          </p:nvSpPr>
          <p:spPr bwMode="auto">
            <a:xfrm>
              <a:off x="6360" y="1630"/>
              <a:ext cx="1928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</a:pPr>
              <a:r>
                <a:rPr lang="ru-RU" sz="1600"/>
                <a:t>Учет инди-видуальных особеннос-тей и инте-ресов детей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7" name="Text Box 26"/>
            <p:cNvSpPr txBox="1">
              <a:spLocks noChangeArrowheads="1"/>
            </p:cNvSpPr>
            <p:nvPr/>
          </p:nvSpPr>
          <p:spPr bwMode="auto">
            <a:xfrm>
              <a:off x="4433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</a:pPr>
              <a:r>
                <a:rPr lang="ru-RU" sz="1600"/>
                <a:t>Бережное 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отноше-ние к нервной 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системе ребенка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8" name="Text Box 27"/>
            <p:cNvSpPr txBox="1">
              <a:spLocks noChangeArrowheads="1"/>
            </p:cNvSpPr>
            <p:nvPr/>
          </p:nvSpPr>
          <p:spPr bwMode="auto">
            <a:xfrm>
              <a:off x="2505" y="1630"/>
              <a:ext cx="1700" cy="198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</a:pPr>
              <a:r>
                <a:rPr lang="ru-RU" sz="1600"/>
                <a:t>Создание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условий для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оздорови-тельных режимов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49169" name="Text Box 28"/>
            <p:cNvSpPr txBox="1">
              <a:spLocks noChangeArrowheads="1"/>
            </p:cNvSpPr>
            <p:nvPr/>
          </p:nvSpPr>
          <p:spPr bwMode="auto">
            <a:xfrm>
              <a:off x="840" y="1625"/>
              <a:ext cx="1438" cy="198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E5B8B7"/>
                </a:gs>
              </a:gsLst>
              <a:lin ang="54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80000"/>
                </a:lnSpc>
              </a:pPr>
              <a:r>
                <a:rPr lang="ru-RU" sz="1600"/>
                <a:t>Учет</a:t>
              </a:r>
              <a:endParaRPr lang="ru-RU" sz="1600">
                <a:latin typeface="Times New Roman" pitchFamily="18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ru-RU" sz="1600"/>
                <a:t>гигиенических требо-ваний</a:t>
              </a:r>
              <a:endParaRPr lang="ru-RU" sz="1600">
                <a:latin typeface="Arial" pitchFamily="34" charset="0"/>
              </a:endParaRPr>
            </a:p>
          </p:txBody>
        </p:sp>
      </p:grp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BAEB2E-C360-4E3A-AF14-2FA959D3255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>
            <a:off x="4284663" y="2205038"/>
            <a:ext cx="57467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179" name="Text Box 9"/>
          <p:cNvSpPr txBox="1">
            <a:spLocks noChangeArrowheads="1"/>
          </p:cNvSpPr>
          <p:nvPr/>
        </p:nvSpPr>
        <p:spPr bwMode="auto">
          <a:xfrm>
            <a:off x="468313" y="549275"/>
            <a:ext cx="3671887" cy="7191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D7E4BD"/>
              </a:gs>
            </a:gsLst>
            <a:lin ang="5400000" scaled="1"/>
          </a:gradFill>
          <a:ln w="12700">
            <a:solidFill>
              <a:srgbClr val="C3D69B"/>
            </a:solidFill>
            <a:miter lim="800000"/>
            <a:headEnd/>
            <a:tailEnd/>
          </a:ln>
          <a:effectLst>
            <a:prstShdw prst="shdw13" dist="53882" dir="13500000">
              <a:srgbClr val="4F6228">
                <a:alpha val="50000"/>
              </a:srgbClr>
            </a:prstShdw>
          </a:effectLst>
        </p:spPr>
        <p:txBody>
          <a:bodyPr/>
          <a:lstStyle/>
          <a:p>
            <a:pPr algn="ctr"/>
            <a:r>
              <a:rPr lang="ru-RU" altLang="ru-RU" b="1">
                <a:solidFill>
                  <a:srgbClr val="C00000"/>
                </a:solidFill>
              </a:rPr>
              <a:t>Медико-профилактические </a:t>
            </a:r>
            <a:r>
              <a:rPr lang="ru-RU" altLang="ru-RU"/>
              <a:t>здоровьесберегающие технологии </a:t>
            </a:r>
          </a:p>
        </p:txBody>
      </p:sp>
      <p:sp>
        <p:nvSpPr>
          <p:cNvPr id="50180" name="Text Box 10"/>
          <p:cNvSpPr txBox="1">
            <a:spLocks noChangeArrowheads="1"/>
          </p:cNvSpPr>
          <p:nvPr/>
        </p:nvSpPr>
        <p:spPr bwMode="auto">
          <a:xfrm>
            <a:off x="5003800" y="549275"/>
            <a:ext cx="3708400" cy="719138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CD5B5"/>
              </a:gs>
            </a:gsLst>
            <a:lin ang="5400000" scaled="1"/>
          </a:gradFill>
          <a:ln w="12700">
            <a:solidFill>
              <a:srgbClr val="FAC090"/>
            </a:solidFill>
            <a:miter lim="800000"/>
            <a:headEnd/>
            <a:tailEnd/>
          </a:ln>
          <a:effectLst>
            <a:prstShdw prst="shdw13" dist="53882" dir="13500000">
              <a:srgbClr val="984807">
                <a:alpha val="50000"/>
              </a:srgbClr>
            </a:prstShdw>
          </a:effectLst>
        </p:spPr>
        <p:txBody>
          <a:bodyPr/>
          <a:lstStyle/>
          <a:p>
            <a:pPr algn="ctr"/>
            <a:r>
              <a:rPr lang="ru-RU" altLang="ru-RU" b="1">
                <a:solidFill>
                  <a:srgbClr val="C00000"/>
                </a:solidFill>
              </a:rPr>
              <a:t>Физкультурно-оздоровительные </a:t>
            </a:r>
            <a:r>
              <a:rPr lang="ru-RU" altLang="ru-RU"/>
              <a:t>здоровьесберегающие технологии </a:t>
            </a:r>
          </a:p>
        </p:txBody>
      </p:sp>
      <p:sp>
        <p:nvSpPr>
          <p:cNvPr id="28" name="AutoShape 30"/>
          <p:cNvSpPr>
            <a:spLocks noChangeArrowheads="1"/>
          </p:cNvSpPr>
          <p:nvPr/>
        </p:nvSpPr>
        <p:spPr bwMode="auto">
          <a:xfrm>
            <a:off x="4325938" y="1268413"/>
            <a:ext cx="461962" cy="431800"/>
          </a:xfrm>
          <a:prstGeom prst="plus">
            <a:avLst>
              <a:gd name="adj" fmla="val 41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AutoShape 31"/>
          <p:cNvSpPr>
            <a:spLocks noChangeArrowheads="1"/>
          </p:cNvSpPr>
          <p:nvPr/>
        </p:nvSpPr>
        <p:spPr bwMode="auto">
          <a:xfrm flipV="1">
            <a:off x="4140200" y="549275"/>
            <a:ext cx="792163" cy="576263"/>
          </a:xfrm>
          <a:custGeom>
            <a:avLst/>
            <a:gdLst>
              <a:gd name="T0" fmla="*/ 510 w 21600"/>
              <a:gd name="T1" fmla="*/ 0 h 21600"/>
              <a:gd name="T2" fmla="*/ 0 w 21600"/>
              <a:gd name="T3" fmla="*/ 546 h 21600"/>
              <a:gd name="T4" fmla="*/ 510 w 21600"/>
              <a:gd name="T5" fmla="*/ 656 h 21600"/>
              <a:gd name="T6" fmla="*/ 1020 w 21600"/>
              <a:gd name="T7" fmla="*/ 5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39 h 21600"/>
              <a:gd name="T14" fmla="*/ 19440 w 21600"/>
              <a:gd name="T15" fmla="*/ 1852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lnTo>
                  <a:pt x="108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183" name="Text Box 12"/>
          <p:cNvSpPr txBox="1">
            <a:spLocks noChangeArrowheads="1"/>
          </p:cNvSpPr>
          <p:nvPr/>
        </p:nvSpPr>
        <p:spPr bwMode="auto">
          <a:xfrm>
            <a:off x="395288" y="1773238"/>
            <a:ext cx="3889375" cy="8636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6B9B8"/>
              </a:gs>
            </a:gsLst>
            <a:lin ang="5400000" scaled="1"/>
          </a:gradFill>
          <a:ln w="12700">
            <a:solidFill>
              <a:srgbClr val="D99694"/>
            </a:solidFill>
            <a:miter lim="800000"/>
            <a:headEnd/>
            <a:tailEnd/>
          </a:ln>
          <a:effectLst>
            <a:outerShdw dist="81320" dir="18519588" algn="ctr" rotWithShape="0">
              <a:srgbClr val="953735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000" b="1">
                <a:solidFill>
                  <a:srgbClr val="C00000"/>
                </a:solidFill>
              </a:rPr>
              <a:t>Психологическая</a:t>
            </a:r>
          </a:p>
          <a:p>
            <a:pPr algn="ctr">
              <a:lnSpc>
                <a:spcPct val="90000"/>
              </a:lnSpc>
            </a:pPr>
            <a:r>
              <a:rPr lang="ru-RU" sz="2000" b="1">
                <a:solidFill>
                  <a:srgbClr val="C00000"/>
                </a:solidFill>
              </a:rPr>
              <a:t> безопасность</a:t>
            </a:r>
            <a:endParaRPr lang="ru-RU" sz="2000" b="1">
              <a:solidFill>
                <a:srgbClr val="C00000"/>
              </a:solidFill>
              <a:latin typeface="Times New Roman" pitchFamily="18" charset="0"/>
            </a:endParaRPr>
          </a:p>
          <a:p>
            <a:endParaRPr lang="ru-RU">
              <a:latin typeface="Arial" pitchFamily="34" charset="0"/>
            </a:endParaRPr>
          </a:p>
        </p:txBody>
      </p:sp>
      <p:sp>
        <p:nvSpPr>
          <p:cNvPr id="50184" name="Text Box 21" descr="Пергамент"/>
          <p:cNvSpPr txBox="1">
            <a:spLocks noChangeArrowheads="1"/>
          </p:cNvSpPr>
          <p:nvPr/>
        </p:nvSpPr>
        <p:spPr bwMode="auto">
          <a:xfrm>
            <a:off x="4859338" y="1773238"/>
            <a:ext cx="3836987" cy="8636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81320" dir="19280412" algn="ctr" rotWithShape="0">
              <a:srgbClr val="953735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1900" b="1">
                <a:solidFill>
                  <a:srgbClr val="C00000"/>
                </a:solidFill>
              </a:rPr>
              <a:t>Оздоровительная направленность </a:t>
            </a:r>
          </a:p>
          <a:p>
            <a:pPr algn="ctr">
              <a:lnSpc>
                <a:spcPct val="90000"/>
              </a:lnSpc>
            </a:pPr>
            <a:r>
              <a:rPr lang="ru-RU" sz="1900" b="1">
                <a:solidFill>
                  <a:srgbClr val="C00000"/>
                </a:solidFill>
              </a:rPr>
              <a:t>воспитательно - образовательного </a:t>
            </a:r>
          </a:p>
          <a:p>
            <a:pPr algn="ctr">
              <a:lnSpc>
                <a:spcPct val="90000"/>
              </a:lnSpc>
            </a:pPr>
            <a:r>
              <a:rPr lang="ru-RU" sz="1900" b="1">
                <a:solidFill>
                  <a:srgbClr val="C00000"/>
                </a:solidFill>
              </a:rPr>
              <a:t>процесса</a:t>
            </a:r>
            <a:endParaRPr lang="ru-RU" sz="190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>
              <a:latin typeface="Arial" pitchFamily="34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4325" y="3284538"/>
            <a:ext cx="8434388" cy="2881312"/>
            <a:chOff x="870" y="1485"/>
            <a:chExt cx="13282" cy="4536"/>
          </a:xfrm>
        </p:grpSpPr>
        <p:sp>
          <p:nvSpPr>
            <p:cNvPr id="50188" name="Text Box 3"/>
            <p:cNvSpPr txBox="1">
              <a:spLocks noChangeArrowheads="1"/>
            </p:cNvSpPr>
            <p:nvPr/>
          </p:nvSpPr>
          <p:spPr bwMode="auto">
            <a:xfrm>
              <a:off x="870" y="1485"/>
              <a:ext cx="13282" cy="453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6DDE8"/>
                </a:gs>
              </a:gsLst>
              <a:lin ang="54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2000" b="1">
                  <a:solidFill>
                    <a:srgbClr val="C00000"/>
                  </a:solidFill>
                </a:rPr>
                <a:t>Виды  здоровьесберегающих  технологий</a:t>
              </a:r>
              <a:endParaRPr lang="ru-RU" sz="2000">
                <a:latin typeface="Arial" pitchFamily="34" charset="0"/>
              </a:endParaRPr>
            </a:p>
          </p:txBody>
        </p:sp>
        <p:sp>
          <p:nvSpPr>
            <p:cNvPr id="50189" name="Text Box 4"/>
            <p:cNvSpPr txBox="1">
              <a:spLocks noChangeArrowheads="1"/>
            </p:cNvSpPr>
            <p:nvPr/>
          </p:nvSpPr>
          <p:spPr bwMode="auto">
            <a:xfrm>
              <a:off x="1110" y="2162"/>
              <a:ext cx="3742" cy="3631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600" b="1"/>
                <a:t>Технологии сохранения </a:t>
              </a:r>
              <a:endParaRPr lang="ru-RU" sz="1600" b="1">
                <a:latin typeface="Times New Roman" pitchFamily="18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ru-RU" sz="1600" b="1"/>
                <a:t>и стимулирования здоровья</a:t>
              </a:r>
              <a:endParaRPr lang="ru-RU" sz="1600">
                <a:latin typeface="Times New Roman" pitchFamily="18" charset="0"/>
              </a:endParaRP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</a:pPr>
              <a:r>
                <a:rPr lang="ru-RU" sz="1600"/>
                <a:t> стретчинг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</a:pPr>
              <a:r>
                <a:rPr lang="ru-RU" sz="1600"/>
                <a:t> ритмопластика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</a:pPr>
              <a:r>
                <a:rPr lang="ru-RU" sz="1600"/>
                <a:t> динамические паузы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</a:pPr>
              <a:r>
                <a:rPr lang="ru-RU" sz="1600"/>
                <a:t> подвижные</a:t>
              </a:r>
              <a:br>
                <a:rPr lang="ru-RU" sz="1600"/>
              </a:br>
              <a:r>
                <a:rPr lang="ru-RU" sz="1600"/>
                <a:t>    и спортивные игры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</a:pPr>
              <a:r>
                <a:rPr lang="ru-RU" sz="1600"/>
                <a:t> релаксация</a:t>
              </a:r>
              <a:endParaRPr lang="ru-RU" sz="1600">
                <a:latin typeface="Times New Roman" pitchFamily="18" charset="0"/>
              </a:endParaRPr>
            </a:p>
            <a:p>
              <a:pPr marL="0" lvl="1">
                <a:lnSpc>
                  <a:spcPct val="90000"/>
                </a:lnSpc>
                <a:buFontTx/>
                <a:buBlip>
                  <a:blip r:embed="rId3"/>
                </a:buBlip>
              </a:pPr>
              <a:r>
                <a:rPr lang="ru-RU" sz="1600"/>
                <a:t> различные гимнастики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50190" name="Text Box 5"/>
            <p:cNvSpPr txBox="1">
              <a:spLocks noChangeArrowheads="1"/>
            </p:cNvSpPr>
            <p:nvPr/>
          </p:nvSpPr>
          <p:spPr bwMode="auto">
            <a:xfrm>
              <a:off x="10182" y="2165"/>
              <a:ext cx="3742" cy="362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600" b="1"/>
                <a:t>Коррекционные технологии</a:t>
              </a:r>
              <a:endParaRPr lang="ru-RU" sz="1600">
                <a:latin typeface="Times New Roman" pitchFamily="18" charset="0"/>
              </a:endParaRPr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</a:pPr>
              <a:r>
                <a:rPr lang="ru-RU" sz="1600"/>
                <a:t> арттерапия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</a:pPr>
              <a:r>
                <a:rPr lang="ru-RU" sz="1600"/>
                <a:t> технологии</a:t>
              </a:r>
              <a:br>
                <a:rPr lang="ru-RU" sz="1600"/>
              </a:br>
              <a:r>
                <a:rPr lang="ru-RU" sz="1600"/>
                <a:t>    музыкального </a:t>
              </a:r>
              <a:br>
                <a:rPr lang="ru-RU" sz="1600"/>
              </a:br>
              <a:r>
                <a:rPr lang="ru-RU" sz="1600"/>
                <a:t>    воздействия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</a:pPr>
              <a:r>
                <a:rPr lang="ru-RU" sz="1600"/>
                <a:t> сказкотерапия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</a:pPr>
              <a:r>
                <a:rPr lang="ru-RU" sz="1600"/>
                <a:t> цветотерапия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</a:pPr>
              <a:r>
                <a:rPr lang="ru-RU" sz="1600"/>
                <a:t> психогимнастика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4"/>
                </a:buBlip>
              </a:pPr>
              <a:r>
                <a:rPr lang="ru-RU" sz="1600"/>
                <a:t> фонетическая ритмика</a:t>
              </a:r>
              <a:endParaRPr lang="ru-RU" sz="1600">
                <a:latin typeface="Arial" pitchFamily="34" charset="0"/>
              </a:endParaRPr>
            </a:p>
          </p:txBody>
        </p:sp>
        <p:sp>
          <p:nvSpPr>
            <p:cNvPr id="50191" name="Text Box 6"/>
            <p:cNvSpPr txBox="1">
              <a:spLocks noChangeArrowheads="1"/>
            </p:cNvSpPr>
            <p:nvPr/>
          </p:nvSpPr>
          <p:spPr bwMode="auto">
            <a:xfrm>
              <a:off x="5195" y="2165"/>
              <a:ext cx="4647" cy="3629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C0D9"/>
                </a:gs>
              </a:gsLst>
              <a:lin ang="54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600" b="1"/>
                <a:t>Технологии обучения</a:t>
              </a:r>
              <a:endParaRPr lang="ru-RU" sz="1600" b="1">
                <a:latin typeface="Times New Roman" pitchFamily="18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ru-RU" sz="1600" b="1"/>
                <a:t>здоровому образу жизни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</a:pPr>
              <a:r>
                <a:rPr lang="ru-RU" sz="1600"/>
                <a:t> физкультурные занятия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</a:pPr>
              <a:r>
                <a:rPr lang="ru-RU" sz="1600"/>
                <a:t> проблемно-игровые </a:t>
              </a:r>
              <a:br>
                <a:rPr lang="ru-RU" sz="1600"/>
              </a:br>
              <a:r>
                <a:rPr lang="ru-RU" sz="1600"/>
                <a:t>    занятия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</a:pPr>
              <a:r>
                <a:rPr lang="ru-RU" sz="1600"/>
                <a:t> коммуникативные игры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</a:pPr>
              <a:r>
                <a:rPr lang="ru-RU" sz="1600"/>
                <a:t> занятия из серии «Здоровье»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</a:pPr>
              <a:r>
                <a:rPr lang="ru-RU" sz="1600"/>
                <a:t> самомассаж</a:t>
              </a:r>
            </a:p>
            <a:p>
              <a:pPr marL="0" lvl="1">
                <a:lnSpc>
                  <a:spcPct val="90000"/>
                </a:lnSpc>
                <a:buFontTx/>
                <a:buBlip>
                  <a:blip r:embed="rId5"/>
                </a:buBlip>
              </a:pPr>
              <a:r>
                <a:rPr lang="ru-RU" sz="1600"/>
                <a:t> биологическая обратная </a:t>
              </a:r>
              <a:br>
                <a:rPr lang="ru-RU" sz="1600"/>
              </a:br>
              <a:r>
                <a:rPr lang="ru-RU" sz="1600"/>
                <a:t>    связь (БОС)</a:t>
              </a:r>
            </a:p>
            <a:p>
              <a:pPr>
                <a:lnSpc>
                  <a:spcPct val="90000"/>
                </a:lnSpc>
                <a:buFontTx/>
                <a:buBlip>
                  <a:blip r:embed="rId5"/>
                </a:buBlip>
              </a:pPr>
              <a:endParaRPr lang="ru-RU" sz="1400">
                <a:latin typeface="Times New Roman" pitchFamily="18" charset="0"/>
              </a:endParaRPr>
            </a:p>
            <a:p>
              <a:pPr>
                <a:lnSpc>
                  <a:spcPct val="90000"/>
                </a:lnSpc>
                <a:buFontTx/>
                <a:buBlip>
                  <a:blip r:embed="rId5"/>
                </a:buBlip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50186" name="AutoShape 5"/>
          <p:cNvSpPr>
            <a:spLocks noChangeArrowheads="1"/>
          </p:cNvSpPr>
          <p:nvPr/>
        </p:nvSpPr>
        <p:spPr bwMode="auto">
          <a:xfrm>
            <a:off x="4427538" y="2636838"/>
            <a:ext cx="360362" cy="504825"/>
          </a:xfrm>
          <a:prstGeom prst="downArrow">
            <a:avLst>
              <a:gd name="adj1" fmla="val 39102"/>
              <a:gd name="adj2" fmla="val 55705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B8795-7B08-4016-BD78-A57FA34CC83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</Words>
  <Application>Microsoft Office PowerPoint</Application>
  <PresentationFormat>Экран (4:3)</PresentationFormat>
  <Paragraphs>174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Здоровьесберегающие технологии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2014-02-24T07:38:24Z</dcterms:created>
  <dcterms:modified xsi:type="dcterms:W3CDTF">2014-02-24T07:39:07Z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141439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