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F3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1210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1291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Методика написания выпускного сочинения по литературе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>
              <a:solidFill>
                <a:schemeClr val="tx2"/>
              </a:solidFill>
            </a:endParaRPr>
          </a:p>
          <a:p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smtClean="0">
                <a:solidFill>
                  <a:schemeClr val="tx2"/>
                </a:solidFill>
              </a:rPr>
              <a:t>                                               Учитель русского языка и литературы МБОУ «СШ № 11»  </a:t>
            </a:r>
            <a:r>
              <a:rPr lang="ru-RU" dirty="0" err="1" smtClean="0">
                <a:solidFill>
                  <a:schemeClr val="tx2"/>
                </a:solidFill>
              </a:rPr>
              <a:t>г.Иваново</a:t>
            </a:r>
            <a:endParaRPr lang="ru-RU" dirty="0" smtClean="0">
              <a:solidFill>
                <a:schemeClr val="tx2"/>
              </a:solidFill>
            </a:endParaRPr>
          </a:p>
          <a:p>
            <a:r>
              <a:rPr lang="ru-RU" dirty="0" err="1" smtClean="0">
                <a:solidFill>
                  <a:schemeClr val="tx2"/>
                </a:solidFill>
              </a:rPr>
              <a:t>Караштина</a:t>
            </a:r>
            <a:r>
              <a:rPr lang="ru-RU" dirty="0" smtClean="0">
                <a:solidFill>
                  <a:schemeClr val="tx2"/>
                </a:solidFill>
              </a:rPr>
              <a:t> Н.В.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34820" name="Picture 4" descr="http://im2-tub-ru.yandex.net/i?id=ed2dc4ef4d6db89a4e7fda2d0be52ba0-109-144&amp;n=33&amp;h=1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1880" y="3645024"/>
            <a:ext cx="2495550" cy="17145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274638"/>
            <a:ext cx="661513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/>
                </a:solidFill>
              </a:rPr>
              <a:t>Заключение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  </a:t>
            </a:r>
            <a:r>
              <a:rPr lang="ru-RU" sz="2400" dirty="0" smtClean="0"/>
              <a:t>Заключительная часть сочинения обязательно должна перекликаться со вступлением. Но если во вступлении главная мысль сочинения только обозначена, то в заключении она высказана полно и достаточно подробно.</a:t>
            </a:r>
          </a:p>
          <a:p>
            <a:pPr>
              <a:buNone/>
            </a:pPr>
            <a:endParaRPr lang="ru-RU" sz="2400" dirty="0"/>
          </a:p>
          <a:p>
            <a:pPr>
              <a:buNone/>
            </a:pPr>
            <a:r>
              <a:rPr lang="ru-RU" sz="2400" dirty="0" smtClean="0"/>
              <a:t>      Помните о том, что </a:t>
            </a:r>
            <a:r>
              <a:rPr lang="ru-RU" sz="2400" u="sng" dirty="0" smtClean="0"/>
              <a:t>афоризмы – это граненые алмазы мудрости</a:t>
            </a:r>
            <a:r>
              <a:rPr lang="ru-RU" sz="2400" dirty="0" smtClean="0"/>
              <a:t>. Делая итоговый вывод в своем сочинении, не забывайте использовать высказывания известных людей. Они придадут  сделанному вами выводу более весомый характер</a:t>
            </a:r>
            <a:endParaRPr lang="ru-RU" sz="2400" dirty="0"/>
          </a:p>
        </p:txBody>
      </p:sp>
      <p:pic>
        <p:nvPicPr>
          <p:cNvPr id="4" name="Picture 2" descr="Новолуние книга скачать бесплатно - Книги, скачать - bookinist.vfssf3.appspot.co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0"/>
            <a:ext cx="1839148" cy="149116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/>
                </a:solidFill>
              </a:rPr>
              <a:t>Список использованных источников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Виды  сочинений по литературе. 10-11 класс: пособие для учителей общеобразовательных организаций / О.И. Щербакова. – М. «Просвещение», 2014</a:t>
            </a:r>
          </a:p>
          <a:p>
            <a:endParaRPr lang="ru-RU" sz="2000" dirty="0"/>
          </a:p>
          <a:p>
            <a:r>
              <a:rPr lang="ru-RU" sz="2000" dirty="0" smtClean="0"/>
              <a:t>От допуска к экзамену до поступления в ВУЗ. Сочинение по литературе – ЕГЭ по русскому языку:  </a:t>
            </a:r>
            <a:r>
              <a:rPr lang="en-US" sz="2000" dirty="0" smtClean="0"/>
              <a:t>{</a:t>
            </a:r>
            <a:r>
              <a:rPr lang="ru-RU" sz="2000" dirty="0" smtClean="0"/>
              <a:t>учебное пособие</a:t>
            </a:r>
            <a:r>
              <a:rPr lang="en-US" sz="2000" dirty="0" smtClean="0"/>
              <a:t>}</a:t>
            </a:r>
            <a:r>
              <a:rPr lang="ru-RU" sz="2000" dirty="0" smtClean="0"/>
              <a:t> / С.В. </a:t>
            </a:r>
            <a:r>
              <a:rPr lang="ru-RU" sz="2000" dirty="0" err="1" smtClean="0"/>
              <a:t>Драбкина</a:t>
            </a:r>
            <a:r>
              <a:rPr lang="ru-RU" sz="2000" dirty="0" smtClean="0"/>
              <a:t>, Д.И. Субботин. – Москва: Интеллект-Центр, 2014</a:t>
            </a:r>
          </a:p>
          <a:p>
            <a:endParaRPr lang="ru-RU" sz="2000" dirty="0"/>
          </a:p>
          <a:p>
            <a:r>
              <a:rPr lang="ru-RU" sz="2000" dirty="0" smtClean="0"/>
              <a:t>Сочинение? Легко! 10-11 класс: пособие для учащихся общеобразовательных организаций / </a:t>
            </a:r>
            <a:r>
              <a:rPr lang="en-US" sz="2000" dirty="0" smtClean="0"/>
              <a:t>{</a:t>
            </a:r>
            <a:r>
              <a:rPr lang="ru-RU" sz="2000" dirty="0" smtClean="0"/>
              <a:t>С.И. Красовская, М.И. </a:t>
            </a:r>
            <a:r>
              <a:rPr lang="ru-RU" sz="2000" dirty="0" err="1" smtClean="0"/>
              <a:t>Шутон</a:t>
            </a:r>
            <a:r>
              <a:rPr lang="ru-RU" sz="2000" dirty="0" smtClean="0"/>
              <a:t>, Е.А. </a:t>
            </a:r>
            <a:r>
              <a:rPr lang="ru-RU" sz="2000" dirty="0" err="1" smtClean="0"/>
              <a:t>Плевак</a:t>
            </a:r>
            <a:r>
              <a:rPr lang="ru-RU" sz="2000" dirty="0" smtClean="0"/>
              <a:t> </a:t>
            </a:r>
            <a:r>
              <a:rPr lang="ru-RU" sz="2000" dirty="0" err="1" smtClean="0"/>
              <a:t>идр</a:t>
            </a:r>
            <a:r>
              <a:rPr lang="ru-RU" sz="2000" dirty="0" smtClean="0"/>
              <a:t>.</a:t>
            </a:r>
            <a:r>
              <a:rPr lang="en-US" sz="2000" dirty="0" smtClean="0"/>
              <a:t>}</a:t>
            </a:r>
            <a:r>
              <a:rPr lang="ru-RU" sz="2000" dirty="0" smtClean="0"/>
              <a:t> – М: «Просвещение», 2014</a:t>
            </a:r>
            <a:endParaRPr lang="ru-RU" sz="2000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274638"/>
            <a:ext cx="6186502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   Что такое сочинение 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на литературную тему?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000" dirty="0" smtClean="0"/>
              <a:t>        </a:t>
            </a:r>
            <a:r>
              <a:rPr lang="ru-RU" sz="2000" b="1" dirty="0" smtClean="0"/>
              <a:t>Это рассуждение, размышление ученика по поводу того, </a:t>
            </a:r>
          </a:p>
          <a:p>
            <a:r>
              <a:rPr lang="ru-RU" sz="2000" dirty="0" smtClean="0"/>
              <a:t> как изображен тот или иной литературный персонаж;</a:t>
            </a:r>
          </a:p>
          <a:p>
            <a:r>
              <a:rPr lang="ru-RU" sz="2000" dirty="0" smtClean="0"/>
              <a:t>почему литературный герой поступает так или иначе и как это его характеризует;</a:t>
            </a:r>
          </a:p>
          <a:p>
            <a:r>
              <a:rPr lang="ru-RU" sz="2000" dirty="0" smtClean="0"/>
              <a:t>какое морально-нравственное понятие осмысливает писатель, рассказывая о поступках своего героя;</a:t>
            </a:r>
          </a:p>
          <a:p>
            <a:r>
              <a:rPr lang="ru-RU" sz="2000" dirty="0" smtClean="0"/>
              <a:t>какие общественно значимые проблемы поднимает в своем произведении писатель и почему они не утратили актуальности в наши дни.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     </a:t>
            </a:r>
            <a:r>
              <a:rPr lang="ru-RU" sz="2000" u="sng" dirty="0" smtClean="0"/>
              <a:t>Выпускник должен не пересказывать прочитанное, а рассуждать о нем.</a:t>
            </a:r>
          </a:p>
          <a:p>
            <a:pPr>
              <a:buNone/>
            </a:pPr>
            <a:r>
              <a:rPr lang="ru-RU" sz="2000" u="sng" dirty="0" smtClean="0"/>
              <a:t>       Сочинение на литературную тему должно быть доказательством строго определенного тезиса, четко сформулированного во вступлении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3794" name="Picture 2" descr="Новолуние книга скачать бесплатно - Книги, скачать - bookinist.vfssf3.appspot.co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0"/>
            <a:ext cx="2241550" cy="149116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89634" y="336867"/>
            <a:ext cx="5972188" cy="114300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Чем написание сочинения 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на литературную тему похоже на доказательство теоремы?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000" dirty="0" smtClean="0"/>
              <a:t>      </a:t>
            </a:r>
            <a:r>
              <a:rPr lang="ru-RU" sz="2000" b="1" dirty="0" smtClean="0"/>
              <a:t>Дано</a:t>
            </a:r>
            <a:r>
              <a:rPr lang="ru-RU" sz="2000" dirty="0" smtClean="0"/>
              <a:t> – это тема сочинения.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    </a:t>
            </a:r>
            <a:r>
              <a:rPr lang="ru-RU" sz="2000" b="1" dirty="0" smtClean="0"/>
              <a:t>Требуется доказать </a:t>
            </a:r>
            <a:r>
              <a:rPr lang="ru-RU" sz="2000" dirty="0" smtClean="0"/>
              <a:t>– это вступление к сочинению; в нем ученик, произведя понятийный анализ формулировки темы сочинения, самостоятельно формулирует тезис, который будет доказывать в своей работе.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    </a:t>
            </a:r>
            <a:r>
              <a:rPr lang="ru-RU" sz="2000" b="1" dirty="0" smtClean="0"/>
              <a:t>Доказательство</a:t>
            </a:r>
            <a:r>
              <a:rPr lang="ru-RU" sz="2000" dirty="0" smtClean="0"/>
              <a:t> – основная часть сочинения, представляющая собой раздумья пишущего, подтверждающие справедливость тезиса, заявленного во вступлении:</a:t>
            </a:r>
          </a:p>
          <a:p>
            <a:r>
              <a:rPr lang="ru-RU" sz="2000" dirty="0" smtClean="0"/>
              <a:t>анализ конкретных  литературных фактов;</a:t>
            </a:r>
          </a:p>
          <a:p>
            <a:r>
              <a:rPr lang="ru-RU" sz="2000" dirty="0" smtClean="0"/>
              <a:t>цитаты, приводимые в доказательство своей точки зрения.</a:t>
            </a:r>
          </a:p>
          <a:p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    </a:t>
            </a:r>
            <a:r>
              <a:rPr lang="ru-RU" sz="2000" b="1" dirty="0" smtClean="0"/>
              <a:t>Подведение итогов (что и требовалось доказать) </a:t>
            </a:r>
            <a:r>
              <a:rPr lang="ru-RU" sz="2000" dirty="0" smtClean="0"/>
              <a:t>– заключительная часть сочинения: итоговый вывод из написанного</a:t>
            </a:r>
            <a:endParaRPr lang="ru-RU" sz="2000" dirty="0"/>
          </a:p>
        </p:txBody>
      </p:sp>
      <p:pic>
        <p:nvPicPr>
          <p:cNvPr id="4" name="Picture 2" descr="Новолуние книга скачать бесплатно - Книги, скачать - bookinist.vfssf3.appspot.co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0"/>
            <a:ext cx="2241550" cy="149116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274638"/>
            <a:ext cx="625794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Композиция</a:t>
            </a:r>
            <a:r>
              <a:rPr lang="ru-RU" dirty="0" smtClean="0">
                <a:solidFill>
                  <a:schemeClr val="accent2"/>
                </a:solidFill>
              </a:rPr>
              <a:t> </a:t>
            </a:r>
            <a:r>
              <a:rPr lang="ru-RU" dirty="0" smtClean="0">
                <a:solidFill>
                  <a:schemeClr val="accent3"/>
                </a:solidFill>
              </a:rPr>
              <a:t>сочинения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643998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000" dirty="0" smtClean="0"/>
              <a:t>      Слово </a:t>
            </a:r>
            <a:r>
              <a:rPr lang="ru-RU" sz="2000" b="1" i="1" dirty="0" smtClean="0"/>
              <a:t>сочинение </a:t>
            </a:r>
            <a:r>
              <a:rPr lang="ru-RU" sz="2000" dirty="0" smtClean="0"/>
              <a:t>происходит от древнерусского слова </a:t>
            </a:r>
            <a:r>
              <a:rPr lang="ru-RU" sz="2000" b="1" i="1" dirty="0" smtClean="0"/>
              <a:t>«чин», </a:t>
            </a:r>
            <a:r>
              <a:rPr lang="ru-RU" sz="2000" dirty="0" smtClean="0"/>
              <a:t>которое означало </a:t>
            </a:r>
            <a:r>
              <a:rPr lang="ru-RU" sz="2000" b="1" i="1" dirty="0" smtClean="0"/>
              <a:t>«порядок».</a:t>
            </a:r>
          </a:p>
          <a:p>
            <a:pPr>
              <a:buNone/>
            </a:pPr>
            <a:r>
              <a:rPr lang="ru-RU" sz="2000" dirty="0" smtClean="0"/>
              <a:t>      Написать сочинение – это не просто продемонстрировать свои знания, связанные с литературным произведением, </a:t>
            </a:r>
            <a:r>
              <a:rPr lang="ru-RU" sz="2000" u="sng" dirty="0" smtClean="0"/>
              <a:t>а изложить их в строго определенном порядке.</a:t>
            </a:r>
          </a:p>
          <a:p>
            <a:pPr>
              <a:buNone/>
            </a:pPr>
            <a:r>
              <a:rPr lang="ru-RU" sz="2000" dirty="0" smtClean="0"/>
              <a:t>      </a:t>
            </a:r>
            <a:r>
              <a:rPr lang="ru-RU" sz="2000" b="1" dirty="0" smtClean="0"/>
              <a:t>Вступление </a:t>
            </a:r>
            <a:r>
              <a:rPr lang="ru-RU" sz="2000" dirty="0" smtClean="0"/>
              <a:t>– обозначается тезис, который необходимо будет доказывать во второй части.</a:t>
            </a:r>
          </a:p>
          <a:p>
            <a:pPr>
              <a:buNone/>
            </a:pPr>
            <a:r>
              <a:rPr lang="ru-RU" sz="2000" dirty="0" smtClean="0"/>
              <a:t>      </a:t>
            </a:r>
            <a:r>
              <a:rPr lang="ru-RU" sz="2000" b="1" dirty="0" smtClean="0"/>
              <a:t>Основная часть </a:t>
            </a:r>
            <a:r>
              <a:rPr lang="ru-RU" sz="2000" dirty="0" smtClean="0"/>
              <a:t>– приводится система доказательств. Каждый абзац основной части включает в себя некоторое утверждение, его аргументацию и ссылку на текст.</a:t>
            </a:r>
          </a:p>
          <a:p>
            <a:pPr>
              <a:buNone/>
            </a:pPr>
            <a:r>
              <a:rPr lang="ru-RU" sz="2000" dirty="0" smtClean="0"/>
              <a:t>       </a:t>
            </a:r>
            <a:r>
              <a:rPr lang="ru-RU" sz="2000" b="1" dirty="0" smtClean="0"/>
              <a:t>Заключение</a:t>
            </a:r>
            <a:r>
              <a:rPr lang="ru-RU" sz="2000" dirty="0" smtClean="0"/>
              <a:t> – подведение итогов сказанному.</a:t>
            </a:r>
          </a:p>
          <a:p>
            <a:pPr>
              <a:buNone/>
            </a:pPr>
            <a:r>
              <a:rPr lang="ru-RU" sz="2000" dirty="0" smtClean="0"/>
              <a:t>      Сочинение имеет КОЛЬЦЕВУЮ композицию: </a:t>
            </a:r>
            <a:r>
              <a:rPr lang="ru-RU" sz="2000" u="sng" dirty="0" smtClean="0"/>
              <a:t>вступление и заключение перекликаются друг с другом и в той или иной степени формулируют тезис работы. 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pic>
        <p:nvPicPr>
          <p:cNvPr id="4" name="Picture 2" descr="Новолуние книга скачать бесплатно - Книги, скачать - bookinist.vfssf3.appspot.co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116632"/>
            <a:ext cx="2241550" cy="149116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56801" y="260648"/>
            <a:ext cx="5972188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Понятийный анализ темы и формулировка тезиса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Анализировать тему сочинения можно двумя способами </a:t>
            </a:r>
          </a:p>
          <a:p>
            <a:pPr>
              <a:buNone/>
            </a:pPr>
            <a:endParaRPr lang="ru-RU" sz="2400" dirty="0" smtClean="0"/>
          </a:p>
          <a:p>
            <a:pPr marL="457200" indent="-457200">
              <a:buAutoNum type="arabicPeriod"/>
            </a:pPr>
            <a:r>
              <a:rPr lang="ru-RU" sz="2400" b="1" dirty="0" smtClean="0"/>
              <a:t>Выделить ключевые слова </a:t>
            </a:r>
            <a:r>
              <a:rPr lang="ru-RU" sz="2400" dirty="0" smtClean="0"/>
              <a:t>в формулировке темы сочинения (обычно их не более 1-3; раскрытию выделенных понятий и будет посвящено сочинение)</a:t>
            </a:r>
          </a:p>
          <a:p>
            <a:pPr marL="457200" indent="-457200">
              <a:buAutoNum type="arabicPeriod"/>
            </a:pPr>
            <a:endParaRPr lang="ru-RU" sz="2400" dirty="0"/>
          </a:p>
          <a:p>
            <a:pPr marL="457200" indent="-457200">
              <a:buNone/>
            </a:pPr>
            <a:r>
              <a:rPr lang="ru-RU" sz="2400" dirty="0" smtClean="0"/>
              <a:t>      </a:t>
            </a:r>
            <a:r>
              <a:rPr lang="ru-RU" sz="2400" u="sng" dirty="0" smtClean="0"/>
              <a:t>Практический совет</a:t>
            </a:r>
            <a:r>
              <a:rPr lang="ru-RU" sz="2400" dirty="0" smtClean="0"/>
              <a:t>: ключевые слова, входящие в формулировку темы сочинения или однокоренные с ними, следует почаще повторять в тексте своей работы, чтобы постоянно придерживаться темы</a:t>
            </a:r>
            <a:endParaRPr lang="ru-RU" sz="2400" dirty="0"/>
          </a:p>
        </p:txBody>
      </p:sp>
      <p:pic>
        <p:nvPicPr>
          <p:cNvPr id="4" name="Picture 2" descr="Новолуние книга скачать бесплатно - Книги, скачать - bookinist.vfssf3.appspot.co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0"/>
            <a:ext cx="2241550" cy="149116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74638"/>
            <a:ext cx="6829444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Понятийный</a:t>
            </a:r>
            <a:r>
              <a:rPr lang="ru-RU" dirty="0" smtClean="0">
                <a:solidFill>
                  <a:schemeClr val="accent2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анализ темы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и формулировка тезиса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dirty="0" smtClean="0"/>
              <a:t>      2. </a:t>
            </a:r>
            <a:r>
              <a:rPr lang="ru-RU" sz="2400" b="1" dirty="0" smtClean="0"/>
              <a:t>Переформулировать тему сочинения в ряд вопросов</a:t>
            </a:r>
            <a:r>
              <a:rPr lang="ru-RU" sz="2400" dirty="0" smtClean="0"/>
              <a:t> и доказательно ответить на них  в основной части сочинения.</a:t>
            </a:r>
          </a:p>
          <a:p>
            <a:pPr>
              <a:buNone/>
            </a:pPr>
            <a:r>
              <a:rPr lang="ru-RU" sz="2400" u="sng" dirty="0" smtClean="0"/>
              <a:t>Пример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i="1" dirty="0" smtClean="0"/>
              <a:t>«Тема гордого одиночества в лирике М.Ю. Лермонтова»</a:t>
            </a:r>
          </a:p>
          <a:p>
            <a:pPr>
              <a:buNone/>
            </a:pPr>
            <a:r>
              <a:rPr lang="ru-RU" sz="2400" u="sng" dirty="0" smtClean="0"/>
              <a:t>Вопросы: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В каких стихотворениях поэта звучит эта тема?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Чем объясняется столь частое обращение поэта к этой теме в своем творчестве?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Каким обычно изображен герой в произведениях романтизма?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Почему лирический герой поэзии М.Ю. Лермонтова гордится своим одиночеством?</a:t>
            </a:r>
            <a:endParaRPr lang="ru-RU" sz="2400" dirty="0"/>
          </a:p>
        </p:txBody>
      </p:sp>
      <p:pic>
        <p:nvPicPr>
          <p:cNvPr id="4" name="Picture 2" descr="Новолуние книга скачать бесплатно - Книги, скачать - bookinist.vfssf3.appspot.co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241550" cy="149116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274638"/>
            <a:ext cx="590075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/>
                </a:solidFill>
              </a:rPr>
              <a:t>Понятийный анализ темы и формулировка тезиса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00200"/>
            <a:ext cx="900115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  </a:t>
            </a:r>
            <a:r>
              <a:rPr lang="ru-RU" sz="2400" u="sng" dirty="0" smtClean="0"/>
              <a:t>Разбивка темы сочинения на вопросы или выделение в ее формулировке ключевых слов помогает обозначить основную мысль сочинения, которая излагается во введении в виде тезиса – четко и ясно.</a:t>
            </a: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Записать тезис нужно в 2-3 предложениях. В формулировке главной мысли должно быть сказано:</a:t>
            </a:r>
          </a:p>
          <a:p>
            <a:r>
              <a:rPr lang="ru-RU" sz="2400" dirty="0" smtClean="0"/>
              <a:t>что автор сочинения собирается доказывать в своей работе?</a:t>
            </a:r>
          </a:p>
          <a:p>
            <a:r>
              <a:rPr lang="ru-RU" sz="2400" dirty="0" smtClean="0"/>
              <a:t>на каком материале автор сочинения будет выстраивать доказательную базу?</a:t>
            </a:r>
          </a:p>
          <a:p>
            <a:r>
              <a:rPr lang="ru-RU" sz="2400" dirty="0" smtClean="0"/>
              <a:t>как сочинение поможет понять замысел автора литературного произведения?</a:t>
            </a:r>
            <a:endParaRPr lang="ru-RU" sz="2400" dirty="0"/>
          </a:p>
        </p:txBody>
      </p:sp>
      <p:pic>
        <p:nvPicPr>
          <p:cNvPr id="4" name="Picture 2" descr="Новолуние книга скачать бесплатно - Книги, скачать - bookinist.vfssf3.appspot.co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0"/>
            <a:ext cx="2241550" cy="149116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274638"/>
            <a:ext cx="661513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3"/>
                </a:solidFill>
              </a:rPr>
              <a:t>        Варианты вступления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AutoNum type="arabicPeriod"/>
            </a:pPr>
            <a:r>
              <a:rPr lang="ru-RU" sz="2000" b="1" dirty="0" smtClean="0"/>
              <a:t>Историческое</a:t>
            </a:r>
            <a:r>
              <a:rPr lang="ru-RU" sz="2000" dirty="0" smtClean="0"/>
              <a:t> (краткая характеристика эпохи)</a:t>
            </a:r>
          </a:p>
          <a:p>
            <a:pPr marL="457200" indent="-457200">
              <a:buAutoNum type="arabicPeriod"/>
            </a:pPr>
            <a:endParaRPr lang="ru-RU" sz="2000" dirty="0" smtClean="0"/>
          </a:p>
          <a:p>
            <a:pPr marL="457200" indent="-457200">
              <a:buAutoNum type="arabicPeriod"/>
            </a:pPr>
            <a:r>
              <a:rPr lang="ru-RU" sz="2000" b="1" dirty="0" smtClean="0"/>
              <a:t>Аналитическое</a:t>
            </a:r>
            <a:r>
              <a:rPr lang="ru-RU" sz="2000" dirty="0" smtClean="0"/>
              <a:t> (размышление по поводу центрального понятия, входящего в формулировку темы сочинения; раздумья над тем или иным словом)</a:t>
            </a:r>
          </a:p>
          <a:p>
            <a:pPr marL="457200" indent="-457200">
              <a:buAutoNum type="arabicPeriod"/>
            </a:pPr>
            <a:endParaRPr lang="ru-RU" sz="2000" dirty="0" smtClean="0"/>
          </a:p>
          <a:p>
            <a:pPr marL="457200" indent="-457200">
              <a:buAutoNum type="arabicPeriod"/>
            </a:pPr>
            <a:r>
              <a:rPr lang="ru-RU" sz="2000" b="1" dirty="0" smtClean="0"/>
              <a:t>Биографическое</a:t>
            </a:r>
            <a:r>
              <a:rPr lang="ru-RU" sz="2000" dirty="0" smtClean="0"/>
              <a:t> (обращение к фактам из биографии писателя, имеющим отношение к произведению или к поднятой в нем проблеме; характеристика ближайшего окружения писателя; рассказ об истории создания литературного произведения; рассмотрение эволюции взглядов художника)</a:t>
            </a:r>
          </a:p>
          <a:p>
            <a:pPr marL="457200" indent="-457200">
              <a:buAutoNum type="arabicPeriod"/>
            </a:pPr>
            <a:endParaRPr lang="ru-RU" sz="2000" dirty="0" smtClean="0"/>
          </a:p>
          <a:p>
            <a:pPr marL="457200" indent="-457200">
              <a:buAutoNum type="arabicPeriod"/>
            </a:pPr>
            <a:r>
              <a:rPr lang="ru-RU" sz="2000" b="1" dirty="0" smtClean="0"/>
              <a:t>Сравнительное </a:t>
            </a:r>
            <a:r>
              <a:rPr lang="ru-RU" sz="2000" dirty="0" smtClean="0"/>
              <a:t> (упоминание о предшествующей литературной традиции, размышление о новаторстве автора, о том, что нового писатель внес в развитие литературы)</a:t>
            </a:r>
          </a:p>
          <a:p>
            <a:pPr marL="457200" indent="-457200">
              <a:buAutoNum type="arabicPeriod"/>
            </a:pPr>
            <a:endParaRPr lang="ru-RU" sz="2000" dirty="0"/>
          </a:p>
        </p:txBody>
      </p:sp>
      <p:pic>
        <p:nvPicPr>
          <p:cNvPr id="4" name="Picture 2" descr="Новолуние книга скачать бесплатно - Книги, скачать - bookinist.vfssf3.appspot.co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199" y="116632"/>
            <a:ext cx="2241550" cy="149116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274638"/>
            <a:ext cx="6543692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3"/>
                </a:solidFill>
              </a:rPr>
              <a:t>              Требования к написанию </a:t>
            </a:r>
            <a:br>
              <a:rPr lang="ru-RU" sz="3200" dirty="0" smtClean="0">
                <a:solidFill>
                  <a:schemeClr val="accent3"/>
                </a:solidFill>
              </a:rPr>
            </a:br>
            <a:r>
              <a:rPr lang="ru-RU" sz="3200" dirty="0" smtClean="0">
                <a:solidFill>
                  <a:schemeClr val="accent3"/>
                </a:solidFill>
              </a:rPr>
              <a:t>                основной части</a:t>
            </a:r>
            <a:endParaRPr lang="ru-RU" sz="3200" dirty="0"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/>
              <a:t>      Основная часть сочинения представляет собой ответы на те вопросы, в которые была переформулирована тема.</a:t>
            </a:r>
          </a:p>
          <a:p>
            <a:pPr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Каждая новая мысль начинается с новой красной строки.</a:t>
            </a:r>
          </a:p>
          <a:p>
            <a:pPr>
              <a:buNone/>
            </a:pPr>
            <a:r>
              <a:rPr lang="ru-RU" sz="2000" dirty="0" smtClean="0"/>
              <a:t>      Каждый абзац  включает в себя некоторое утверждение (тезис), его аргументацию и ссылку на текст.</a:t>
            </a:r>
          </a:p>
          <a:p>
            <a:pPr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</a:t>
            </a:r>
          </a:p>
          <a:p>
            <a:pPr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В основной части сочинения следует избегать:</a:t>
            </a:r>
          </a:p>
          <a:p>
            <a:r>
              <a:rPr lang="ru-RU" sz="2000" dirty="0" smtClean="0"/>
              <a:t>пересказа литературного произведения;</a:t>
            </a:r>
          </a:p>
          <a:p>
            <a:r>
              <a:rPr lang="ru-RU" sz="2000" dirty="0" smtClean="0"/>
              <a:t>изложения сведений, не имеющих прямого отношения к теме.</a:t>
            </a:r>
          </a:p>
          <a:p>
            <a:endParaRPr lang="ru-RU" sz="2000" dirty="0"/>
          </a:p>
          <a:p>
            <a:pPr>
              <a:buNone/>
            </a:pPr>
            <a:r>
              <a:rPr lang="ru-RU" sz="2000" dirty="0" smtClean="0"/>
              <a:t>      Основная часть немыслима без цитат, но их не должно быть слишком много и они не должны быть слишком длинными. Назначение цитаты – подтвердить сказанное вами, но не повторить его.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4" name="Picture 2" descr="Новолуние книга скачать бесплатно - Книги, скачать - bookinist.vfssf3.appspot.co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188640"/>
            <a:ext cx="2016224" cy="149116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175</TotalTime>
  <Words>904</Words>
  <Application>Microsoft Office PowerPoint</Application>
  <PresentationFormat>Экран (4:3)</PresentationFormat>
  <Paragraphs>79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Методика написания выпускного сочинения по литературе</vt:lpstr>
      <vt:lpstr>   Что такое сочинение  на литературную тему?</vt:lpstr>
      <vt:lpstr>Чем написание сочинения  на литературную тему похоже на доказательство теоремы?</vt:lpstr>
      <vt:lpstr>Композиция сочинения</vt:lpstr>
      <vt:lpstr>Понятийный анализ темы и формулировка тезиса</vt:lpstr>
      <vt:lpstr>Понятийный анализ темы  и формулировка тезиса</vt:lpstr>
      <vt:lpstr>Понятийный анализ темы и формулировка тезиса</vt:lpstr>
      <vt:lpstr>        Варианты вступления</vt:lpstr>
      <vt:lpstr>              Требования к написанию                  основной части</vt:lpstr>
      <vt:lpstr>Заключение</vt:lpstr>
      <vt:lpstr>Список использованных источников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написания выпускного сочинения по литературе</dc:title>
  <dc:creator>Пользователь1</dc:creator>
  <cp:lastModifiedBy>Пользователь1</cp:lastModifiedBy>
  <cp:revision>20</cp:revision>
  <dcterms:modified xsi:type="dcterms:W3CDTF">2018-11-17T12:38:14Z</dcterms:modified>
</cp:coreProperties>
</file>