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6"/>
  </p:notesMasterIdLst>
  <p:sldIdLst>
    <p:sldId id="257" r:id="rId2"/>
    <p:sldId id="281" r:id="rId3"/>
    <p:sldId id="277" r:id="rId4"/>
    <p:sldId id="259" r:id="rId5"/>
    <p:sldId id="258" r:id="rId6"/>
    <p:sldId id="265" r:id="rId7"/>
    <p:sldId id="267" r:id="rId8"/>
    <p:sldId id="290" r:id="rId9"/>
    <p:sldId id="283" r:id="rId10"/>
    <p:sldId id="284" r:id="rId11"/>
    <p:sldId id="285" r:id="rId12"/>
    <p:sldId id="287" r:id="rId13"/>
    <p:sldId id="288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4660"/>
  </p:normalViewPr>
  <p:slideViewPr>
    <p:cSldViewPr>
      <p:cViewPr>
        <p:scale>
          <a:sx n="79" d="100"/>
          <a:sy n="79" d="100"/>
        </p:scale>
        <p:origin x="-1338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EFEAC-2315-4B59-949C-9813A1BB3F48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00CAD-AF51-46BB-9CB8-1BC21C533A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3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8D27DF-2263-4070-BE5D-9C73EFBE66A1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265EAF0-5BD0-4A16-8780-2892DDEC42F7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F701B92-D9EA-4DBB-A973-A0D770F5081D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6D1546-6467-4CCB-80FC-0E481DEAB277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65973AD-E7C7-4D94-9616-CB5E2E464584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F89EE8E-52D5-4D24-9DE7-8423CAB08D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3235150"/>
            <a:ext cx="7200800" cy="1900101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300" b="1" dirty="0" smtClean="0">
                <a:latin typeface="Bookman Old Style" pitchFamily="18" charset="0"/>
              </a:rPr>
              <a:t/>
            </a:r>
            <a:br>
              <a:rPr lang="ru-RU" sz="5300" b="1" dirty="0" smtClean="0">
                <a:latin typeface="Bookman Old Style" pitchFamily="18" charset="0"/>
              </a:rPr>
            </a:br>
            <a:r>
              <a:rPr lang="ru-RU" sz="5300" b="1" dirty="0" smtClean="0">
                <a:latin typeface="Bookman Old Style" pitchFamily="18" charset="0"/>
              </a:rPr>
              <a:t>«</a:t>
            </a:r>
            <a:r>
              <a:rPr lang="ru-RU" sz="4400" b="1" dirty="0" smtClean="0">
                <a:latin typeface="Bookman Old Style" pitchFamily="18" charset="0"/>
              </a:rPr>
              <a:t>Молоко и молочные продукты»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629400" y="3581400"/>
            <a:ext cx="2895600" cy="2514600"/>
          </a:xfrm>
        </p:spPr>
        <p:txBody>
          <a:bodyPr/>
          <a:lstStyle/>
          <a:p>
            <a:pPr marR="0" algn="l" eaLnBrk="1" hangingPunct="1"/>
            <a:r>
              <a:rPr lang="ru-RU" altLang="ru-RU" sz="1600" b="1" i="1" dirty="0" smtClean="0">
                <a:latin typeface="Arial" charset="0"/>
                <a:cs typeface="Arial" charset="0"/>
              </a:rPr>
              <a:t> </a:t>
            </a:r>
          </a:p>
          <a:p>
            <a:pPr marR="0" algn="l" eaLnBrk="1" hangingPunct="1"/>
            <a:r>
              <a:rPr lang="ru-RU" altLang="ru-RU" sz="1600" b="1" dirty="0" smtClean="0">
                <a:latin typeface="Arial" charset="0"/>
                <a:cs typeface="Arial" charset="0"/>
              </a:rPr>
              <a:t> </a:t>
            </a:r>
          </a:p>
          <a:p>
            <a:pPr marR="0" eaLnBrk="1" hangingPunct="1"/>
            <a:endParaRPr lang="ru-RU" altLang="ru-RU" sz="2000" dirty="0" smtClean="0">
              <a:latin typeface="Bookman Old Style" pitchFamily="18" charset="0"/>
            </a:endParaRPr>
          </a:p>
        </p:txBody>
      </p:sp>
      <p:pic>
        <p:nvPicPr>
          <p:cNvPr id="5125" name="Picture 6" descr="71fddaed54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48680"/>
            <a:ext cx="4038600" cy="2673350"/>
          </a:xfrm>
          <a:prstGeom prst="rect">
            <a:avLst/>
          </a:prstGeom>
          <a:solidFill>
            <a:srgbClr val="99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4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99624" y="2564904"/>
            <a:ext cx="442400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Среди всех кисломолочных продуктов, выпускаемых сегодня в мире, кефир может по праву занять первое </a:t>
            </a:r>
            <a:r>
              <a:rPr lang="ru-RU" sz="2800" dirty="0" smtClean="0"/>
              <a:t>место.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составе кефира есть много полезного для нашего здоровья.</a:t>
            </a:r>
          </a:p>
        </p:txBody>
      </p:sp>
      <p:pic>
        <p:nvPicPr>
          <p:cNvPr id="4098" name="Picture 2" descr="Маски для волос в домашних условиях от выпадения волос срепейным маслом с перце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912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1-tub-ru.yandex.net/i?id=fc039c8edb30f807f53df9062abd75f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726506"/>
            <a:ext cx="3206549" cy="3206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1412777"/>
            <a:ext cx="46085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800" dirty="0"/>
              <a:t>Т</a:t>
            </a:r>
            <a:r>
              <a:rPr lang="ru-RU" sz="2800" dirty="0" smtClean="0"/>
              <a:t>ворог </a:t>
            </a:r>
            <a:r>
              <a:rPr lang="ru-RU" sz="2800" dirty="0"/>
              <a:t>– один из самых полезных кисломолочных продуктов</a:t>
            </a:r>
            <a:r>
              <a:rPr lang="ru-RU" sz="2800" dirty="0" smtClean="0"/>
              <a:t>.</a:t>
            </a:r>
            <a:r>
              <a:rPr lang="ru-RU" sz="2800" dirty="0"/>
              <a:t> Творог богат кальцием и фосфором, без которых невозможно полноценное формирование костной системы. Эти вещества необходимы детям в период роста костей, в том числе и </a:t>
            </a:r>
            <a:r>
              <a:rPr lang="ru-RU" sz="2800" dirty="0" smtClean="0"/>
              <a:t>зубов.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7895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3068960"/>
            <a:ext cx="41764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Сыр один из наиболее древних продуктов питания человека. В мире более двухсот тысяч сортов этого кисломолочного продукта.</a:t>
            </a:r>
            <a:endParaRPr lang="ru-RU" sz="2800" dirty="0"/>
          </a:p>
        </p:txBody>
      </p:sp>
      <p:pic>
        <p:nvPicPr>
          <p:cNvPr id="2050" name="Picture 2" descr="https://im3-tub-ru.yandex.net/i?id=5774e0295a15c04aee7eab188f09112c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19" y="692696"/>
            <a:ext cx="2979001" cy="280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592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adyspecial.ru/upload/image/3_(22)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64704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836712"/>
            <a:ext cx="39604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Мороженое – любимое лакомство, как детей, так и взрослых</a:t>
            </a:r>
            <a:r>
              <a:rPr lang="ru-RU" sz="2800" dirty="0" smtClean="0"/>
              <a:t>.</a:t>
            </a:r>
            <a:r>
              <a:rPr lang="ru-RU" sz="2800" dirty="0"/>
              <a:t> </a:t>
            </a:r>
            <a:r>
              <a:rPr lang="ru-RU" sz="2800" dirty="0" smtClean="0"/>
              <a:t>В мороженом </a:t>
            </a:r>
            <a:r>
              <a:rPr lang="ru-RU" sz="2800" dirty="0"/>
              <a:t>содержится большое количество витаминов</a:t>
            </a:r>
            <a:r>
              <a:rPr lang="ru-RU" sz="2800" dirty="0" smtClean="0"/>
              <a:t>.</a:t>
            </a:r>
            <a:r>
              <a:rPr lang="ru-RU" sz="2800" dirty="0"/>
              <a:t> Кроме этого, одна порция мороженого хорошо успокаивает нервы и поднимает настроение.</a:t>
            </a:r>
          </a:p>
        </p:txBody>
      </p:sp>
    </p:spTree>
    <p:extLst>
      <p:ext uri="{BB962C8B-B14F-4D97-AF65-F5344CB8AC3E}">
        <p14:creationId xmlns:p14="http://schemas.microsoft.com/office/powerpoint/2010/main" val="3856207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105400"/>
            <a:ext cx="8229600" cy="1219200"/>
          </a:xfrm>
          <a:prstGeom prst="rect">
            <a:avLst/>
          </a:prstGeom>
        </p:spPr>
        <p:txBody>
          <a:bodyPr/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endParaRPr lang="ru-RU" sz="6000" b="1" i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762000"/>
            <a:ext cx="60198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/>
              <a:t>      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412776"/>
            <a:ext cx="46188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/>
              <a:t>Пейте, дети, молоко </a:t>
            </a:r>
            <a:endParaRPr lang="ru-RU" sz="6000" dirty="0" smtClean="0"/>
          </a:p>
          <a:p>
            <a:pPr algn="ctr"/>
            <a:r>
              <a:rPr lang="ru-RU" sz="6000" dirty="0" smtClean="0"/>
              <a:t>Будете </a:t>
            </a:r>
            <a:r>
              <a:rPr lang="ru-RU" sz="6000" dirty="0"/>
              <a:t>здоровы!</a:t>
            </a:r>
          </a:p>
        </p:txBody>
      </p:sp>
      <p:pic>
        <p:nvPicPr>
          <p:cNvPr id="7170" name="Picture 2" descr="https://im3-tub-ru.yandex.net/i?id=03fadf78c42e2a7d6e8590e84879a8f9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656" y="2060848"/>
            <a:ext cx="4201903" cy="272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060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6088" y="198884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/>
              <a:t>Загадка.</a:t>
            </a:r>
          </a:p>
          <a:p>
            <a:r>
              <a:rPr lang="ru-RU" sz="2800" dirty="0"/>
              <a:t>«Оно течет, но не вода.</a:t>
            </a:r>
          </a:p>
          <a:p>
            <a:r>
              <a:rPr lang="ru-RU" sz="2800" dirty="0"/>
              <a:t>Оно, как снег бело всегда.</a:t>
            </a:r>
          </a:p>
          <a:p>
            <a:r>
              <a:rPr lang="ru-RU" sz="2800" dirty="0"/>
              <a:t>На вкус узнать его легко,</a:t>
            </a:r>
          </a:p>
          <a:p>
            <a:r>
              <a:rPr lang="ru-RU" sz="2800" dirty="0"/>
              <a:t>Ведь это в крынке …»</a:t>
            </a:r>
          </a:p>
          <a:p>
            <a:r>
              <a:rPr lang="ru-RU" sz="2800" dirty="0"/>
              <a:t>(Молоко)</a:t>
            </a:r>
          </a:p>
        </p:txBody>
      </p:sp>
      <p:pic>
        <p:nvPicPr>
          <p:cNvPr id="3" name="Picture 2" descr="Пастеризованное молоко - Картинка 14341/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088" y="1772816"/>
            <a:ext cx="3546450" cy="356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48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1295400" y="3276600"/>
            <a:ext cx="35052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Arial" charset="0"/>
              </a:rPr>
              <a:t>«Корова во дворе – еда на столе»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Arial" charset="0"/>
              </a:rPr>
              <a:t>«Заварил кашу, так не жалей ни молока, ни масла»</a:t>
            </a:r>
          </a:p>
        </p:txBody>
      </p:sp>
      <p:pic>
        <p:nvPicPr>
          <p:cNvPr id="37891" name="Picture 5" descr="%D0%BF%D0%BE%D0%BB%D1%8C%D0%B7%D0%B0-%D0%BC%D0%BE%D0%BB%D0%BE%D0%BA%D0%B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3062288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8" descr="320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3181350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Прямоугольник 4"/>
          <p:cNvSpPr>
            <a:spLocks noChangeArrowheads="1"/>
          </p:cNvSpPr>
          <p:nvPr/>
        </p:nvSpPr>
        <p:spPr bwMode="auto">
          <a:xfrm>
            <a:off x="3810000" y="1219200"/>
            <a:ext cx="5029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Arial" charset="0"/>
              </a:rPr>
              <a:t>Издавна народ слагал о молоке пословицы и поговорки</a:t>
            </a:r>
            <a:r>
              <a:rPr lang="ru-RU" altLang="ru-RU" sz="2000" b="1" dirty="0">
                <a:solidFill>
                  <a:srgbClr val="0000FF"/>
                </a:solidFill>
                <a:latin typeface="Arial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0260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жиры; белки; углеводы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40" y="1813523"/>
            <a:ext cx="633670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1066800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состав молока входят:</a:t>
            </a:r>
            <a:r>
              <a:rPr lang="ru-RU" sz="40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179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i?id=483342267-0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323850"/>
            <a:ext cx="23114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1" descr="i?id=475201170-18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1000"/>
            <a:ext cx="270827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3" descr="i?id=189049261-1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33800"/>
            <a:ext cx="2470150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7" descr="i?id=236666114-22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962400"/>
            <a:ext cx="2087563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5" descr="i?id=334910436-47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495800"/>
            <a:ext cx="24257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2743200" y="2560638"/>
            <a:ext cx="3898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5400">
                <a:solidFill>
                  <a:srgbClr val="0000FF"/>
                </a:solidFill>
                <a:latin typeface="Arial" charset="0"/>
              </a:rPr>
              <a:t>МОЛОКО</a:t>
            </a:r>
          </a:p>
        </p:txBody>
      </p:sp>
      <p:sp>
        <p:nvSpPr>
          <p:cNvPr id="10248" name="Text Box 18"/>
          <p:cNvSpPr txBox="1">
            <a:spLocks noChangeArrowheads="1"/>
          </p:cNvSpPr>
          <p:nvPr/>
        </p:nvSpPr>
        <p:spPr bwMode="auto">
          <a:xfrm>
            <a:off x="647700" y="2057400"/>
            <a:ext cx="2087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Оленье</a:t>
            </a:r>
          </a:p>
        </p:txBody>
      </p:sp>
      <p:sp>
        <p:nvSpPr>
          <p:cNvPr id="10249" name="Text Box 19"/>
          <p:cNvSpPr txBox="1">
            <a:spLocks noChangeArrowheads="1"/>
          </p:cNvSpPr>
          <p:nvPr/>
        </p:nvSpPr>
        <p:spPr bwMode="auto">
          <a:xfrm>
            <a:off x="6172200" y="228600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Коровье</a:t>
            </a:r>
          </a:p>
        </p:txBody>
      </p:sp>
      <p:sp>
        <p:nvSpPr>
          <p:cNvPr id="10250" name="Text Box 20"/>
          <p:cNvSpPr txBox="1">
            <a:spLocks noChangeArrowheads="1"/>
          </p:cNvSpPr>
          <p:nvPr/>
        </p:nvSpPr>
        <p:spPr bwMode="auto">
          <a:xfrm>
            <a:off x="215900" y="5715000"/>
            <a:ext cx="2298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Кумыс (Лошадиное)</a:t>
            </a:r>
          </a:p>
        </p:txBody>
      </p:sp>
      <p:sp>
        <p:nvSpPr>
          <p:cNvPr id="10251" name="Text Box 22"/>
          <p:cNvSpPr txBox="1">
            <a:spLocks noChangeArrowheads="1"/>
          </p:cNvSpPr>
          <p:nvPr/>
        </p:nvSpPr>
        <p:spPr bwMode="auto">
          <a:xfrm>
            <a:off x="3733800" y="63246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Верблюжье</a:t>
            </a:r>
          </a:p>
        </p:txBody>
      </p:sp>
      <p:sp>
        <p:nvSpPr>
          <p:cNvPr id="10252" name="Text Box 21"/>
          <p:cNvSpPr txBox="1">
            <a:spLocks noChangeArrowheads="1"/>
          </p:cNvSpPr>
          <p:nvPr/>
        </p:nvSpPr>
        <p:spPr bwMode="auto">
          <a:xfrm>
            <a:off x="7172325" y="5916613"/>
            <a:ext cx="1355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Козье</a:t>
            </a:r>
          </a:p>
        </p:txBody>
      </p:sp>
    </p:spTree>
    <p:extLst>
      <p:ext uri="{BB962C8B-B14F-4D97-AF65-F5344CB8AC3E}">
        <p14:creationId xmlns:p14="http://schemas.microsoft.com/office/powerpoint/2010/main" val="7391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 descr="i?id=374728745-5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963" y="1198707"/>
            <a:ext cx="3806825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458788" y="282575"/>
            <a:ext cx="33258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укрепляет зубы и кости</a:t>
            </a:r>
          </a:p>
        </p:txBody>
      </p:sp>
      <p:sp>
        <p:nvSpPr>
          <p:cNvPr id="16388" name="Text Box 11"/>
          <p:cNvSpPr txBox="1">
            <a:spLocks noChangeArrowheads="1"/>
          </p:cNvSpPr>
          <p:nvPr/>
        </p:nvSpPr>
        <p:spPr bwMode="auto">
          <a:xfrm>
            <a:off x="142875" y="1887538"/>
            <a:ext cx="2352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утоляет жажду</a:t>
            </a:r>
          </a:p>
        </p:txBody>
      </p:sp>
      <p:sp>
        <p:nvSpPr>
          <p:cNvPr id="16389" name="Text Box 12"/>
          <p:cNvSpPr txBox="1">
            <a:spLocks noChangeArrowheads="1"/>
          </p:cNvSpPr>
          <p:nvPr/>
        </p:nvSpPr>
        <p:spPr bwMode="auto">
          <a:xfrm>
            <a:off x="134938" y="4111625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снижает вес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2911475" y="5834063"/>
            <a:ext cx="3325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защищает сердце</a:t>
            </a:r>
          </a:p>
        </p:txBody>
      </p:sp>
      <p:sp>
        <p:nvSpPr>
          <p:cNvPr id="16391" name="Rectangle 13"/>
          <p:cNvSpPr>
            <a:spLocks noChangeArrowheads="1"/>
          </p:cNvSpPr>
          <p:nvPr/>
        </p:nvSpPr>
        <p:spPr bwMode="auto">
          <a:xfrm>
            <a:off x="5014913" y="261938"/>
            <a:ext cx="2570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укрепляет волосы и ногти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715125" y="1897063"/>
            <a:ext cx="2171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укрепляет иммунитет</a:t>
            </a: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6808788" y="4157663"/>
            <a:ext cx="195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успокаивает</a:t>
            </a:r>
          </a:p>
        </p:txBody>
      </p:sp>
    </p:spTree>
    <p:extLst>
      <p:ext uri="{BB962C8B-B14F-4D97-AF65-F5344CB8AC3E}">
        <p14:creationId xmlns:p14="http://schemas.microsoft.com/office/powerpoint/2010/main" val="350666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15885" cy="1296144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Кисло - молочные продукты.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latin typeface="Bookman Old Style" pitchFamily="18" charset="0"/>
              </a:rPr>
              <a:t>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18320" y="1981200"/>
            <a:ext cx="6933505" cy="531971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3600" b="1" kern="0" dirty="0">
                <a:solidFill>
                  <a:srgbClr val="FFFF00"/>
                </a:solidFill>
                <a:latin typeface="+mn-lt"/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ЙОГУРТ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КЕФИР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ПРОСТОКВАША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МАСЛО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СЫР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СМЕТАНА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 smtClean="0">
                <a:latin typeface="+mn-lt"/>
              </a:rPr>
              <a:t>ТВОРОГ И </a:t>
            </a:r>
            <a:r>
              <a:rPr lang="ru-RU" sz="2000" kern="0" dirty="0">
                <a:latin typeface="+mn-lt"/>
              </a:rPr>
              <a:t>ДРУГИЕ.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400" kern="0" dirty="0">
              <a:latin typeface="+mn-lt"/>
            </a:endParaRPr>
          </a:p>
        </p:txBody>
      </p:sp>
      <p:pic>
        <p:nvPicPr>
          <p:cNvPr id="12289" name="Picture 1" descr="C:\Users\Таня\Desktop\проекты Ладушки\Logosapiens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433" y="980728"/>
            <a:ext cx="5045495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04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32656"/>
            <a:ext cx="6552728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800" dirty="0"/>
              <a:t>Йогурт - это кисломолочный продукт обычно с фруктовыми </a:t>
            </a:r>
            <a:r>
              <a:rPr lang="ru-RU" sz="2800" dirty="0" smtClean="0"/>
              <a:t>добавками.</a:t>
            </a:r>
            <a:endParaRPr lang="ru-RU" sz="2800" dirty="0"/>
          </a:p>
          <a:p>
            <a:pPr algn="just" fontAlgn="base"/>
            <a:r>
              <a:rPr lang="ru-RU" sz="2800" dirty="0" smtClean="0"/>
              <a:t>Йогурты </a:t>
            </a:r>
            <a:r>
              <a:rPr lang="ru-RU" sz="2800" dirty="0"/>
              <a:t>содержат кальций, необходимый для формирования и укрепления костей, а также для роста зубов, и витамин В2, который благотворно влияет на рост детского организма.</a:t>
            </a:r>
          </a:p>
          <a:p>
            <a:pPr algn="just" fontAlgn="base"/>
            <a:r>
              <a:rPr lang="ru-RU" sz="2800" dirty="0"/>
              <a:t>Благодаря употреблению йогурта в организм поступают </a:t>
            </a:r>
            <a:r>
              <a:rPr lang="ru-RU" sz="2800" dirty="0" err="1"/>
              <a:t>пробиотики</a:t>
            </a:r>
            <a:r>
              <a:rPr lang="ru-RU" sz="2800" dirty="0"/>
              <a:t> — вещества, которые стимулируют иммунные процессы и обеспечивают нормальное пищеварение как у детей, так и у взрослых.</a:t>
            </a:r>
          </a:p>
          <a:p>
            <a:pPr algn="just"/>
            <a:endParaRPr lang="ru-RU" dirty="0"/>
          </a:p>
        </p:txBody>
      </p:sp>
      <p:pic>
        <p:nvPicPr>
          <p:cNvPr id="6146" name="Picture 2" descr="Ответы@Mail.Ru: ВОПРОС НА ЗАСЫПКУ: Россию спасёт чудо или чуда не будет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232481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83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метана - 22-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12" y="1080178"/>
            <a:ext cx="3113468" cy="311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2636912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/>
              <a:t>Сметана содержит ценные витамины: А, Е, В2, В12, С, РР, а также кальций, фосфор и железо, необходимые растущему организму.</a:t>
            </a:r>
          </a:p>
        </p:txBody>
      </p:sp>
    </p:spTree>
    <p:extLst>
      <p:ext uri="{BB962C8B-B14F-4D97-AF65-F5344CB8AC3E}">
        <p14:creationId xmlns:p14="http://schemas.microsoft.com/office/powerpoint/2010/main" val="2322601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186</TotalTime>
  <Words>233</Words>
  <Application>Microsoft Office PowerPoint</Application>
  <PresentationFormat>Экран (4:3)</PresentationFormat>
  <Paragraphs>52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 «Молоко и молочные продукты»</vt:lpstr>
      <vt:lpstr>Презентация PowerPoint</vt:lpstr>
      <vt:lpstr>Презентация PowerPoint</vt:lpstr>
      <vt:lpstr>В состав молока входят: </vt:lpstr>
      <vt:lpstr>Презентация PowerPoint</vt:lpstr>
      <vt:lpstr>Презентация PowerPoint</vt:lpstr>
      <vt:lpstr>Кисло - молочные продукты.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«Польза молока и молочных продуктов»</dc:title>
  <dc:creator>Таня</dc:creator>
  <cp:lastModifiedBy>PC</cp:lastModifiedBy>
  <cp:revision>18</cp:revision>
  <dcterms:created xsi:type="dcterms:W3CDTF">2015-03-13T16:32:03Z</dcterms:created>
  <dcterms:modified xsi:type="dcterms:W3CDTF">2020-11-21T17:21:08Z</dcterms:modified>
</cp:coreProperties>
</file>