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3886200"/>
            <a:ext cx="7775575" cy="1752600"/>
          </a:xfrm>
        </p:spPr>
        <p:txBody>
          <a:bodyPr anchor="b">
            <a:normAutofit/>
          </a:bodyPr>
          <a:lstStyle/>
          <a:p>
            <a:pPr>
              <a:buFont typeface="Arial" charset="0"/>
              <a:buNone/>
              <a:defRPr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область </a:t>
            </a:r>
            <a:r>
              <a:rPr lang="ru-RU" sz="48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«Познавательное развитие»</a:t>
            </a:r>
            <a:endParaRPr lang="ru-RU" sz="4800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70" name="Picture 6" descr="D:\ПРОСВЕЩЕНИЕ\Картинки разные\Доналд_Золан\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2000" y="548680"/>
            <a:ext cx="4500000" cy="3600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РЕБЕНОК И МИР ПРИРОДЫ</a:t>
            </a: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5D47CA-8C76-4B97-8F86-B1FAD04949B4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900113" y="1052513"/>
            <a:ext cx="7848600" cy="5472112"/>
            <a:chOff x="2741" y="420"/>
            <a:chExt cx="16914" cy="11864"/>
          </a:xfrm>
        </p:grpSpPr>
        <p:sp>
          <p:nvSpPr>
            <p:cNvPr id="87045" name="AutoShape 3"/>
            <p:cNvSpPr>
              <a:spLocks noChangeArrowheads="1"/>
            </p:cNvSpPr>
            <p:nvPr/>
          </p:nvSpPr>
          <p:spPr bwMode="auto">
            <a:xfrm>
              <a:off x="2741" y="570"/>
              <a:ext cx="13740" cy="10200"/>
            </a:xfrm>
            <a:prstGeom prst="sun">
              <a:avLst>
                <a:gd name="adj" fmla="val 12500"/>
              </a:avLst>
            </a:prstGeom>
            <a:gradFill rotWithShape="0">
              <a:gsLst>
                <a:gs pos="0">
                  <a:srgbClr val="FFFF00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87046" name="AutoShape 4"/>
            <p:cNvSpPr>
              <a:spLocks/>
            </p:cNvSpPr>
            <p:nvPr/>
          </p:nvSpPr>
          <p:spPr bwMode="auto">
            <a:xfrm>
              <a:off x="3672" y="420"/>
              <a:ext cx="2730" cy="1200"/>
            </a:xfrm>
            <a:prstGeom prst="accentBorderCallout3">
              <a:avLst>
                <a:gd name="adj1" fmla="val 15000"/>
                <a:gd name="adj2" fmla="val -4394"/>
                <a:gd name="adj3" fmla="val 15000"/>
                <a:gd name="adj4" fmla="val -59963"/>
                <a:gd name="adj5" fmla="val 63083"/>
                <a:gd name="adj6" fmla="val -59963"/>
                <a:gd name="adj7" fmla="val 304315"/>
                <a:gd name="adj8" fmla="val 47968"/>
              </a:avLst>
            </a:prstGeom>
            <a:gradFill rotWithShape="0">
              <a:gsLst>
                <a:gs pos="0">
                  <a:srgbClr val="FFFF00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altLang="ru-RU" sz="1400" b="1">
                  <a:latin typeface="Arial" pitchFamily="34" charset="0"/>
                </a:rPr>
                <a:t>Общий дом природы</a:t>
              </a:r>
              <a:endParaRPr lang="ru-RU" altLang="ru-RU" sz="1400">
                <a:latin typeface="Arial" pitchFamily="34" charset="0"/>
              </a:endParaRPr>
            </a:p>
          </p:txBody>
        </p:sp>
        <p:sp>
          <p:nvSpPr>
            <p:cNvPr id="20486" name="AutoShape 5"/>
            <p:cNvSpPr>
              <a:spLocks noChangeArrowheads="1"/>
            </p:cNvSpPr>
            <p:nvPr/>
          </p:nvSpPr>
          <p:spPr bwMode="auto">
            <a:xfrm>
              <a:off x="8328" y="2451"/>
              <a:ext cx="2942" cy="1263"/>
            </a:xfrm>
            <a:prstGeom prst="wedgeRoundRectCallout">
              <a:avLst>
                <a:gd name="adj1" fmla="val -48215"/>
                <a:gd name="adj2" fmla="val 19900"/>
                <a:gd name="adj3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939393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  <a:defRPr/>
              </a:pPr>
              <a:r>
                <a:rPr lang="ru-RU" sz="1400" b="1" u="sng" dirty="0">
                  <a:latin typeface="+mn-lt"/>
                  <a:cs typeface="Arial" charset="0"/>
                </a:rPr>
                <a:t>Содержание образования</a:t>
              </a:r>
              <a:endParaRPr lang="ru-RU" sz="1400" dirty="0">
                <a:latin typeface="+mn-lt"/>
                <a:cs typeface="Arial" charset="0"/>
              </a:endParaRPr>
            </a:p>
          </p:txBody>
        </p:sp>
        <p:sp>
          <p:nvSpPr>
            <p:cNvPr id="87048" name="AutoShape 6" descr="Газетная бумага"/>
            <p:cNvSpPr>
              <a:spLocks noChangeArrowheads="1"/>
            </p:cNvSpPr>
            <p:nvPr/>
          </p:nvSpPr>
          <p:spPr bwMode="auto">
            <a:xfrm>
              <a:off x="10500" y="4011"/>
              <a:ext cx="3710" cy="850"/>
            </a:xfrm>
            <a:prstGeom prst="wedgeRoundRectCallout">
              <a:avLst>
                <a:gd name="adj1" fmla="val -40806"/>
                <a:gd name="adj2" fmla="val -99120"/>
                <a:gd name="adj3" fmla="val 16667"/>
              </a:avLst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ts val="300"/>
                </a:spcBef>
                <a:spcAft>
                  <a:spcPts val="1000"/>
                </a:spcAft>
              </a:pPr>
              <a:r>
                <a:rPr lang="ru-RU" altLang="ru-RU" sz="1400" b="1"/>
                <a:t>Неживая природа</a:t>
              </a:r>
              <a:endParaRPr lang="ru-RU" altLang="ru-RU" sz="1400">
                <a:latin typeface="Arial" pitchFamily="34" charset="0"/>
              </a:endParaRPr>
            </a:p>
          </p:txBody>
        </p:sp>
        <p:sp>
          <p:nvSpPr>
            <p:cNvPr id="20488" name="AutoShape 7"/>
            <p:cNvSpPr>
              <a:spLocks noChangeArrowheads="1"/>
            </p:cNvSpPr>
            <p:nvPr/>
          </p:nvSpPr>
          <p:spPr bwMode="auto">
            <a:xfrm>
              <a:off x="5167" y="3941"/>
              <a:ext cx="3472" cy="850"/>
            </a:xfrm>
            <a:prstGeom prst="wedgeRoundRectCallout">
              <a:avLst>
                <a:gd name="adj1" fmla="val 43014"/>
                <a:gd name="adj2" fmla="val -88116"/>
                <a:gd name="adj3" fmla="val 16667"/>
              </a:avLst>
            </a:prstGeom>
            <a:gradFill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ru-RU" altLang="ru-RU" sz="1400" b="1" dirty="0">
                  <a:latin typeface="+mn-lt"/>
                  <a:cs typeface="Arial" charset="0"/>
                </a:rPr>
                <a:t>Живая природа</a:t>
              </a:r>
              <a:endParaRPr lang="ru-RU" altLang="ru-RU" sz="1400" dirty="0">
                <a:latin typeface="+mn-lt"/>
                <a:cs typeface="Arial" charset="0"/>
              </a:endParaRPr>
            </a:p>
          </p:txBody>
        </p:sp>
        <p:sp>
          <p:nvSpPr>
            <p:cNvPr id="87050" name="AutoShape 8" descr="Коричневый мрамор"/>
            <p:cNvSpPr>
              <a:spLocks noChangeArrowheads="1"/>
            </p:cNvSpPr>
            <p:nvPr/>
          </p:nvSpPr>
          <p:spPr bwMode="auto">
            <a:xfrm>
              <a:off x="10762" y="7133"/>
              <a:ext cx="2531" cy="850"/>
            </a:xfrm>
            <a:prstGeom prst="cloudCallout">
              <a:avLst>
                <a:gd name="adj1" fmla="val -3037"/>
                <a:gd name="adj2" fmla="val -307856"/>
              </a:avLst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Aft>
                  <a:spcPts val="1000"/>
                </a:spcAft>
              </a:pPr>
              <a:r>
                <a:rPr lang="ru-RU" altLang="ru-RU" sz="1600" b="1">
                  <a:solidFill>
                    <a:srgbClr val="FFFFFF"/>
                  </a:solidFill>
                </a:rPr>
                <a:t>Почва</a:t>
              </a:r>
              <a:endParaRPr lang="ru-RU" altLang="ru-RU" sz="1600"/>
            </a:p>
          </p:txBody>
        </p:sp>
        <p:sp>
          <p:nvSpPr>
            <p:cNvPr id="87051" name="AutoShape 9"/>
            <p:cNvSpPr>
              <a:spLocks noChangeArrowheads="1"/>
            </p:cNvSpPr>
            <p:nvPr/>
          </p:nvSpPr>
          <p:spPr bwMode="auto">
            <a:xfrm>
              <a:off x="8793" y="6509"/>
              <a:ext cx="2474" cy="850"/>
            </a:xfrm>
            <a:prstGeom prst="cloudCallout">
              <a:avLst>
                <a:gd name="adj1" fmla="val 48787"/>
                <a:gd name="adj2" fmla="val -226250"/>
              </a:avLst>
            </a:prstGeom>
            <a:gradFill rotWithShape="0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Aft>
                  <a:spcPts val="1000"/>
                </a:spcAft>
              </a:pPr>
              <a:r>
                <a:rPr lang="ru-RU" altLang="ru-RU" sz="1600" b="1"/>
                <a:t>Вода</a:t>
              </a:r>
              <a:endParaRPr lang="ru-RU" altLang="ru-RU" sz="1600"/>
            </a:p>
          </p:txBody>
        </p:sp>
        <p:sp>
          <p:nvSpPr>
            <p:cNvPr id="87052" name="AutoShape 10"/>
            <p:cNvSpPr>
              <a:spLocks noChangeArrowheads="1"/>
            </p:cNvSpPr>
            <p:nvPr/>
          </p:nvSpPr>
          <p:spPr bwMode="auto">
            <a:xfrm>
              <a:off x="12180" y="5570"/>
              <a:ext cx="2820" cy="850"/>
            </a:xfrm>
            <a:prstGeom prst="cloudCallout">
              <a:avLst>
                <a:gd name="adj1" fmla="val -18356"/>
                <a:gd name="adj2" fmla="val -116662"/>
              </a:avLst>
            </a:prstGeom>
            <a:gradFill rotWithShape="0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Aft>
                  <a:spcPts val="1000"/>
                </a:spcAft>
              </a:pPr>
              <a:r>
                <a:rPr lang="ru-RU" altLang="ru-RU" sz="1600" b="1"/>
                <a:t>Воздух</a:t>
              </a:r>
              <a:endParaRPr lang="ru-RU" altLang="ru-RU" sz="1600"/>
            </a:p>
          </p:txBody>
        </p:sp>
        <p:sp>
          <p:nvSpPr>
            <p:cNvPr id="87053" name="AutoShape 13"/>
            <p:cNvSpPr>
              <a:spLocks noChangeArrowheads="1"/>
            </p:cNvSpPr>
            <p:nvPr/>
          </p:nvSpPr>
          <p:spPr bwMode="auto">
            <a:xfrm>
              <a:off x="6000" y="7601"/>
              <a:ext cx="3283" cy="1073"/>
            </a:xfrm>
            <a:prstGeom prst="wedgeEllipseCallout">
              <a:avLst>
                <a:gd name="adj1" fmla="val -17444"/>
                <a:gd name="adj2" fmla="val -307968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F6600"/>
                </a:gs>
              </a:gsLst>
              <a:lin ang="189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ru-RU" sz="1400" b="1"/>
                <a:t>Животные</a:t>
              </a:r>
              <a:endParaRPr lang="ru-RU" altLang="ru-RU" sz="1400"/>
            </a:p>
          </p:txBody>
        </p:sp>
        <p:sp>
          <p:nvSpPr>
            <p:cNvPr id="87054" name="AutoShape 14"/>
            <p:cNvSpPr>
              <a:spLocks noChangeArrowheads="1"/>
            </p:cNvSpPr>
            <p:nvPr/>
          </p:nvSpPr>
          <p:spPr bwMode="auto">
            <a:xfrm>
              <a:off x="7397" y="5260"/>
              <a:ext cx="2638" cy="1093"/>
            </a:xfrm>
            <a:prstGeom prst="wedgeEllipseCallout">
              <a:avLst>
                <a:gd name="adj1" fmla="val -47505"/>
                <a:gd name="adj2" fmla="val -85556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99CC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52000"/>
                </a:lnSpc>
                <a:spcBef>
                  <a:spcPts val="600"/>
                </a:spcBef>
              </a:pPr>
              <a:r>
                <a:rPr lang="ru-RU" altLang="ru-RU" sz="1400" b="1"/>
                <a:t>Человек</a:t>
              </a:r>
              <a:endParaRPr lang="ru-RU" altLang="ru-RU" sz="1400"/>
            </a:p>
          </p:txBody>
        </p:sp>
        <p:sp>
          <p:nvSpPr>
            <p:cNvPr id="87055" name="AutoShape 15"/>
            <p:cNvSpPr>
              <a:spLocks/>
            </p:cNvSpPr>
            <p:nvPr/>
          </p:nvSpPr>
          <p:spPr bwMode="auto">
            <a:xfrm>
              <a:off x="13138" y="9317"/>
              <a:ext cx="6517" cy="296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sz="1400" b="1"/>
                <a:t>Законы общего дома природы:</a:t>
              </a:r>
            </a:p>
            <a:p>
              <a:pPr lvl="1">
                <a:lnSpc>
                  <a:spcPct val="90000"/>
                </a:lnSpc>
                <a:buSzPts val="1400"/>
                <a:buFont typeface="Webdings" pitchFamily="18" charset="2"/>
                <a:buChar char="Y"/>
              </a:pPr>
              <a:r>
                <a:rPr lang="ru-RU" sz="1300" b="1"/>
                <a:t>Все живые организмы имеют равное право на жизнь</a:t>
              </a:r>
            </a:p>
            <a:p>
              <a:pPr lvl="1">
                <a:lnSpc>
                  <a:spcPct val="90000"/>
                </a:lnSpc>
                <a:buSzPts val="1400"/>
                <a:buFont typeface="Webdings" pitchFamily="18" charset="2"/>
                <a:buChar char="Y"/>
              </a:pPr>
              <a:r>
                <a:rPr lang="ru-RU" sz="1300" b="1"/>
                <a:t>В природе всё взаимосвязано</a:t>
              </a:r>
            </a:p>
            <a:p>
              <a:pPr lvl="1">
                <a:lnSpc>
                  <a:spcPct val="90000"/>
                </a:lnSpc>
                <a:buSzPts val="1400"/>
                <a:buFont typeface="Webdings" pitchFamily="18" charset="2"/>
                <a:buChar char="Y"/>
              </a:pPr>
              <a:r>
                <a:rPr lang="ru-RU" sz="1300" b="1"/>
                <a:t>В природе ничто никуда</a:t>
              </a:r>
              <a:br>
                <a:rPr lang="ru-RU" sz="1300" b="1"/>
              </a:br>
              <a:r>
                <a:rPr lang="ru-RU" sz="1300" b="1"/>
                <a:t>не исчезает, а переходит из одного состояния в другое</a:t>
              </a:r>
              <a:endParaRPr lang="ru-RU">
                <a:latin typeface="Arial" pitchFamily="34" charset="0"/>
              </a:endParaRPr>
            </a:p>
          </p:txBody>
        </p:sp>
        <p:sp>
          <p:nvSpPr>
            <p:cNvPr id="87056" name="AutoShape 12"/>
            <p:cNvSpPr>
              <a:spLocks noChangeArrowheads="1"/>
            </p:cNvSpPr>
            <p:nvPr/>
          </p:nvSpPr>
          <p:spPr bwMode="auto">
            <a:xfrm>
              <a:off x="5069" y="6509"/>
              <a:ext cx="2438" cy="937"/>
            </a:xfrm>
            <a:prstGeom prst="wedgeEllipseCallout">
              <a:avLst>
                <a:gd name="adj1" fmla="val 1074"/>
                <a:gd name="adj2" fmla="val -222074"/>
              </a:avLst>
            </a:prstGeom>
            <a:gradFill rotWithShape="0">
              <a:gsLst>
                <a:gs pos="0">
                  <a:srgbClr val="800000"/>
                </a:gs>
                <a:gs pos="100000">
                  <a:srgbClr val="FFCC99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ru-RU" sz="1400" b="1"/>
                <a:t>Грибы</a:t>
              </a:r>
              <a:endParaRPr lang="ru-RU" altLang="ru-RU" sz="1400"/>
            </a:p>
          </p:txBody>
        </p:sp>
        <p:sp>
          <p:nvSpPr>
            <p:cNvPr id="87057" name="AutoShape 11"/>
            <p:cNvSpPr>
              <a:spLocks noChangeArrowheads="1"/>
            </p:cNvSpPr>
            <p:nvPr/>
          </p:nvSpPr>
          <p:spPr bwMode="auto">
            <a:xfrm>
              <a:off x="3326" y="5260"/>
              <a:ext cx="3139" cy="1093"/>
            </a:xfrm>
            <a:prstGeom prst="wedgeEllipseCallout">
              <a:avLst>
                <a:gd name="adj1" fmla="val 31662"/>
                <a:gd name="adj2" fmla="val -85819"/>
              </a:avLst>
            </a:prstGeom>
            <a:gradFill rotWithShape="0">
              <a:gsLst>
                <a:gs pos="0">
                  <a:srgbClr val="99CC00"/>
                </a:gs>
                <a:gs pos="100000">
                  <a:srgbClr val="CCFF33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ru-RU" sz="1400" b="1"/>
                <a:t>Растения</a:t>
              </a:r>
              <a:endParaRPr lang="ru-RU" altLang="ru-RU" sz="1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РЕБЕНОК И МИР ПРИРОДЫ</a:t>
            </a: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95288" y="1196975"/>
            <a:ext cx="8237537" cy="4968875"/>
            <a:chOff x="430" y="1846"/>
            <a:chExt cx="15810" cy="8978"/>
          </a:xfrm>
        </p:grpSpPr>
        <p:sp>
          <p:nvSpPr>
            <p:cNvPr id="88070" name="Line 23"/>
            <p:cNvSpPr>
              <a:spLocks noChangeShapeType="1"/>
            </p:cNvSpPr>
            <p:nvPr/>
          </p:nvSpPr>
          <p:spPr bwMode="auto">
            <a:xfrm>
              <a:off x="8584" y="5619"/>
              <a:ext cx="1521" cy="52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071" name="Line 21"/>
            <p:cNvSpPr>
              <a:spLocks noChangeShapeType="1"/>
            </p:cNvSpPr>
            <p:nvPr/>
          </p:nvSpPr>
          <p:spPr bwMode="auto">
            <a:xfrm>
              <a:off x="1535" y="5422"/>
              <a:ext cx="0" cy="110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072" name="Line 22"/>
            <p:cNvSpPr>
              <a:spLocks noChangeShapeType="1"/>
            </p:cNvSpPr>
            <p:nvPr/>
          </p:nvSpPr>
          <p:spPr bwMode="auto">
            <a:xfrm>
              <a:off x="7912" y="6022"/>
              <a:ext cx="0" cy="86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073" name="Line 23"/>
            <p:cNvSpPr>
              <a:spLocks noChangeShapeType="1"/>
            </p:cNvSpPr>
            <p:nvPr/>
          </p:nvSpPr>
          <p:spPr bwMode="auto">
            <a:xfrm>
              <a:off x="6649" y="5619"/>
              <a:ext cx="0" cy="2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074" name="Line 18"/>
            <p:cNvSpPr>
              <a:spLocks noChangeShapeType="1"/>
            </p:cNvSpPr>
            <p:nvPr/>
          </p:nvSpPr>
          <p:spPr bwMode="auto">
            <a:xfrm flipH="1">
              <a:off x="2088" y="3798"/>
              <a:ext cx="23" cy="5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075" name="Line 19"/>
            <p:cNvSpPr>
              <a:spLocks noChangeShapeType="1"/>
            </p:cNvSpPr>
            <p:nvPr/>
          </p:nvSpPr>
          <p:spPr bwMode="auto">
            <a:xfrm>
              <a:off x="3747" y="3798"/>
              <a:ext cx="0" cy="5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076" name="Line 24"/>
            <p:cNvSpPr>
              <a:spLocks noChangeShapeType="1"/>
            </p:cNvSpPr>
            <p:nvPr/>
          </p:nvSpPr>
          <p:spPr bwMode="auto">
            <a:xfrm flipH="1">
              <a:off x="6235" y="3798"/>
              <a:ext cx="582" cy="5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077" name="Line 25"/>
            <p:cNvSpPr>
              <a:spLocks noChangeShapeType="1"/>
            </p:cNvSpPr>
            <p:nvPr/>
          </p:nvSpPr>
          <p:spPr bwMode="auto">
            <a:xfrm>
              <a:off x="8446" y="3798"/>
              <a:ext cx="0" cy="5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078" name="Line 26"/>
            <p:cNvSpPr>
              <a:spLocks noChangeShapeType="1"/>
            </p:cNvSpPr>
            <p:nvPr/>
          </p:nvSpPr>
          <p:spPr bwMode="auto">
            <a:xfrm>
              <a:off x="9966" y="3798"/>
              <a:ext cx="691" cy="5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079" name="Line 27"/>
            <p:cNvSpPr>
              <a:spLocks noChangeShapeType="1"/>
            </p:cNvSpPr>
            <p:nvPr/>
          </p:nvSpPr>
          <p:spPr bwMode="auto">
            <a:xfrm>
              <a:off x="13560" y="3798"/>
              <a:ext cx="0" cy="43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64" name="Text Box 4"/>
            <p:cNvSpPr txBox="1">
              <a:spLocks noChangeArrowheads="1"/>
            </p:cNvSpPr>
            <p:nvPr/>
          </p:nvSpPr>
          <p:spPr bwMode="auto">
            <a:xfrm>
              <a:off x="430" y="1846"/>
              <a:ext cx="15810" cy="72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400" b="1">
                  <a:solidFill>
                    <a:schemeClr val="bg1"/>
                  </a:solidFill>
                  <a:latin typeface="+mn-lt"/>
                  <a:cs typeface="Arial" charset="0"/>
                </a:rPr>
                <a:t>Методы ознакомления дошкольников с природой</a:t>
              </a:r>
              <a:endParaRPr lang="ru-RU">
                <a:solidFill>
                  <a:schemeClr val="bg1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88081" name="Text Box 5"/>
            <p:cNvSpPr txBox="1">
              <a:spLocks noChangeArrowheads="1"/>
            </p:cNvSpPr>
            <p:nvPr/>
          </p:nvSpPr>
          <p:spPr bwMode="auto">
            <a:xfrm>
              <a:off x="1396" y="3148"/>
              <a:ext cx="3266" cy="6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ru-RU" b="1"/>
                <a:t>Наглядные</a:t>
              </a:r>
            </a:p>
          </p:txBody>
        </p:sp>
        <p:sp>
          <p:nvSpPr>
            <p:cNvPr id="88082" name="Text Box 6"/>
            <p:cNvSpPr txBox="1">
              <a:spLocks noChangeArrowheads="1"/>
            </p:cNvSpPr>
            <p:nvPr/>
          </p:nvSpPr>
          <p:spPr bwMode="auto">
            <a:xfrm>
              <a:off x="6725" y="3148"/>
              <a:ext cx="3266" cy="6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ru-RU" b="1"/>
                <a:t>Практические</a:t>
              </a:r>
            </a:p>
          </p:txBody>
        </p:sp>
        <p:sp>
          <p:nvSpPr>
            <p:cNvPr id="88083" name="Text Box 7"/>
            <p:cNvSpPr txBox="1">
              <a:spLocks noChangeArrowheads="1"/>
            </p:cNvSpPr>
            <p:nvPr/>
          </p:nvSpPr>
          <p:spPr bwMode="auto">
            <a:xfrm>
              <a:off x="11877" y="3165"/>
              <a:ext cx="3266" cy="6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ru-RU" b="1"/>
                <a:t>Словесные </a:t>
              </a:r>
            </a:p>
          </p:txBody>
        </p:sp>
        <p:sp>
          <p:nvSpPr>
            <p:cNvPr id="88084" name="Text Box 8"/>
            <p:cNvSpPr txBox="1">
              <a:spLocks noChangeArrowheads="1"/>
            </p:cNvSpPr>
            <p:nvPr/>
          </p:nvSpPr>
          <p:spPr bwMode="auto">
            <a:xfrm>
              <a:off x="568" y="4318"/>
              <a:ext cx="1797" cy="117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altLang="ru-RU" sz="1600" b="1"/>
                <a:t>Наблю</a:t>
              </a:r>
              <a:r>
                <a:rPr lang="ru-RU" altLang="ru-RU" sz="1600" b="1"/>
                <a:t>-</a:t>
              </a:r>
              <a:r>
                <a:rPr lang="en-US" altLang="ru-RU" sz="1600" b="1"/>
                <a:t>дения</a:t>
              </a:r>
              <a:endParaRPr lang="ru-RU" altLang="ru-RU" sz="1600"/>
            </a:p>
          </p:txBody>
        </p:sp>
        <p:sp>
          <p:nvSpPr>
            <p:cNvPr id="88085" name="Text Box 9"/>
            <p:cNvSpPr txBox="1">
              <a:spLocks noChangeArrowheads="1"/>
            </p:cNvSpPr>
            <p:nvPr/>
          </p:nvSpPr>
          <p:spPr bwMode="auto">
            <a:xfrm>
              <a:off x="2503" y="4318"/>
              <a:ext cx="2935" cy="182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Рассматри-вание картин,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демонстрация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фильмов</a:t>
              </a:r>
              <a:endParaRPr lang="ru-RU" altLang="ru-RU" sz="1600"/>
            </a:p>
          </p:txBody>
        </p:sp>
        <p:sp>
          <p:nvSpPr>
            <p:cNvPr id="88086" name="Text Box 10"/>
            <p:cNvSpPr txBox="1">
              <a:spLocks noChangeArrowheads="1"/>
            </p:cNvSpPr>
            <p:nvPr/>
          </p:nvSpPr>
          <p:spPr bwMode="auto">
            <a:xfrm>
              <a:off x="568" y="6455"/>
              <a:ext cx="4837" cy="436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lvl="1">
                <a:lnSpc>
                  <a:spcPct val="90000"/>
                </a:lnSpc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ru-RU" altLang="ru-RU" sz="1600" b="1"/>
                <a:t>Кратковременные</a:t>
              </a: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ru-RU" altLang="ru-RU" sz="1600" b="1"/>
                <a:t>Длительные</a:t>
              </a: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ru-RU" altLang="ru-RU" sz="1600" b="1"/>
                <a:t>Определение состояния </a:t>
              </a:r>
              <a:br>
                <a:rPr lang="ru-RU" altLang="ru-RU" sz="1600" b="1"/>
              </a:br>
              <a:r>
                <a:rPr lang="ru-RU" altLang="ru-RU" sz="1600" b="1"/>
                <a:t>  предмета по отдельным </a:t>
              </a:r>
              <a:br>
                <a:rPr lang="ru-RU" altLang="ru-RU" sz="1600" b="1"/>
              </a:br>
              <a:r>
                <a:rPr lang="ru-RU" altLang="ru-RU" sz="1600" b="1"/>
                <a:t>  признакам</a:t>
              </a: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ru-RU" altLang="ru-RU" sz="1600" b="1"/>
                <a:t>Восстановление картины</a:t>
              </a:r>
              <a:br>
                <a:rPr lang="ru-RU" altLang="ru-RU" sz="1600" b="1"/>
              </a:br>
              <a:r>
                <a:rPr lang="ru-RU" altLang="ru-RU" sz="1600" b="1"/>
                <a:t>  целого по отдельным </a:t>
              </a:r>
              <a:br>
                <a:rPr lang="ru-RU" altLang="ru-RU" sz="1600" b="1"/>
              </a:br>
              <a:r>
                <a:rPr lang="ru-RU" altLang="ru-RU" sz="1600" b="1"/>
                <a:t>  признакам</a:t>
              </a:r>
              <a:endParaRPr lang="ru-RU" altLang="ru-RU" sz="1600"/>
            </a:p>
          </p:txBody>
        </p:sp>
        <p:sp>
          <p:nvSpPr>
            <p:cNvPr id="88087" name="Text Box 11"/>
            <p:cNvSpPr txBox="1">
              <a:spLocks noChangeArrowheads="1"/>
            </p:cNvSpPr>
            <p:nvPr/>
          </p:nvSpPr>
          <p:spPr bwMode="auto">
            <a:xfrm>
              <a:off x="5820" y="4318"/>
              <a:ext cx="1659" cy="13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endParaRPr lang="ru-RU" altLang="ru-RU" sz="1600"/>
            </a:p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Игра</a:t>
              </a:r>
              <a:endParaRPr lang="ru-RU" altLang="ru-RU" sz="1600"/>
            </a:p>
          </p:txBody>
        </p:sp>
        <p:sp>
          <p:nvSpPr>
            <p:cNvPr id="88088" name="Text Box 12"/>
            <p:cNvSpPr txBox="1">
              <a:spLocks noChangeArrowheads="1"/>
            </p:cNvSpPr>
            <p:nvPr/>
          </p:nvSpPr>
          <p:spPr bwMode="auto">
            <a:xfrm>
              <a:off x="7617" y="4318"/>
              <a:ext cx="1872" cy="13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Труд 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в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природе</a:t>
              </a:r>
              <a:endParaRPr lang="ru-RU" altLang="ru-RU" sz="1600"/>
            </a:p>
          </p:txBody>
        </p:sp>
        <p:sp>
          <p:nvSpPr>
            <p:cNvPr id="88089" name="Text Box 13"/>
            <p:cNvSpPr txBox="1">
              <a:spLocks noChangeArrowheads="1"/>
            </p:cNvSpPr>
            <p:nvPr/>
          </p:nvSpPr>
          <p:spPr bwMode="auto">
            <a:xfrm>
              <a:off x="5820" y="5879"/>
              <a:ext cx="3732" cy="49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lvl="1">
                <a:lnSpc>
                  <a:spcPct val="90000"/>
                </a:lnSpc>
              </a:pPr>
              <a:r>
                <a:rPr lang="ru-RU" altLang="ru-RU" sz="1600" b="1"/>
                <a:t>Дидактические игры:</a:t>
              </a:r>
            </a:p>
            <a:p>
              <a:pPr marL="0" lvl="2">
                <a:lnSpc>
                  <a:spcPct val="90000"/>
                </a:lnSpc>
                <a:buFont typeface="Symbol" pitchFamily="18" charset="2"/>
                <a:buChar char="·"/>
              </a:pPr>
              <a:r>
                <a:rPr lang="ru-RU" altLang="ru-RU" sz="1600"/>
                <a:t>предметные,</a:t>
              </a:r>
            </a:p>
            <a:p>
              <a:pPr marL="0" lvl="2">
                <a:lnSpc>
                  <a:spcPct val="90000"/>
                </a:lnSpc>
                <a:buFont typeface="Symbol" pitchFamily="18" charset="2"/>
                <a:buChar char="·"/>
              </a:pPr>
              <a:r>
                <a:rPr lang="ru-RU" altLang="ru-RU" sz="1600"/>
                <a:t>настольно-печатные,</a:t>
              </a:r>
            </a:p>
            <a:p>
              <a:pPr marL="0" lvl="2">
                <a:lnSpc>
                  <a:spcPct val="90000"/>
                </a:lnSpc>
                <a:buFont typeface="Symbol" pitchFamily="18" charset="2"/>
                <a:buChar char="·"/>
              </a:pPr>
              <a:r>
                <a:rPr lang="ru-RU" altLang="ru-RU" sz="1600"/>
                <a:t>словесные</a:t>
              </a:r>
            </a:p>
            <a:p>
              <a:pPr marL="0" lvl="2">
                <a:lnSpc>
                  <a:spcPct val="90000"/>
                </a:lnSpc>
                <a:buFont typeface="Symbol" pitchFamily="18" charset="2"/>
                <a:buChar char="·"/>
              </a:pPr>
              <a:r>
                <a:rPr lang="ru-RU" altLang="ru-RU" sz="1600"/>
                <a:t>игровые упражнения и игры-занятия</a:t>
              </a:r>
            </a:p>
            <a:p>
              <a:pPr marL="0" lvl="1">
                <a:lnSpc>
                  <a:spcPct val="90000"/>
                </a:lnSpc>
              </a:pPr>
              <a:r>
                <a:rPr lang="ru-RU" altLang="ru-RU" sz="1600" b="1"/>
                <a:t>Подвижные игры</a:t>
              </a:r>
            </a:p>
            <a:p>
              <a:pPr>
                <a:lnSpc>
                  <a:spcPct val="90000"/>
                </a:lnSpc>
              </a:pPr>
              <a:r>
                <a:rPr lang="ru-RU" altLang="ru-RU" sz="1600" b="1"/>
                <a:t>Творческие игры </a:t>
              </a:r>
              <a:r>
                <a:rPr lang="ru-RU" altLang="ru-RU" sz="1600"/>
                <a:t>(в т.ч. строительные)</a:t>
              </a:r>
            </a:p>
          </p:txBody>
        </p:sp>
        <p:sp>
          <p:nvSpPr>
            <p:cNvPr id="88090" name="Text Box 14"/>
            <p:cNvSpPr txBox="1">
              <a:spLocks noChangeArrowheads="1"/>
            </p:cNvSpPr>
            <p:nvPr/>
          </p:nvSpPr>
          <p:spPr bwMode="auto">
            <a:xfrm>
              <a:off x="9967" y="6140"/>
              <a:ext cx="2902" cy="24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lvl="1">
                <a:lnSpc>
                  <a:spcPct val="90000"/>
                </a:lnSpc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ru-RU" altLang="ru-RU" sz="1600" b="1"/>
                <a:t>Индивидуаль</a:t>
              </a:r>
              <a:br>
                <a:rPr lang="ru-RU" altLang="ru-RU" sz="1600" b="1"/>
              </a:br>
              <a:r>
                <a:rPr lang="ru-RU" altLang="ru-RU" sz="1600" b="1"/>
                <a:t>  ные поруче-</a:t>
              </a:r>
              <a:br>
                <a:rPr lang="ru-RU" altLang="ru-RU" sz="1600" b="1"/>
              </a:br>
              <a:r>
                <a:rPr lang="ru-RU" altLang="ru-RU" sz="1600" b="1"/>
                <a:t>  ния</a:t>
              </a:r>
            </a:p>
            <a:p>
              <a:pPr>
                <a:lnSpc>
                  <a:spcPct val="90000"/>
                </a:lnSpc>
                <a:buFont typeface="Arial" pitchFamily="34" charset="0"/>
                <a:buChar char="•"/>
              </a:pPr>
              <a:r>
                <a:rPr lang="ru-RU" altLang="ru-RU" sz="1600" b="1"/>
                <a:t>Коллектив-</a:t>
              </a:r>
              <a:br>
                <a:rPr lang="ru-RU" altLang="ru-RU" sz="1600" b="1"/>
              </a:br>
              <a:r>
                <a:rPr lang="ru-RU" altLang="ru-RU" sz="1600" b="1"/>
                <a:t>  ный труд</a:t>
              </a:r>
              <a:endParaRPr lang="ru-RU" altLang="ru-RU" sz="1600"/>
            </a:p>
          </p:txBody>
        </p:sp>
        <p:sp>
          <p:nvSpPr>
            <p:cNvPr id="88091" name="Text Box 15"/>
            <p:cNvSpPr txBox="1">
              <a:spLocks noChangeArrowheads="1"/>
            </p:cNvSpPr>
            <p:nvPr/>
          </p:nvSpPr>
          <p:spPr bwMode="auto">
            <a:xfrm>
              <a:off x="11901" y="4318"/>
              <a:ext cx="3317" cy="13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lvl="1" algn="ctr">
                <a:lnSpc>
                  <a:spcPct val="90000"/>
                </a:lnSpc>
                <a:buFont typeface="Times New Roman" pitchFamily="18" charset="0"/>
                <a:buChar char="•"/>
              </a:pPr>
              <a:r>
                <a:rPr lang="ru-RU" altLang="ru-RU" sz="1600" b="1" u="sng"/>
                <a:t>Рассказ</a:t>
              </a:r>
            </a:p>
            <a:p>
              <a:pPr marL="0" lvl="1" algn="ctr">
                <a:lnSpc>
                  <a:spcPct val="90000"/>
                </a:lnSpc>
                <a:buFont typeface="Times New Roman" pitchFamily="18" charset="0"/>
                <a:buChar char="•"/>
              </a:pPr>
              <a:r>
                <a:rPr lang="ru-RU" altLang="ru-RU" sz="1600" b="1"/>
                <a:t>Беседа</a:t>
              </a:r>
            </a:p>
            <a:p>
              <a:pPr algn="ctr">
                <a:lnSpc>
                  <a:spcPct val="90000"/>
                </a:lnSpc>
                <a:buFont typeface="Times New Roman" pitchFamily="18" charset="0"/>
                <a:buChar char="•"/>
              </a:pPr>
              <a:r>
                <a:rPr lang="ru-RU" altLang="ru-RU" sz="1600" b="1"/>
                <a:t>Чтение</a:t>
              </a:r>
              <a:endParaRPr lang="ru-RU" altLang="ru-RU" sz="1600"/>
            </a:p>
          </p:txBody>
        </p:sp>
        <p:sp>
          <p:nvSpPr>
            <p:cNvPr id="88092" name="Line 16"/>
            <p:cNvSpPr>
              <a:spLocks noChangeShapeType="1"/>
            </p:cNvSpPr>
            <p:nvPr/>
          </p:nvSpPr>
          <p:spPr bwMode="auto">
            <a:xfrm>
              <a:off x="3056" y="2627"/>
              <a:ext cx="0" cy="5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093" name="Line 17"/>
            <p:cNvSpPr>
              <a:spLocks noChangeShapeType="1"/>
            </p:cNvSpPr>
            <p:nvPr/>
          </p:nvSpPr>
          <p:spPr bwMode="auto">
            <a:xfrm>
              <a:off x="13528" y="2566"/>
              <a:ext cx="32" cy="58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094" name="Text Box 20"/>
            <p:cNvSpPr txBox="1">
              <a:spLocks noChangeArrowheads="1"/>
            </p:cNvSpPr>
            <p:nvPr/>
          </p:nvSpPr>
          <p:spPr bwMode="auto">
            <a:xfrm>
              <a:off x="9616" y="4318"/>
              <a:ext cx="1871" cy="13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Элемен-тарные опыты</a:t>
              </a:r>
              <a:endParaRPr lang="ru-RU" altLang="ru-RU" sz="1600"/>
            </a:p>
          </p:txBody>
        </p:sp>
        <p:sp>
          <p:nvSpPr>
            <p:cNvPr id="88095" name="Line 3"/>
            <p:cNvSpPr>
              <a:spLocks noChangeShapeType="1"/>
            </p:cNvSpPr>
            <p:nvPr/>
          </p:nvSpPr>
          <p:spPr bwMode="auto">
            <a:xfrm>
              <a:off x="8446" y="2523"/>
              <a:ext cx="0" cy="6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5388" name="Picture 28" descr="D:\ПРОСВЕЩЕНИЕ\Картинки разные\Доналд_Золан\119.jpg"/>
          <p:cNvPicPr>
            <a:picLocks noChangeAspect="1" noChangeArrowheads="1"/>
          </p:cNvPicPr>
          <p:nvPr/>
        </p:nvPicPr>
        <p:blipFill>
          <a:blip r:embed="rId2" cstate="print"/>
          <a:srcRect l="8108"/>
          <a:stretch>
            <a:fillRect/>
          </a:stretch>
        </p:blipFill>
        <p:spPr bwMode="auto">
          <a:xfrm flipH="1">
            <a:off x="6300192" y="4581128"/>
            <a:ext cx="2593782" cy="201622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D77165-2C2F-4981-9D83-DCE8EE9C9C2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формирования отношения ребёнка к природе родного края</a:t>
            </a:r>
            <a:endParaRPr lang="ru-RU" sz="36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Группа 19"/>
          <p:cNvGrpSpPr>
            <a:grpSpLocks/>
          </p:cNvGrpSpPr>
          <p:nvPr/>
        </p:nvGrpSpPr>
        <p:grpSpPr bwMode="auto">
          <a:xfrm>
            <a:off x="2590800" y="1484313"/>
            <a:ext cx="3962400" cy="5200650"/>
            <a:chOff x="2591253" y="1484784"/>
            <a:chExt cx="3961494" cy="5200220"/>
          </a:xfrm>
        </p:grpSpPr>
        <p:sp>
          <p:nvSpPr>
            <p:cNvPr id="89094" name="Oval 13"/>
            <p:cNvSpPr>
              <a:spLocks noChangeArrowheads="1"/>
            </p:cNvSpPr>
            <p:nvPr/>
          </p:nvSpPr>
          <p:spPr bwMode="auto">
            <a:xfrm rot="-2754773">
              <a:off x="4168550" y="5809306"/>
              <a:ext cx="892656" cy="858739"/>
            </a:xfrm>
            <a:prstGeom prst="ellipse">
              <a:avLst/>
            </a:prstGeom>
            <a:gradFill rotWithShape="0">
              <a:gsLst>
                <a:gs pos="0">
                  <a:srgbClr val="4D0808"/>
                </a:gs>
                <a:gs pos="30000">
                  <a:srgbClr val="FF0300"/>
                </a:gs>
                <a:gs pos="55000">
                  <a:srgbClr val="FF7A00"/>
                </a:gs>
                <a:gs pos="100000">
                  <a:srgbClr val="FFF200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89095" name="AutoShape 14"/>
            <p:cNvSpPr>
              <a:spLocks noChangeArrowheads="1"/>
            </p:cNvSpPr>
            <p:nvPr/>
          </p:nvSpPr>
          <p:spPr bwMode="auto">
            <a:xfrm>
              <a:off x="4438768" y="5373216"/>
              <a:ext cx="335607" cy="407120"/>
            </a:xfrm>
            <a:prstGeom prst="upArrow">
              <a:avLst>
                <a:gd name="adj1" fmla="val 35917"/>
                <a:gd name="adj2" fmla="val 58166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grpSp>
          <p:nvGrpSpPr>
            <p:cNvPr id="4" name="Группа 17"/>
            <p:cNvGrpSpPr>
              <a:grpSpLocks/>
            </p:cNvGrpSpPr>
            <p:nvPr/>
          </p:nvGrpSpPr>
          <p:grpSpPr bwMode="auto">
            <a:xfrm>
              <a:off x="2591253" y="1484784"/>
              <a:ext cx="3961494" cy="3888432"/>
              <a:chOff x="2123728" y="1628800"/>
              <a:chExt cx="4391434" cy="4437112"/>
            </a:xfrm>
          </p:grpSpPr>
          <p:sp>
            <p:nvSpPr>
              <p:cNvPr id="89097" name="Oval 3"/>
              <p:cNvSpPr>
                <a:spLocks noChangeArrowheads="1"/>
              </p:cNvSpPr>
              <p:nvPr/>
            </p:nvSpPr>
            <p:spPr bwMode="auto">
              <a:xfrm>
                <a:off x="2123728" y="1628800"/>
                <a:ext cx="4391434" cy="4437112"/>
              </a:xfrm>
              <a:prstGeom prst="ellipse">
                <a:avLst/>
              </a:prstGeom>
              <a:gradFill rotWithShape="0"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89098" name="Oval 4"/>
              <p:cNvSpPr>
                <a:spLocks noChangeArrowheads="1"/>
              </p:cNvSpPr>
              <p:nvPr/>
            </p:nvSpPr>
            <p:spPr bwMode="auto">
              <a:xfrm>
                <a:off x="2536484" y="2378304"/>
                <a:ext cx="3568343" cy="3604466"/>
              </a:xfrm>
              <a:prstGeom prst="ellipse">
                <a:avLst/>
              </a:prstGeom>
              <a:gradFill rotWithShape="0"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89099" name="Oval 5"/>
              <p:cNvSpPr>
                <a:spLocks noChangeArrowheads="1"/>
              </p:cNvSpPr>
              <p:nvPr/>
            </p:nvSpPr>
            <p:spPr bwMode="auto">
              <a:xfrm>
                <a:off x="2949240" y="3137589"/>
                <a:ext cx="2744041" cy="2773042"/>
              </a:xfrm>
              <a:prstGeom prst="ellipse">
                <a:avLst/>
              </a:prstGeom>
              <a:gradFill rotWithShape="0">
                <a:gsLst>
                  <a:gs pos="0">
                    <a:srgbClr val="FF0066"/>
                  </a:gs>
                  <a:gs pos="100000">
                    <a:srgbClr val="FF99CC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89100" name="Oval 6"/>
              <p:cNvSpPr>
                <a:spLocks noChangeArrowheads="1"/>
              </p:cNvSpPr>
              <p:nvPr/>
            </p:nvSpPr>
            <p:spPr bwMode="auto">
              <a:xfrm>
                <a:off x="3360786" y="3913992"/>
                <a:ext cx="1922160" cy="1941619"/>
              </a:xfrm>
              <a:prstGeom prst="ellipse">
                <a:avLst/>
              </a:prstGeom>
              <a:gradFill rotWithShape="0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89101" name="Oval 7"/>
              <p:cNvSpPr>
                <a:spLocks noChangeArrowheads="1"/>
              </p:cNvSpPr>
              <p:nvPr/>
            </p:nvSpPr>
            <p:spPr bwMode="auto">
              <a:xfrm>
                <a:off x="3773542" y="4690395"/>
                <a:ext cx="1097858" cy="1108972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FF7C8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 altLang="ru-RU"/>
              </a:p>
            </p:txBody>
          </p:sp>
          <p:sp>
            <p:nvSpPr>
              <p:cNvPr id="89102" name="WordArt 8"/>
              <p:cNvSpPr>
                <a:spLocks noChangeArrowheads="1" noChangeShapeType="1" noTextEdit="1"/>
              </p:cNvSpPr>
              <p:nvPr/>
            </p:nvSpPr>
            <p:spPr bwMode="auto">
              <a:xfrm>
                <a:off x="2864510" y="1962592"/>
                <a:ext cx="2955866" cy="1319274"/>
              </a:xfrm>
              <a:prstGeom prst="rect">
                <a:avLst/>
              </a:prstGeom>
            </p:spPr>
            <p:txBody>
              <a:bodyPr spcFirstLastPara="1" wrap="none" fromWordArt="1">
                <a:prstTxWarp prst="textArchUp">
                  <a:avLst>
                    <a:gd name="adj" fmla="val 10800004"/>
                  </a:avLst>
                </a:prstTxWarp>
              </a:bodyPr>
              <a:lstStyle/>
              <a:p>
                <a:pPr algn="ctr"/>
                <a:r>
                  <a:rPr lang="ru-RU" sz="2000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Природа родного края</a:t>
                </a:r>
              </a:p>
            </p:txBody>
          </p:sp>
          <p:sp>
            <p:nvSpPr>
              <p:cNvPr id="89103" name="WordArt 9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55013" y="2587383"/>
                <a:ext cx="2268343" cy="972032"/>
              </a:xfrm>
              <a:prstGeom prst="rect">
                <a:avLst/>
              </a:prstGeom>
            </p:spPr>
            <p:txBody>
              <a:bodyPr spcFirstLastPara="1" wrap="none" fromWordArt="1">
                <a:prstTxWarp prst="textArchUp">
                  <a:avLst>
                    <a:gd name="adj" fmla="val 10800004"/>
                  </a:avLst>
                </a:prstTxWarp>
              </a:bodyPr>
              <a:lstStyle/>
              <a:p>
                <a:pPr algn="ctr"/>
                <a:r>
                  <a:rPr lang="ru-RU" sz="2000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Истоки отношения к природе</a:t>
                </a:r>
              </a:p>
            </p:txBody>
          </p:sp>
          <p:sp>
            <p:nvSpPr>
              <p:cNvPr id="89104" name="WordArt 10"/>
              <p:cNvSpPr>
                <a:spLocks noChangeArrowheads="1" noChangeShapeType="1" noTextEdit="1"/>
              </p:cNvSpPr>
              <p:nvPr/>
            </p:nvSpPr>
            <p:spPr bwMode="auto">
              <a:xfrm>
                <a:off x="2997657" y="2955409"/>
                <a:ext cx="2643575" cy="1576037"/>
              </a:xfrm>
              <a:prstGeom prst="rect">
                <a:avLst/>
              </a:prstGeom>
            </p:spPr>
            <p:txBody>
              <a:bodyPr spcFirstLastPara="1" wrap="none" fromWordArt="1">
                <a:prstTxWarp prst="textArchUp">
                  <a:avLst>
                    <a:gd name="adj" fmla="val 10800004"/>
                  </a:avLst>
                </a:prstTxWarp>
              </a:bodyPr>
              <a:lstStyle/>
              <a:p>
                <a:pPr algn="ctr"/>
                <a:r>
                  <a:rPr lang="ru-RU" sz="2000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Традиции и культура народа</a:t>
                </a:r>
              </a:p>
            </p:txBody>
          </p:sp>
          <p:sp>
            <p:nvSpPr>
              <p:cNvPr id="89105" name="WordArt 11"/>
              <p:cNvSpPr>
                <a:spLocks noChangeArrowheads="1" noChangeShapeType="1" noTextEdit="1"/>
              </p:cNvSpPr>
              <p:nvPr/>
            </p:nvSpPr>
            <p:spPr bwMode="auto">
              <a:xfrm>
                <a:off x="3636763" y="3464045"/>
                <a:ext cx="1343575" cy="449947"/>
              </a:xfrm>
              <a:prstGeom prst="rect">
                <a:avLst/>
              </a:prstGeom>
            </p:spPr>
            <p:txBody>
              <a:bodyPr spcFirstLastPara="1" wrap="none" fromWordArt="1">
                <a:prstTxWarp prst="textArchUp">
                  <a:avLst>
                    <a:gd name="adj" fmla="val 10800004"/>
                  </a:avLst>
                </a:prstTxWarp>
              </a:bodyPr>
              <a:lstStyle/>
              <a:p>
                <a:pPr algn="ctr"/>
                <a:r>
                  <a:rPr lang="ru-RU" sz="2000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Малая Родина</a:t>
                </a:r>
              </a:p>
            </p:txBody>
          </p:sp>
          <p:sp>
            <p:nvSpPr>
              <p:cNvPr id="89106" name="WordArt 12"/>
              <p:cNvSpPr>
                <a:spLocks noChangeArrowheads="1" noChangeShapeType="1" noTextEdit="1"/>
              </p:cNvSpPr>
              <p:nvPr/>
            </p:nvSpPr>
            <p:spPr bwMode="auto">
              <a:xfrm>
                <a:off x="3911531" y="4273460"/>
                <a:ext cx="823091" cy="416935"/>
              </a:xfrm>
              <a:prstGeom prst="rect">
                <a:avLst/>
              </a:prstGeom>
            </p:spPr>
            <p:txBody>
              <a:bodyPr spcFirstLastPara="1" wrap="none" fromWordArt="1">
                <a:prstTxWarp prst="textArchUp">
                  <a:avLst>
                    <a:gd name="adj" fmla="val 10800004"/>
                  </a:avLst>
                </a:prstTxWarp>
              </a:bodyPr>
              <a:lstStyle/>
              <a:p>
                <a:pPr algn="ctr"/>
                <a:r>
                  <a:rPr lang="ru-RU" sz="2000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Семья</a:t>
                </a:r>
              </a:p>
            </p:txBody>
          </p:sp>
          <p:sp>
            <p:nvSpPr>
              <p:cNvPr id="89107" name="WordArt 15"/>
              <p:cNvSpPr>
                <a:spLocks noChangeArrowheads="1" noChangeShapeType="1" noTextEdit="1"/>
              </p:cNvSpPr>
              <p:nvPr/>
            </p:nvSpPr>
            <p:spPr bwMode="auto">
              <a:xfrm>
                <a:off x="3923928" y="5301208"/>
                <a:ext cx="864096" cy="288032"/>
              </a:xfrm>
              <a:prstGeom prst="rect">
                <a:avLst/>
              </a:prstGeom>
            </p:spPr>
            <p:txBody>
              <a:bodyPr wrap="none" fromWordArt="1">
                <a:prstTxWarp prst="textCanDown">
                  <a:avLst>
                    <a:gd name="adj" fmla="val 33333"/>
                  </a:avLst>
                </a:prstTxWarp>
              </a:bodyPr>
              <a:lstStyle/>
              <a:p>
                <a:pPr algn="ctr"/>
                <a:r>
                  <a:rPr lang="ru-RU" sz="3600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Ребенок</a:t>
                </a:r>
              </a:p>
            </p:txBody>
          </p:sp>
        </p:grpSp>
      </p:grpSp>
      <p:sp>
        <p:nvSpPr>
          <p:cNvPr id="89092" name="WordArt 16"/>
          <p:cNvSpPr>
            <a:spLocks noChangeArrowheads="1" noChangeShapeType="1" noTextEdit="1"/>
          </p:cNvSpPr>
          <p:nvPr/>
        </p:nvSpPr>
        <p:spPr bwMode="auto">
          <a:xfrm>
            <a:off x="4211638" y="6165850"/>
            <a:ext cx="828675" cy="26828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Педагог</a:t>
            </a: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22C26-E7C3-41AF-ABCC-D2BC30922F8E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311150" y="333375"/>
            <a:ext cx="8547100" cy="6008688"/>
            <a:chOff x="311388" y="332649"/>
            <a:chExt cx="8547528" cy="6009173"/>
          </a:xfrm>
        </p:grpSpPr>
        <p:grpSp>
          <p:nvGrpSpPr>
            <p:cNvPr id="6" name="Группа 1"/>
            <p:cNvGrpSpPr>
              <a:grpSpLocks/>
            </p:cNvGrpSpPr>
            <p:nvPr/>
          </p:nvGrpSpPr>
          <p:grpSpPr bwMode="auto">
            <a:xfrm>
              <a:off x="311388" y="332649"/>
              <a:ext cx="8495875" cy="2268079"/>
              <a:chOff x="311388" y="332649"/>
              <a:chExt cx="8495875" cy="2268079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311388" y="980728"/>
                <a:ext cx="2268000" cy="1620000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Сформировать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у ребенка представление о себе как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о представителе человеческого рода</a:t>
                </a: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6070959" y="970328"/>
                <a:ext cx="2736304" cy="1620000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На основе познания развивать творческую, свободную личность, обладающую чувством собственного достоинства и уважением к людям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758591" y="980728"/>
                <a:ext cx="3132000" cy="1620000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Сформировать у ребенка представление о представление о людях, живущих на Земле, об их чувствах, поступках, правах и обязанностях; о разнообразной деятельности людей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83396" y="332649"/>
                <a:ext cx="8316000" cy="461665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400" b="1" dirty="0"/>
                  <a:t>Задачи ознакомления дошкольников с социальным миром</a:t>
                </a:r>
              </a:p>
            </p:txBody>
          </p:sp>
        </p:grpSp>
        <p:grpSp>
          <p:nvGrpSpPr>
            <p:cNvPr id="8" name="Группа 5"/>
            <p:cNvGrpSpPr>
              <a:grpSpLocks/>
            </p:cNvGrpSpPr>
            <p:nvPr/>
          </p:nvGrpSpPr>
          <p:grpSpPr bwMode="auto">
            <a:xfrm>
              <a:off x="334469" y="2780928"/>
              <a:ext cx="8483735" cy="1553124"/>
              <a:chOff x="334469" y="2780928"/>
              <a:chExt cx="8483735" cy="1553124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334469" y="3434052"/>
                <a:ext cx="2736000" cy="900000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Знания должны нести информацию (информативность знаний)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081900" y="3423651"/>
                <a:ext cx="2736304" cy="900000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Знания должны побуждать к деятельности, поступкам (побудительность)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196477" y="3440674"/>
                <a:ext cx="2736000" cy="830997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Знания должны вызывать эмоции, чувства, отношения (</a:t>
                </a:r>
                <a:r>
                  <a:rPr lang="ru-RU" sz="1600" b="1" dirty="0" err="1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эмоциогенность</a:t>
                </a:r>
                <a:r>
                  <a:rPr lang="ru-RU" sz="16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 знаний)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150337" y="2780928"/>
                <a:ext cx="6804000" cy="461665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400" b="1" dirty="0"/>
                  <a:t>Триединая функция знаний о социальном мире</a:t>
                </a:r>
              </a:p>
            </p:txBody>
          </p:sp>
        </p:grpSp>
        <p:grpSp>
          <p:nvGrpSpPr>
            <p:cNvPr id="15" name="Группа 7"/>
            <p:cNvGrpSpPr>
              <a:grpSpLocks/>
            </p:cNvGrpSpPr>
            <p:nvPr/>
          </p:nvGrpSpPr>
          <p:grpSpPr bwMode="auto">
            <a:xfrm>
              <a:off x="311388" y="4499341"/>
              <a:ext cx="8547528" cy="1842481"/>
              <a:chOff x="354120" y="4499341"/>
              <a:chExt cx="8547528" cy="1842481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354120" y="5117822"/>
                <a:ext cx="4068000" cy="1224000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Познавательные эвристические беседы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Чтение художественной литературы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Изобразительная и конструктивная деятельность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Экспериментирование и опыты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Музыка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545648" y="5108488"/>
                <a:ext cx="4356000" cy="1224000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Игры </a:t>
                </a:r>
                <a:r>
                  <a:rPr lang="ru-RU" sz="13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(сюжетно-ролевые, драматизации, подвижные)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Наблюдения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Трудовая деятельность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Праздники и развлечения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Индивидуальные беседы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827584" y="4499341"/>
                <a:ext cx="7632008" cy="461665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400" b="1" dirty="0"/>
                  <a:t>Формы организации образовательной деятельности</a:t>
                </a:r>
              </a:p>
            </p:txBody>
          </p:sp>
        </p:grpSp>
      </p:grp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3F3829-C372-4729-8FEF-5AC201BFAFE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95288" y="692150"/>
            <a:ext cx="8280400" cy="5400675"/>
            <a:chOff x="432" y="1827"/>
            <a:chExt cx="15953" cy="1116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432" y="3763"/>
              <a:ext cx="15953" cy="2532"/>
              <a:chOff x="432" y="4255"/>
              <a:chExt cx="15953" cy="2532"/>
            </a:xfrm>
          </p:grpSpPr>
          <p:sp>
            <p:nvSpPr>
              <p:cNvPr id="91147" name="AutoShape 4"/>
              <p:cNvSpPr>
                <a:spLocks noChangeArrowheads="1"/>
              </p:cNvSpPr>
              <p:nvPr/>
            </p:nvSpPr>
            <p:spPr bwMode="auto">
              <a:xfrm>
                <a:off x="432" y="4258"/>
                <a:ext cx="3798" cy="2529"/>
              </a:xfrm>
              <a:prstGeom prst="wedgeRoundRectCallout">
                <a:avLst>
                  <a:gd name="adj1" fmla="val 49606"/>
                  <a:gd name="adj2" fmla="val -73046"/>
                  <a:gd name="adj3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Методы,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повышающие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познавательную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активность</a:t>
                </a:r>
                <a:endParaRPr lang="ru-RU" altLang="ru-RU" sz="1600"/>
              </a:p>
            </p:txBody>
          </p:sp>
          <p:sp>
            <p:nvSpPr>
              <p:cNvPr id="91148" name="AutoShape 5"/>
              <p:cNvSpPr>
                <a:spLocks noChangeArrowheads="1"/>
              </p:cNvSpPr>
              <p:nvPr/>
            </p:nvSpPr>
            <p:spPr bwMode="auto">
              <a:xfrm>
                <a:off x="4464" y="4258"/>
                <a:ext cx="3798" cy="2529"/>
              </a:xfrm>
              <a:prstGeom prst="wedgeRoundRectCallout">
                <a:avLst>
                  <a:gd name="adj1" fmla="val -8759"/>
                  <a:gd name="adj2" fmla="val -72060"/>
                  <a:gd name="adj3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Методы,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вызывающие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эмоциональную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активность</a:t>
                </a:r>
                <a:endParaRPr lang="ru-RU" altLang="ru-RU" sz="1600"/>
              </a:p>
            </p:txBody>
          </p:sp>
          <p:sp>
            <p:nvSpPr>
              <p:cNvPr id="91149" name="AutoShape 6"/>
              <p:cNvSpPr>
                <a:spLocks noChangeArrowheads="1"/>
              </p:cNvSpPr>
              <p:nvPr/>
            </p:nvSpPr>
            <p:spPr bwMode="auto">
              <a:xfrm>
                <a:off x="8505" y="4255"/>
                <a:ext cx="3798" cy="2529"/>
              </a:xfrm>
              <a:prstGeom prst="wedgeRoundRectCallout">
                <a:avLst>
                  <a:gd name="adj1" fmla="val -33250"/>
                  <a:gd name="adj2" fmla="val -71856"/>
                  <a:gd name="adj3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Методы,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способствующие взаимосвязи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различных видов деятельности</a:t>
                </a:r>
                <a:endParaRPr lang="ru-RU" altLang="ru-RU" sz="1600"/>
              </a:p>
            </p:txBody>
          </p:sp>
          <p:sp>
            <p:nvSpPr>
              <p:cNvPr id="91150" name="AutoShape 7"/>
              <p:cNvSpPr>
                <a:spLocks noChangeArrowheads="1"/>
              </p:cNvSpPr>
              <p:nvPr/>
            </p:nvSpPr>
            <p:spPr bwMode="auto">
              <a:xfrm>
                <a:off x="12587" y="4255"/>
                <a:ext cx="3798" cy="2529"/>
              </a:xfrm>
              <a:prstGeom prst="wedgeRoundRectCallout">
                <a:avLst>
                  <a:gd name="adj1" fmla="val -40866"/>
                  <a:gd name="adj2" fmla="val -72741"/>
                  <a:gd name="adj3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Методы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Коррекции</a:t>
                </a:r>
                <a:br>
                  <a:rPr lang="ru-RU" altLang="ru-RU" sz="1600" b="1"/>
                </a:br>
                <a:r>
                  <a:rPr lang="ru-RU" altLang="ru-RU" sz="1600" b="1"/>
                  <a:t>и  уточнения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детских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представлений</a:t>
                </a:r>
                <a:endParaRPr lang="ru-RU" altLang="ru-RU" sz="1600"/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432" y="6444"/>
              <a:ext cx="15953" cy="6552"/>
              <a:chOff x="432" y="7083"/>
              <a:chExt cx="15953" cy="6552"/>
            </a:xfrm>
          </p:grpSpPr>
          <p:sp>
            <p:nvSpPr>
              <p:cNvPr id="91143" name="Text Box 9"/>
              <p:cNvSpPr txBox="1">
                <a:spLocks noChangeArrowheads="1"/>
              </p:cNvSpPr>
              <p:nvPr/>
            </p:nvSpPr>
            <p:spPr bwMode="auto">
              <a:xfrm>
                <a:off x="432" y="7083"/>
                <a:ext cx="3745" cy="655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500">
                    <a:solidFill>
                      <a:srgbClr val="000000"/>
                    </a:solidFill>
                  </a:rPr>
                  <a:t>Элементарный </a:t>
                </a:r>
                <a:br>
                  <a:rPr lang="ru-RU" altLang="ru-RU" sz="1500">
                    <a:solidFill>
                      <a:srgbClr val="000000"/>
                    </a:solidFill>
                  </a:rPr>
                </a:br>
                <a:r>
                  <a:rPr lang="ru-RU" altLang="ru-RU" sz="1500">
                    <a:solidFill>
                      <a:srgbClr val="000000"/>
                    </a:solidFill>
                  </a:rPr>
                  <a:t>    анализ </a:t>
                </a:r>
              </a:p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500"/>
                  <a:t>Сравнение</a:t>
                </a:r>
                <a:br>
                  <a:rPr lang="ru-RU" altLang="ru-RU" sz="1500"/>
                </a:br>
                <a:r>
                  <a:rPr lang="ru-RU" altLang="ru-RU" sz="1500"/>
                  <a:t>     по контрасту и</a:t>
                </a:r>
                <a:br>
                  <a:rPr lang="ru-RU" altLang="ru-RU" sz="1500"/>
                </a:br>
                <a:r>
                  <a:rPr lang="ru-RU" altLang="ru-RU" sz="1500"/>
                  <a:t>     подобию, сходству</a:t>
                </a:r>
              </a:p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500"/>
                  <a:t>Группировка </a:t>
                </a:r>
                <a:br>
                  <a:rPr lang="ru-RU" altLang="ru-RU" sz="1500"/>
                </a:br>
                <a:r>
                  <a:rPr lang="ru-RU" altLang="ru-RU" sz="1500"/>
                  <a:t>    и классификация</a:t>
                </a:r>
              </a:p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500"/>
                  <a:t>Моделирование</a:t>
                </a:r>
                <a:br>
                  <a:rPr lang="ru-RU" altLang="ru-RU" sz="1500"/>
                </a:br>
                <a:r>
                  <a:rPr lang="ru-RU" altLang="ru-RU" sz="1500"/>
                  <a:t>    и конструирование</a:t>
                </a:r>
              </a:p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500"/>
                  <a:t>Ответы на вопросы</a:t>
                </a:r>
                <a:br>
                  <a:rPr lang="ru-RU" altLang="ru-RU" sz="1500"/>
                </a:br>
                <a:r>
                  <a:rPr lang="ru-RU" altLang="ru-RU" sz="1500"/>
                  <a:t>     детей</a:t>
                </a:r>
              </a:p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500"/>
                  <a:t>Приучение к </a:t>
                </a:r>
                <a:br>
                  <a:rPr lang="ru-RU" altLang="ru-RU" sz="1500"/>
                </a:br>
                <a:r>
                  <a:rPr lang="ru-RU" altLang="ru-RU" sz="1500"/>
                  <a:t>    самостоятельному </a:t>
                </a:r>
                <a:br>
                  <a:rPr lang="ru-RU" altLang="ru-RU" sz="1500"/>
                </a:br>
                <a:r>
                  <a:rPr lang="ru-RU" altLang="ru-RU" sz="1500"/>
                  <a:t>    поиску ответов </a:t>
                </a:r>
                <a:br>
                  <a:rPr lang="ru-RU" altLang="ru-RU" sz="1500"/>
                </a:br>
                <a:r>
                  <a:rPr lang="ru-RU" altLang="ru-RU" sz="1500"/>
                  <a:t>   на вопросы</a:t>
                </a:r>
              </a:p>
            </p:txBody>
          </p:sp>
          <p:sp>
            <p:nvSpPr>
              <p:cNvPr id="91144" name="Text Box 10"/>
              <p:cNvSpPr txBox="1">
                <a:spLocks noChangeArrowheads="1"/>
              </p:cNvSpPr>
              <p:nvPr/>
            </p:nvSpPr>
            <p:spPr bwMode="auto">
              <a:xfrm>
                <a:off x="4464" y="7083"/>
                <a:ext cx="3875" cy="655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Воображаемая </a:t>
                </a:r>
                <a:br>
                  <a:rPr lang="ru-RU" altLang="ru-RU" sz="1600"/>
                </a:br>
                <a:r>
                  <a:rPr lang="ru-RU" altLang="ru-RU" sz="1600"/>
                  <a:t>    ситуация</a:t>
                </a:r>
              </a:p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Придумывание </a:t>
                </a:r>
                <a:br>
                  <a:rPr lang="ru-RU" altLang="ru-RU" sz="1600"/>
                </a:br>
                <a:r>
                  <a:rPr lang="ru-RU" altLang="ru-RU" sz="1600"/>
                  <a:t>    сказок</a:t>
                </a:r>
              </a:p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Игры-</a:t>
                </a:r>
                <a:br>
                  <a:rPr lang="ru-RU" altLang="ru-RU" sz="1600"/>
                </a:br>
                <a:r>
                  <a:rPr lang="ru-RU" altLang="ru-RU" sz="1600"/>
                  <a:t>    драматизации</a:t>
                </a:r>
              </a:p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Сюрпризные </a:t>
                </a:r>
                <a:br>
                  <a:rPr lang="ru-RU" altLang="ru-RU" sz="1600"/>
                </a:br>
                <a:r>
                  <a:rPr lang="ru-RU" altLang="ru-RU" sz="1600"/>
                  <a:t>    моменты и</a:t>
                </a:r>
                <a:br>
                  <a:rPr lang="ru-RU" altLang="ru-RU" sz="1600"/>
                </a:br>
                <a:r>
                  <a:rPr lang="ru-RU" altLang="ru-RU" sz="1600"/>
                  <a:t>   элементы новизны</a:t>
                </a:r>
              </a:p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Юмор и шутка</a:t>
                </a:r>
              </a:p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Сочетание</a:t>
                </a:r>
                <a:br>
                  <a:rPr lang="ru-RU" altLang="ru-RU" sz="1600"/>
                </a:br>
                <a:r>
                  <a:rPr lang="ru-RU" altLang="ru-RU" sz="1600"/>
                  <a:t>    разнообразных </a:t>
                </a:r>
                <a:br>
                  <a:rPr lang="ru-RU" altLang="ru-RU" sz="1600"/>
                </a:br>
                <a:r>
                  <a:rPr lang="ru-RU" altLang="ru-RU" sz="1600"/>
                  <a:t>   средств на одном</a:t>
                </a:r>
                <a:br>
                  <a:rPr lang="ru-RU" altLang="ru-RU" sz="1600"/>
                </a:br>
                <a:r>
                  <a:rPr lang="ru-RU" altLang="ru-RU" sz="1600"/>
                  <a:t>   занятии</a:t>
                </a:r>
              </a:p>
            </p:txBody>
          </p:sp>
          <p:sp>
            <p:nvSpPr>
              <p:cNvPr id="91145" name="Text Box 11"/>
              <p:cNvSpPr txBox="1">
                <a:spLocks noChangeArrowheads="1"/>
              </p:cNvSpPr>
              <p:nvPr/>
            </p:nvSpPr>
            <p:spPr bwMode="auto">
              <a:xfrm>
                <a:off x="8617" y="7083"/>
                <a:ext cx="3884" cy="655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lvl="1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Прием </a:t>
                </a:r>
                <a:br>
                  <a:rPr lang="ru-RU" altLang="ru-RU" sz="1600"/>
                </a:br>
                <a:r>
                  <a:rPr lang="ru-RU" altLang="ru-RU" sz="1600"/>
                  <a:t>    предложения и </a:t>
                </a:r>
                <a:br>
                  <a:rPr lang="ru-RU" altLang="ru-RU" sz="1600"/>
                </a:br>
                <a:r>
                  <a:rPr lang="ru-RU" altLang="ru-RU" sz="1600"/>
                  <a:t>    обучения способу</a:t>
                </a:r>
                <a:br>
                  <a:rPr lang="ru-RU" altLang="ru-RU" sz="1600"/>
                </a:br>
                <a:r>
                  <a:rPr lang="ru-RU" altLang="ru-RU" sz="1600"/>
                  <a:t>     связи разных</a:t>
                </a:r>
                <a:br>
                  <a:rPr lang="ru-RU" altLang="ru-RU" sz="1600"/>
                </a:br>
                <a:r>
                  <a:rPr lang="ru-RU" altLang="ru-RU" sz="1600"/>
                  <a:t> видов деятельности</a:t>
                </a:r>
              </a:p>
              <a:p>
                <a:pPr marL="0" lvl="1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Перспективное</a:t>
                </a:r>
                <a:br>
                  <a:rPr lang="ru-RU" altLang="ru-RU" sz="1600"/>
                </a:br>
                <a:r>
                  <a:rPr lang="ru-RU" altLang="ru-RU" sz="1600"/>
                  <a:t>    планирование</a:t>
                </a:r>
              </a:p>
              <a:p>
                <a:pPr marL="0" lvl="1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Перспектива,</a:t>
                </a:r>
                <a:br>
                  <a:rPr lang="ru-RU" altLang="ru-RU" sz="1600"/>
                </a:br>
                <a:r>
                  <a:rPr lang="ru-RU" altLang="ru-RU" sz="1600"/>
                  <a:t>     направленная</a:t>
                </a:r>
                <a:br>
                  <a:rPr lang="ru-RU" altLang="ru-RU" sz="1600"/>
                </a:br>
                <a:r>
                  <a:rPr lang="ru-RU" altLang="ru-RU" sz="1600"/>
                  <a:t>     на последующую</a:t>
                </a:r>
                <a:br>
                  <a:rPr lang="ru-RU" altLang="ru-RU" sz="1600"/>
                </a:br>
                <a:r>
                  <a:rPr lang="ru-RU" altLang="ru-RU" sz="1600"/>
                  <a:t>     деятельность</a:t>
                </a:r>
              </a:p>
              <a:p>
                <a:pPr marL="0" lvl="1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Беседа</a:t>
                </a:r>
              </a:p>
            </p:txBody>
          </p:sp>
          <p:sp>
            <p:nvSpPr>
              <p:cNvPr id="91146" name="Text Box 12"/>
              <p:cNvSpPr txBox="1">
                <a:spLocks noChangeArrowheads="1"/>
              </p:cNvSpPr>
              <p:nvPr/>
            </p:nvSpPr>
            <p:spPr bwMode="auto">
              <a:xfrm>
                <a:off x="12816" y="7083"/>
                <a:ext cx="3569" cy="655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lvl="1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Повторение</a:t>
                </a:r>
              </a:p>
              <a:p>
                <a:pPr marL="0" lvl="1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Наблюдение </a:t>
                </a:r>
              </a:p>
              <a:p>
                <a:pPr marL="0" lvl="1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Экспериментиро</a:t>
                </a:r>
                <a:br>
                  <a:rPr lang="ru-RU" altLang="ru-RU" sz="1600"/>
                </a:br>
                <a:r>
                  <a:rPr lang="ru-RU" altLang="ru-RU" sz="1600"/>
                  <a:t>    вание</a:t>
                </a:r>
              </a:p>
              <a:p>
                <a:pPr marL="0" lvl="1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Создание </a:t>
                </a:r>
                <a:br>
                  <a:rPr lang="ru-RU" altLang="ru-RU" sz="1600"/>
                </a:br>
                <a:r>
                  <a:rPr lang="ru-RU" altLang="ru-RU" sz="1600"/>
                  <a:t>    проблемных </a:t>
                </a:r>
                <a:br>
                  <a:rPr lang="ru-RU" altLang="ru-RU" sz="1600"/>
                </a:br>
                <a:r>
                  <a:rPr lang="ru-RU" altLang="ru-RU" sz="1600"/>
                  <a:t>    ситуаций</a:t>
                </a:r>
              </a:p>
              <a:p>
                <a:pPr marL="0" lvl="1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Беседа</a:t>
                </a:r>
              </a:p>
            </p:txBody>
          </p:sp>
        </p:grpSp>
        <p:sp>
          <p:nvSpPr>
            <p:cNvPr id="91142" name="Text Box 13" descr="Газетная бумага"/>
            <p:cNvSpPr txBox="1">
              <a:spLocks noChangeArrowheads="1"/>
            </p:cNvSpPr>
            <p:nvPr/>
          </p:nvSpPr>
          <p:spPr bwMode="auto">
            <a:xfrm>
              <a:off x="1007" y="1827"/>
              <a:ext cx="14690" cy="1297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b="1"/>
                <a:t>МЕТОДЫ</a:t>
              </a:r>
              <a:r>
                <a:rPr lang="ru-RU" sz="1600" b="1"/>
                <a:t>, ПОЗВОЛЯЮЩИЕ ПЕДАГОГУ НАИБОЛЕЕ ЭФФЕКТИВНО</a:t>
              </a:r>
            </a:p>
            <a:p>
              <a:pPr algn="ctr">
                <a:lnSpc>
                  <a:spcPct val="90000"/>
                </a:lnSpc>
              </a:pPr>
              <a:r>
                <a:rPr lang="ru-RU" sz="1600" b="1"/>
                <a:t> ПРОВОДИТЬ РАБОТУ ПО ОЗНАКОМЛЕНИЮ ДЕТЕЙ С СОЦИАЛЬНЫМ МИРОМ</a:t>
              </a:r>
              <a:endParaRPr lang="ru-RU" sz="1600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04412A-719D-4B49-80DB-9F323D88FAEB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398463" y="333375"/>
            <a:ext cx="8353425" cy="1187450"/>
          </a:xfrm>
          <a:prstGeom prst="rect">
            <a:avLst/>
          </a:prstGeom>
          <a:gradFill rotWithShape="0">
            <a:gsLst>
              <a:gs pos="0">
                <a:srgbClr val="FABF8F"/>
              </a:gs>
              <a:gs pos="50000">
                <a:srgbClr val="FDE9D9"/>
              </a:gs>
              <a:gs pos="100000">
                <a:srgbClr val="FABF8F"/>
              </a:gs>
            </a:gsLst>
            <a:lin ang="18900000" scaled="1"/>
          </a:gra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sz="2800" b="1"/>
              <a:t>Основная цель</a:t>
            </a:r>
            <a:endParaRPr lang="en-US" sz="2800" b="1"/>
          </a:p>
          <a:p>
            <a:pPr algn="ctr">
              <a:lnSpc>
                <a:spcPct val="90000"/>
              </a:lnSpc>
            </a:pPr>
            <a:r>
              <a:rPr lang="ru-RU" b="1"/>
              <a:t>развитие познавательных интересов и познавательных способностей детей, которые можно подразделить на сенсорные, интеллектуально-познавательные и интеллектуально-творческие</a:t>
            </a:r>
            <a:endParaRPr lang="ru-RU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95288" y="1916113"/>
            <a:ext cx="8353425" cy="4319587"/>
            <a:chOff x="984" y="2470"/>
            <a:chExt cx="13153" cy="6805"/>
          </a:xfrm>
        </p:grpSpPr>
        <p:sp>
          <p:nvSpPr>
            <p:cNvPr id="78854" name="Text Box 4"/>
            <p:cNvSpPr txBox="1">
              <a:spLocks noChangeArrowheads="1"/>
            </p:cNvSpPr>
            <p:nvPr/>
          </p:nvSpPr>
          <p:spPr bwMode="auto">
            <a:xfrm>
              <a:off x="984" y="2470"/>
              <a:ext cx="13153" cy="6805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622423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sz="2800" b="1"/>
                <a:t>Задачи познавательного развития</a:t>
              </a:r>
              <a:br>
                <a:rPr lang="ru-RU" sz="2800" b="1"/>
              </a:br>
              <a:r>
                <a:rPr lang="ru-RU" sz="1600" b="1"/>
                <a:t>в федеральном государственном образовательном стандарте дошкольного образования</a:t>
              </a:r>
              <a:endParaRPr lang="ru-RU" sz="1600"/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1210" y="3600"/>
              <a:ext cx="12699" cy="1817"/>
              <a:chOff x="1752" y="3574"/>
              <a:chExt cx="12699" cy="1842"/>
            </a:xfrm>
          </p:grpSpPr>
          <p:sp>
            <p:nvSpPr>
              <p:cNvPr id="78860" name="Text Box 6"/>
              <p:cNvSpPr txBox="1">
                <a:spLocks noChangeArrowheads="1"/>
              </p:cNvSpPr>
              <p:nvPr/>
            </p:nvSpPr>
            <p:spPr bwMode="auto">
              <a:xfrm>
                <a:off x="1751" y="3574"/>
                <a:ext cx="12701" cy="45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lnSpc>
                    <a:spcPct val="90000"/>
                  </a:lnSpc>
                </a:pPr>
                <a:r>
                  <a:rPr lang="ru-RU" sz="1600" b="1"/>
                  <a:t>Развитие интересов детей, любознательности и познавательной мотивации</a:t>
                </a:r>
                <a:endParaRPr lang="ru-RU" sz="1600"/>
              </a:p>
            </p:txBody>
          </p:sp>
          <p:sp>
            <p:nvSpPr>
              <p:cNvPr id="78861" name="Text Box 7"/>
              <p:cNvSpPr txBox="1">
                <a:spLocks noChangeArrowheads="1"/>
              </p:cNvSpPr>
              <p:nvPr/>
            </p:nvSpPr>
            <p:spPr bwMode="auto">
              <a:xfrm>
                <a:off x="1751" y="4269"/>
                <a:ext cx="12701" cy="45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lnSpc>
                    <a:spcPct val="90000"/>
                  </a:lnSpc>
                </a:pPr>
                <a:r>
                  <a:rPr lang="ru-RU" sz="1600" b="1"/>
                  <a:t>Формирование познавательных действий, становление сознания</a:t>
                </a:r>
                <a:endParaRPr lang="ru-RU" sz="1600"/>
              </a:p>
            </p:txBody>
          </p:sp>
          <p:sp>
            <p:nvSpPr>
              <p:cNvPr id="78862" name="Text Box 8"/>
              <p:cNvSpPr txBox="1">
                <a:spLocks noChangeArrowheads="1"/>
              </p:cNvSpPr>
              <p:nvPr/>
            </p:nvSpPr>
            <p:spPr bwMode="auto">
              <a:xfrm>
                <a:off x="1751" y="4956"/>
                <a:ext cx="12701" cy="45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lnSpc>
                    <a:spcPct val="90000"/>
                  </a:lnSpc>
                </a:pPr>
                <a:r>
                  <a:rPr lang="ru-RU" sz="1600" b="1"/>
                  <a:t>Р</a:t>
                </a:r>
                <a:r>
                  <a:rPr lang="en-US" sz="1600" b="1"/>
                  <a:t>азвитие воображения и творческой</a:t>
                </a:r>
                <a:r>
                  <a:rPr lang="ru-RU" sz="1600" b="1"/>
                  <a:t> </a:t>
                </a:r>
                <a:r>
                  <a:rPr lang="en-US" sz="1600" b="1"/>
                  <a:t>активности</a:t>
                </a:r>
                <a:endParaRPr lang="ru-RU" sz="1600"/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1210" y="5646"/>
              <a:ext cx="12699" cy="3516"/>
              <a:chOff x="1510" y="6566"/>
              <a:chExt cx="12699" cy="3516"/>
            </a:xfrm>
          </p:grpSpPr>
          <p:sp>
            <p:nvSpPr>
              <p:cNvPr id="78857" name="Text Box 10"/>
              <p:cNvSpPr txBox="1">
                <a:spLocks noChangeArrowheads="1"/>
              </p:cNvSpPr>
              <p:nvPr/>
            </p:nvSpPr>
            <p:spPr bwMode="auto">
              <a:xfrm>
                <a:off x="1509" y="8267"/>
                <a:ext cx="12701" cy="79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lnSpc>
                    <a:spcPct val="90000"/>
                  </a:lnSpc>
                </a:pPr>
                <a:r>
                  <a:rPr lang="ru-RU" sz="1600" b="1"/>
                  <a:t>Формирование первичных представлений о малой родине и Отечестве, представлений о социокультурных ценностях народа, об отечественных традициях и праздниках</a:t>
                </a:r>
                <a:endParaRPr lang="ru-RU" sz="1600"/>
              </a:p>
            </p:txBody>
          </p:sp>
          <p:sp>
            <p:nvSpPr>
              <p:cNvPr id="78858" name="Text Box 11"/>
              <p:cNvSpPr txBox="1">
                <a:spLocks noChangeArrowheads="1"/>
              </p:cNvSpPr>
              <p:nvPr/>
            </p:nvSpPr>
            <p:spPr bwMode="auto">
              <a:xfrm>
                <a:off x="1509" y="6566"/>
                <a:ext cx="12701" cy="147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lnSpc>
                    <a:spcPct val="90000"/>
                  </a:lnSpc>
                </a:pPr>
                <a:r>
                  <a:rPr lang="ru-RU" sz="1600" b="1"/>
                  <a:t>Формирование первичных представлений о себе, других людях, объектах окружающего мира, о свойствах и отношениях объектов окружающего мира </a:t>
                </a:r>
                <a:r>
                  <a:rPr lang="ru-RU" sz="1400"/>
                  <a:t>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др.)</a:t>
                </a:r>
              </a:p>
            </p:txBody>
          </p:sp>
          <p:sp>
            <p:nvSpPr>
              <p:cNvPr id="78859" name="Text Box 12"/>
              <p:cNvSpPr txBox="1">
                <a:spLocks noChangeArrowheads="1"/>
              </p:cNvSpPr>
              <p:nvPr/>
            </p:nvSpPr>
            <p:spPr bwMode="auto">
              <a:xfrm>
                <a:off x="1509" y="9287"/>
                <a:ext cx="12701" cy="79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lnSpc>
                    <a:spcPct val="90000"/>
                  </a:lnSpc>
                </a:pPr>
                <a:r>
                  <a:rPr lang="ru-RU" sz="1600" b="1"/>
                  <a:t>Формирование первичных представлений о планете Земля как общем доме людей, </a:t>
                </a:r>
              </a:p>
              <a:p>
                <a:pPr>
                  <a:lnSpc>
                    <a:spcPct val="90000"/>
                  </a:lnSpc>
                </a:pPr>
                <a:r>
                  <a:rPr lang="ru-RU" sz="1600" b="1"/>
                  <a:t>об особенностях её природы, многообразии стран и народов</a:t>
                </a:r>
                <a:endParaRPr lang="ru-RU" sz="1600"/>
              </a:p>
            </p:txBody>
          </p:sp>
        </p:grpSp>
      </p:grpSp>
      <p:sp>
        <p:nvSpPr>
          <p:cNvPr id="78852" name="AutoShape 5"/>
          <p:cNvSpPr>
            <a:spLocks noChangeArrowheads="1"/>
          </p:cNvSpPr>
          <p:nvPr/>
        </p:nvSpPr>
        <p:spPr bwMode="auto">
          <a:xfrm>
            <a:off x="4435475" y="1557338"/>
            <a:ext cx="280988" cy="358775"/>
          </a:xfrm>
          <a:prstGeom prst="downArrow">
            <a:avLst>
              <a:gd name="adj1" fmla="val 39102"/>
              <a:gd name="adj2" fmla="val 55666"/>
            </a:avLst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 vert="eaVert"/>
          <a:lstStyle/>
          <a:p>
            <a:endParaRPr lang="ru-RU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4C2351-C8B4-4C95-8E40-E078B26A7DD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395288" y="549275"/>
            <a:ext cx="8280400" cy="5473700"/>
            <a:chOff x="365125" y="731838"/>
            <a:chExt cx="9922902" cy="5735637"/>
          </a:xfrm>
        </p:grpSpPr>
        <p:sp>
          <p:nvSpPr>
            <p:cNvPr id="79876" name="Line 2"/>
            <p:cNvSpPr>
              <a:spLocks noChangeShapeType="1"/>
            </p:cNvSpPr>
            <p:nvPr/>
          </p:nvSpPr>
          <p:spPr bwMode="auto">
            <a:xfrm>
              <a:off x="8661401" y="1410861"/>
              <a:ext cx="0" cy="423703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79877" name="Line 3"/>
            <p:cNvSpPr>
              <a:spLocks noChangeShapeType="1"/>
            </p:cNvSpPr>
            <p:nvPr/>
          </p:nvSpPr>
          <p:spPr bwMode="auto">
            <a:xfrm>
              <a:off x="5235575" y="1410861"/>
              <a:ext cx="0" cy="38766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79878" name="Line 4"/>
            <p:cNvSpPr>
              <a:spLocks noChangeShapeType="1"/>
            </p:cNvSpPr>
            <p:nvPr/>
          </p:nvSpPr>
          <p:spPr bwMode="auto">
            <a:xfrm>
              <a:off x="1898651" y="1410861"/>
              <a:ext cx="0" cy="47879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79879" name="Rectangle 5"/>
            <p:cNvSpPr>
              <a:spLocks noChangeArrowheads="1"/>
            </p:cNvSpPr>
            <p:nvPr/>
          </p:nvSpPr>
          <p:spPr bwMode="auto">
            <a:xfrm>
              <a:off x="365125" y="1877968"/>
              <a:ext cx="3133247" cy="966474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lnSpc>
                  <a:spcPct val="90000"/>
                </a:lnSpc>
              </a:pPr>
              <a:r>
                <a:rPr lang="ru-RU" b="1"/>
                <a:t>РАЗВИТИЕ </a:t>
              </a:r>
            </a:p>
            <a:p>
              <a:pPr algn="ctr">
                <a:lnSpc>
                  <a:spcPct val="90000"/>
                </a:lnSpc>
              </a:pPr>
              <a:r>
                <a:rPr lang="ru-RU" b="1"/>
                <a:t>МЫШЛЕНИЯ, </a:t>
              </a:r>
            </a:p>
            <a:p>
              <a:pPr algn="ctr">
                <a:lnSpc>
                  <a:spcPct val="90000"/>
                </a:lnSpc>
              </a:pPr>
              <a:r>
                <a:rPr lang="ru-RU" b="1"/>
                <a:t>ПАМЯТИ И ВНИМАНИЯ</a:t>
              </a:r>
              <a:endParaRPr lang="ru-RU"/>
            </a:p>
          </p:txBody>
        </p:sp>
        <p:sp>
          <p:nvSpPr>
            <p:cNvPr id="79880" name="Rectangle 6"/>
            <p:cNvSpPr>
              <a:spLocks noChangeArrowheads="1"/>
            </p:cNvSpPr>
            <p:nvPr/>
          </p:nvSpPr>
          <p:spPr bwMode="auto">
            <a:xfrm>
              <a:off x="3717148" y="1877968"/>
              <a:ext cx="3131345" cy="1117850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lnSpc>
                  <a:spcPct val="90000"/>
                </a:lnSpc>
              </a:pPr>
              <a:r>
                <a:rPr lang="ru-RU" b="1"/>
                <a:t>РАЗВИТИЕ </a:t>
              </a:r>
            </a:p>
            <a:p>
              <a:pPr algn="ctr">
                <a:lnSpc>
                  <a:spcPct val="90000"/>
                </a:lnSpc>
              </a:pPr>
              <a:r>
                <a:rPr lang="ru-RU" b="1"/>
                <a:t>ЛЮБОЗНАТЕЛЬНОСТИ</a:t>
              </a:r>
              <a:endParaRPr lang="ru-RU"/>
            </a:p>
          </p:txBody>
        </p:sp>
        <p:sp>
          <p:nvSpPr>
            <p:cNvPr id="79881" name="Rectangle 7"/>
            <p:cNvSpPr>
              <a:spLocks noChangeArrowheads="1"/>
            </p:cNvSpPr>
            <p:nvPr/>
          </p:nvSpPr>
          <p:spPr bwMode="auto">
            <a:xfrm>
              <a:off x="7099610" y="1862996"/>
              <a:ext cx="3133247" cy="113282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lnSpc>
                  <a:spcPct val="90000"/>
                </a:lnSpc>
              </a:pPr>
              <a:r>
                <a:rPr lang="ru-RU" b="1"/>
                <a:t>ФОРМИРОВАНИЕ </a:t>
              </a:r>
            </a:p>
            <a:p>
              <a:pPr algn="ctr">
                <a:lnSpc>
                  <a:spcPct val="90000"/>
                </a:lnSpc>
              </a:pPr>
              <a:r>
                <a:rPr lang="ru-RU" b="1"/>
                <a:t>СПЕЦИАЛЬНЫХ </a:t>
              </a:r>
            </a:p>
            <a:p>
              <a:pPr algn="ctr">
                <a:lnSpc>
                  <a:spcPct val="90000"/>
                </a:lnSpc>
              </a:pPr>
              <a:r>
                <a:rPr lang="ru-RU" b="1"/>
                <a:t>СПОСОБОВ </a:t>
              </a:r>
            </a:p>
            <a:p>
              <a:pPr algn="ctr">
                <a:lnSpc>
                  <a:spcPct val="90000"/>
                </a:lnSpc>
              </a:pPr>
              <a:r>
                <a:rPr lang="ru-RU" b="1"/>
                <a:t>ОРИЕНТАЦИИ</a:t>
              </a:r>
              <a:endParaRPr lang="ru-RU"/>
            </a:p>
          </p:txBody>
        </p:sp>
        <p:sp>
          <p:nvSpPr>
            <p:cNvPr id="79882" name="Rectangle 8"/>
            <p:cNvSpPr>
              <a:spLocks noChangeArrowheads="1"/>
            </p:cNvSpPr>
            <p:nvPr/>
          </p:nvSpPr>
          <p:spPr bwMode="auto">
            <a:xfrm>
              <a:off x="365125" y="3145530"/>
              <a:ext cx="3133247" cy="613819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lnSpc>
                  <a:spcPct val="90000"/>
                </a:lnSpc>
              </a:pPr>
              <a:r>
                <a:rPr lang="ru-RU" b="1"/>
                <a:t>РАЗЛИЧНЫЕ ВИДЫ </a:t>
              </a:r>
            </a:p>
            <a:p>
              <a:pPr algn="ctr">
                <a:lnSpc>
                  <a:spcPct val="90000"/>
                </a:lnSpc>
              </a:pPr>
              <a:r>
                <a:rPr lang="ru-RU" b="1"/>
                <a:t>ДЕЯТЕЛЬНОСТИ</a:t>
              </a:r>
              <a:endParaRPr lang="ru-RU"/>
            </a:p>
          </p:txBody>
        </p:sp>
        <p:sp>
          <p:nvSpPr>
            <p:cNvPr id="79883" name="Rectangle 9"/>
            <p:cNvSpPr>
              <a:spLocks noChangeArrowheads="1"/>
            </p:cNvSpPr>
            <p:nvPr/>
          </p:nvSpPr>
          <p:spPr bwMode="auto">
            <a:xfrm>
              <a:off x="365125" y="4126976"/>
              <a:ext cx="3133247" cy="63211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lnSpc>
                  <a:spcPct val="90000"/>
                </a:lnSpc>
              </a:pPr>
              <a:r>
                <a:rPr lang="ru-RU" b="1"/>
                <a:t>ВОПРОСЫ ДЕТЕЙ</a:t>
              </a:r>
              <a:endParaRPr lang="ru-RU"/>
            </a:p>
          </p:txBody>
        </p:sp>
        <p:sp>
          <p:nvSpPr>
            <p:cNvPr id="79884" name="Rectangle 10"/>
            <p:cNvSpPr>
              <a:spLocks noChangeArrowheads="1"/>
            </p:cNvSpPr>
            <p:nvPr/>
          </p:nvSpPr>
          <p:spPr bwMode="auto">
            <a:xfrm>
              <a:off x="365125" y="5108422"/>
              <a:ext cx="3133247" cy="6104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lnSpc>
                  <a:spcPct val="90000"/>
                </a:lnSpc>
              </a:pPr>
              <a:r>
                <a:rPr lang="ru-RU" b="1"/>
                <a:t>ЗАНЯТИЯ ПО РАЗВИТИЮ ЛОГИКИ</a:t>
              </a:r>
              <a:endParaRPr lang="ru-RU"/>
            </a:p>
          </p:txBody>
        </p:sp>
        <p:sp>
          <p:nvSpPr>
            <p:cNvPr id="79885" name="Rectangle 11"/>
            <p:cNvSpPr>
              <a:spLocks noChangeArrowheads="1"/>
            </p:cNvSpPr>
            <p:nvPr/>
          </p:nvSpPr>
          <p:spPr bwMode="auto">
            <a:xfrm>
              <a:off x="365125" y="6068243"/>
              <a:ext cx="3133247" cy="397569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lnSpc>
                  <a:spcPct val="90000"/>
                </a:lnSpc>
              </a:pPr>
              <a:r>
                <a:rPr lang="ru-RU" b="1"/>
                <a:t>РАЗВИВАЮЩИЕ ИГРЫ</a:t>
              </a:r>
              <a:endParaRPr lang="ru-RU"/>
            </a:p>
          </p:txBody>
        </p:sp>
        <p:sp>
          <p:nvSpPr>
            <p:cNvPr id="79886" name="Rectangle 12"/>
            <p:cNvSpPr>
              <a:spLocks noChangeArrowheads="1"/>
            </p:cNvSpPr>
            <p:nvPr/>
          </p:nvSpPr>
          <p:spPr bwMode="auto">
            <a:xfrm>
              <a:off x="3717148" y="3597994"/>
              <a:ext cx="3131345" cy="104465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lnSpc>
                  <a:spcPct val="90000"/>
                </a:lnSpc>
              </a:pPr>
              <a:r>
                <a:rPr lang="ru-RU" b="1"/>
                <a:t>РАЗВИТИЕ </a:t>
              </a:r>
            </a:p>
            <a:p>
              <a:pPr algn="ctr">
                <a:lnSpc>
                  <a:spcPct val="90000"/>
                </a:lnSpc>
              </a:pPr>
              <a:r>
                <a:rPr lang="ru-RU" b="1"/>
                <a:t>ПОЗНАВАТЕЛЬНОЙ </a:t>
              </a:r>
            </a:p>
            <a:p>
              <a:pPr algn="ctr">
                <a:lnSpc>
                  <a:spcPct val="90000"/>
                </a:lnSpc>
              </a:pPr>
              <a:r>
                <a:rPr lang="ru-RU" b="1"/>
                <a:t>МОТИВАЦИИ</a:t>
              </a:r>
              <a:endParaRPr lang="ru-RU"/>
            </a:p>
          </p:txBody>
        </p:sp>
        <p:sp>
          <p:nvSpPr>
            <p:cNvPr id="79887" name="Rectangle 13"/>
            <p:cNvSpPr>
              <a:spLocks noChangeArrowheads="1"/>
            </p:cNvSpPr>
            <p:nvPr/>
          </p:nvSpPr>
          <p:spPr bwMode="auto">
            <a:xfrm>
              <a:off x="3717148" y="5331327"/>
              <a:ext cx="3131345" cy="113614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lnSpc>
                  <a:spcPct val="90000"/>
                </a:lnSpc>
              </a:pPr>
              <a:r>
                <a:rPr lang="ru-RU" b="1"/>
                <a:t>РАЗВИТИЕ </a:t>
              </a:r>
            </a:p>
            <a:p>
              <a:pPr algn="ctr">
                <a:lnSpc>
                  <a:spcPct val="90000"/>
                </a:lnSpc>
              </a:pPr>
              <a:r>
                <a:rPr lang="ru-RU" b="1"/>
                <a:t>ВООБРАЖЕНИЯ </a:t>
              </a:r>
            </a:p>
            <a:p>
              <a:pPr algn="ctr">
                <a:lnSpc>
                  <a:spcPct val="90000"/>
                </a:lnSpc>
              </a:pPr>
              <a:r>
                <a:rPr lang="ru-RU" b="1"/>
                <a:t>И ТВОРЧЕСКОЙ </a:t>
              </a:r>
            </a:p>
            <a:p>
              <a:pPr algn="ctr">
                <a:lnSpc>
                  <a:spcPct val="90000"/>
                </a:lnSpc>
              </a:pPr>
              <a:r>
                <a:rPr lang="ru-RU" b="1"/>
                <a:t>АКТИВНОСТИ</a:t>
              </a:r>
              <a:endParaRPr lang="ru-RU"/>
            </a:p>
          </p:txBody>
        </p:sp>
        <p:sp>
          <p:nvSpPr>
            <p:cNvPr id="79888" name="Rectangle 14"/>
            <p:cNvSpPr>
              <a:spLocks noChangeArrowheads="1"/>
            </p:cNvSpPr>
            <p:nvPr/>
          </p:nvSpPr>
          <p:spPr bwMode="auto">
            <a:xfrm>
              <a:off x="7095805" y="3597994"/>
              <a:ext cx="3192222" cy="105630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lnSpc>
                  <a:spcPct val="90000"/>
                </a:lnSpc>
              </a:pPr>
              <a:r>
                <a:rPr lang="ru-RU" b="1"/>
                <a:t>ЭКСПЕРИМЕНТИРОВАНИЕ С ПРИРОДНЫМ </a:t>
              </a:r>
            </a:p>
            <a:p>
              <a:pPr algn="ctr">
                <a:lnSpc>
                  <a:spcPct val="90000"/>
                </a:lnSpc>
              </a:pPr>
              <a:r>
                <a:rPr lang="ru-RU" b="1"/>
                <a:t>МАТЕРИАЛОМ</a:t>
              </a:r>
              <a:endParaRPr lang="ru-RU"/>
            </a:p>
          </p:txBody>
        </p:sp>
        <p:sp>
          <p:nvSpPr>
            <p:cNvPr id="79889" name="Rectangle 15"/>
            <p:cNvSpPr>
              <a:spLocks noChangeArrowheads="1"/>
            </p:cNvSpPr>
            <p:nvPr/>
          </p:nvSpPr>
          <p:spPr bwMode="auto">
            <a:xfrm>
              <a:off x="7099610" y="5339644"/>
              <a:ext cx="3133247" cy="112616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lnSpc>
                  <a:spcPct val="90000"/>
                </a:lnSpc>
              </a:pPr>
              <a:r>
                <a:rPr lang="ru-RU" b="1"/>
                <a:t>ИСПОЛЬЗОВАНИЕ </a:t>
              </a:r>
            </a:p>
            <a:p>
              <a:pPr algn="ctr">
                <a:lnSpc>
                  <a:spcPct val="90000"/>
                </a:lnSpc>
              </a:pPr>
              <a:r>
                <a:rPr lang="ru-RU" b="1"/>
                <a:t>СХЕМ, СИМВОЛОВ, </a:t>
              </a:r>
            </a:p>
            <a:p>
              <a:pPr algn="ctr">
                <a:lnSpc>
                  <a:spcPct val="90000"/>
                </a:lnSpc>
              </a:pPr>
              <a:r>
                <a:rPr lang="ru-RU" b="1"/>
                <a:t>ЗНАКОВ</a:t>
              </a:r>
              <a:endParaRPr lang="ru-RU"/>
            </a:p>
          </p:txBody>
        </p:sp>
        <p:sp>
          <p:nvSpPr>
            <p:cNvPr id="8208" name="Rectangle 16"/>
            <p:cNvSpPr>
              <a:spLocks noChangeArrowheads="1"/>
            </p:cNvSpPr>
            <p:nvPr/>
          </p:nvSpPr>
          <p:spPr bwMode="auto">
            <a:xfrm>
              <a:off x="365125" y="731838"/>
              <a:ext cx="9920999" cy="678695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spcBef>
                  <a:spcPts val="1200"/>
                </a:spcBef>
                <a:spcAft>
                  <a:spcPts val="1000"/>
                </a:spcAft>
                <a:defRPr/>
              </a:pPr>
              <a:r>
                <a:rPr lang="ru-RU" sz="2800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Arial" charset="0"/>
                </a:rPr>
                <a:t>ПОЗНАВАТЕЛЬНОЕ РАЗВИТИЕ ДОШКОЛЬНИКОВ</a:t>
              </a:r>
              <a:endParaRPr lang="ru-RU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endParaRPr>
            </a:p>
          </p:txBody>
        </p:sp>
      </p:grp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AD7159-7BA2-4660-9589-31ECF0484D61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A300BE-FAB2-4900-AE12-61C81CCAA3A5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80899" name="TextBox 2"/>
          <p:cNvSpPr txBox="1">
            <a:spLocks noChangeArrowheads="1"/>
          </p:cNvSpPr>
          <p:nvPr/>
        </p:nvSpPr>
        <p:spPr bwMode="auto">
          <a:xfrm>
            <a:off x="827088" y="404813"/>
            <a:ext cx="76327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chemeClr val="accent2"/>
                </a:solidFill>
              </a:rPr>
              <a:t>Построение образовательной деятельности </a:t>
            </a:r>
          </a:p>
          <a:p>
            <a:pPr algn="ctr"/>
            <a:r>
              <a:rPr lang="ru-RU" altLang="ru-RU" sz="2400" b="1">
                <a:solidFill>
                  <a:schemeClr val="accent2"/>
                </a:solidFill>
              </a:rPr>
              <a:t>в зоне ближайшего развития ребенка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011863" y="1693863"/>
            <a:ext cx="2663825" cy="1836737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8100000" scaled="0"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3" name="Группа 47"/>
          <p:cNvGrpSpPr>
            <a:grpSpLocks/>
          </p:cNvGrpSpPr>
          <p:nvPr/>
        </p:nvGrpSpPr>
        <p:grpSpPr bwMode="auto">
          <a:xfrm>
            <a:off x="447675" y="1693863"/>
            <a:ext cx="8202613" cy="4327525"/>
            <a:chOff x="447855" y="1694313"/>
            <a:chExt cx="8202016" cy="4326735"/>
          </a:xfrm>
        </p:grpSpPr>
        <p:grpSp>
          <p:nvGrpSpPr>
            <p:cNvPr id="6" name="Группа 9"/>
            <p:cNvGrpSpPr>
              <a:grpSpLocks/>
            </p:cNvGrpSpPr>
            <p:nvPr/>
          </p:nvGrpSpPr>
          <p:grpSpPr bwMode="auto">
            <a:xfrm>
              <a:off x="3564008" y="3861048"/>
              <a:ext cx="2160000" cy="2160000"/>
              <a:chOff x="3564008" y="3717032"/>
              <a:chExt cx="2160000" cy="2160000"/>
            </a:xfrm>
          </p:grpSpPr>
          <p:grpSp>
            <p:nvGrpSpPr>
              <p:cNvPr id="7" name="Группа 6"/>
              <p:cNvGrpSpPr>
                <a:grpSpLocks/>
              </p:cNvGrpSpPr>
              <p:nvPr/>
            </p:nvGrpSpPr>
            <p:grpSpPr bwMode="auto">
              <a:xfrm>
                <a:off x="3564008" y="3717032"/>
                <a:ext cx="2160000" cy="2160000"/>
                <a:chOff x="3492000" y="2349000"/>
                <a:chExt cx="2160000" cy="2160000"/>
              </a:xfrm>
            </p:grpSpPr>
            <p:sp>
              <p:nvSpPr>
                <p:cNvPr id="4" name="Овальная выноска 3"/>
                <p:cNvSpPr/>
                <p:nvPr/>
              </p:nvSpPr>
              <p:spPr>
                <a:xfrm>
                  <a:off x="3492000" y="2349000"/>
                  <a:ext cx="2160000" cy="2160000"/>
                </a:xfrm>
                <a:prstGeom prst="wedgeEllipseCallout">
                  <a:avLst>
                    <a:gd name="adj1" fmla="val -10024"/>
                    <a:gd name="adj2" fmla="val 40345"/>
                  </a:avLst>
                </a:prstGeom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 sz="2400" b="1" dirty="0"/>
                </a:p>
              </p:txBody>
            </p:sp>
            <p:sp>
              <p:nvSpPr>
                <p:cNvPr id="5" name="Овальная выноска 4"/>
                <p:cNvSpPr/>
                <p:nvPr/>
              </p:nvSpPr>
              <p:spPr>
                <a:xfrm>
                  <a:off x="4032000" y="2889000"/>
                  <a:ext cx="1080000" cy="1080000"/>
                </a:xfrm>
                <a:prstGeom prst="wedgeEllipseCallout">
                  <a:avLst>
                    <a:gd name="adj1" fmla="val -10024"/>
                    <a:gd name="adj2" fmla="val 40345"/>
                  </a:avLst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ru-RU" sz="2400" b="1" dirty="0"/>
                    <a:t>УАР</a:t>
                  </a:r>
                </a:p>
              </p:txBody>
            </p:sp>
          </p:grpSp>
          <p:sp>
            <p:nvSpPr>
              <p:cNvPr id="80928" name="TextBox 5"/>
              <p:cNvSpPr txBox="1">
                <a:spLocks noChangeArrowheads="1"/>
              </p:cNvSpPr>
              <p:nvPr/>
            </p:nvSpPr>
            <p:spPr bwMode="auto">
              <a:xfrm>
                <a:off x="4283968" y="3805320"/>
                <a:ext cx="720080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altLang="ru-RU" sz="2400" b="1">
                    <a:solidFill>
                      <a:schemeClr val="bg1"/>
                    </a:solidFill>
                  </a:rPr>
                  <a:t>ЗБР</a:t>
                </a: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6057672" y="1694313"/>
              <a:ext cx="2592199" cy="183640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500" b="1" dirty="0"/>
                <a:t>«Зона ближайшего развития» (ЗБР)</a:t>
              </a:r>
            </a:p>
            <a:p>
              <a:pPr algn="ctr">
                <a:spcAft>
                  <a:spcPts val="1000"/>
                </a:spcAft>
                <a:defRPr/>
              </a:pPr>
              <a:r>
                <a:rPr lang="ru-RU" sz="1500" b="1" dirty="0"/>
                <a:t>обозначает  то, что ребенок не может выполнить самостоятельно, но с чем он справляется с небольшой помощью</a:t>
              </a:r>
              <a:endParaRPr lang="ru-RU" sz="1500" dirty="0"/>
            </a:p>
          </p:txBody>
        </p:sp>
        <p:grpSp>
          <p:nvGrpSpPr>
            <p:cNvPr id="8" name="Группа 21"/>
            <p:cNvGrpSpPr>
              <a:grpSpLocks/>
            </p:cNvGrpSpPr>
            <p:nvPr/>
          </p:nvGrpSpPr>
          <p:grpSpPr bwMode="auto">
            <a:xfrm>
              <a:off x="467544" y="1694314"/>
              <a:ext cx="2664296" cy="1836400"/>
              <a:chOff x="467544" y="1665861"/>
              <a:chExt cx="2664296" cy="1836400"/>
            </a:xfrm>
          </p:grpSpPr>
          <p:sp>
            <p:nvSpPr>
              <p:cNvPr id="19" name="Скругленный прямоугольник 18"/>
              <p:cNvSpPr/>
              <p:nvPr/>
            </p:nvSpPr>
            <p:spPr>
              <a:xfrm>
                <a:off x="466904" y="1665860"/>
                <a:ext cx="2665219" cy="1836402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12939" y="1735697"/>
                <a:ext cx="2592198" cy="169672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ru-RU" sz="1600" b="1" dirty="0">
                    <a:solidFill>
                      <a:schemeClr val="tx1"/>
                    </a:solidFill>
                    <a:cs typeface="Arial" pitchFamily="34" charset="0"/>
                  </a:rPr>
                  <a:t>«Уровень актуального развития» (УАР)</a:t>
                </a:r>
              </a:p>
              <a:p>
                <a:pPr algn="ctr">
                  <a:spcAft>
                    <a:spcPts val="1000"/>
                  </a:spcAft>
                  <a:defRPr/>
                </a:pPr>
                <a:r>
                  <a:rPr lang="ru-RU" sz="1600" b="1" dirty="0">
                    <a:solidFill>
                      <a:schemeClr val="tx1"/>
                    </a:solidFill>
                    <a:cs typeface="Arial" pitchFamily="34" charset="0"/>
                  </a:rPr>
                  <a:t>характеризуется тем, какие задания ребенок может выполнить вполне самостоятельно</a:t>
                </a:r>
                <a:endParaRPr lang="ru-RU" sz="1600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9" name="Группа 28"/>
            <p:cNvGrpSpPr>
              <a:grpSpLocks/>
            </p:cNvGrpSpPr>
            <p:nvPr/>
          </p:nvGrpSpPr>
          <p:grpSpPr bwMode="auto">
            <a:xfrm>
              <a:off x="447855" y="4705128"/>
              <a:ext cx="1872208" cy="1215584"/>
              <a:chOff x="365420" y="4267311"/>
              <a:chExt cx="1872208" cy="1215584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365420" y="4267433"/>
                <a:ext cx="1871527" cy="33807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ru-RU" sz="1600" b="1" dirty="0" err="1"/>
                  <a:t>обученность</a:t>
                </a:r>
                <a:endParaRPr lang="ru-RU" sz="1600" b="1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65420" y="4705503"/>
                <a:ext cx="1871527" cy="33807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ru-RU" sz="1600" b="1" dirty="0"/>
                  <a:t>воспитанность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65420" y="5145161"/>
                <a:ext cx="1871527" cy="338075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ru-RU" sz="1600" b="1" dirty="0"/>
                  <a:t>развитость</a:t>
                </a:r>
              </a:p>
            </p:txBody>
          </p:sp>
        </p:grpSp>
        <p:grpSp>
          <p:nvGrpSpPr>
            <p:cNvPr id="10" name="Группа 27"/>
            <p:cNvGrpSpPr>
              <a:grpSpLocks/>
            </p:cNvGrpSpPr>
            <p:nvPr/>
          </p:nvGrpSpPr>
          <p:grpSpPr bwMode="auto">
            <a:xfrm>
              <a:off x="6777663" y="4761989"/>
              <a:ext cx="1872208" cy="1203081"/>
              <a:chOff x="6783477" y="4254402"/>
              <a:chExt cx="1872208" cy="1203081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6784158" y="4254803"/>
                <a:ext cx="1871527" cy="338076"/>
              </a:xfrm>
              <a:prstGeom prst="rect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ru-RU" sz="1600" b="1" dirty="0"/>
                  <a:t>обучаемость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6784158" y="4692873"/>
                <a:ext cx="1871527" cy="338076"/>
              </a:xfrm>
              <a:prstGeom prst="rect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ru-RU" sz="1600" b="1" dirty="0" err="1"/>
                  <a:t>воспитуемость</a:t>
                </a:r>
                <a:endParaRPr lang="ru-RU" sz="1600" b="1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6784158" y="5119833"/>
                <a:ext cx="1871527" cy="338075"/>
              </a:xfrm>
              <a:prstGeom prst="rect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ru-RU" sz="1600" b="1" dirty="0" err="1"/>
                  <a:t>развиваемость</a:t>
                </a:r>
                <a:endParaRPr lang="ru-RU" sz="1600" b="1" dirty="0"/>
              </a:p>
            </p:txBody>
          </p:sp>
        </p:grpSp>
        <p:grpSp>
          <p:nvGrpSpPr>
            <p:cNvPr id="11" name="Группа 36"/>
            <p:cNvGrpSpPr>
              <a:grpSpLocks/>
            </p:cNvGrpSpPr>
            <p:nvPr/>
          </p:nvGrpSpPr>
          <p:grpSpPr bwMode="auto">
            <a:xfrm>
              <a:off x="2308729" y="3502261"/>
              <a:ext cx="535079" cy="2286000"/>
              <a:chOff x="2308729" y="3502261"/>
              <a:chExt cx="535079" cy="2286000"/>
            </a:xfrm>
          </p:grpSpPr>
          <p:cxnSp>
            <p:nvCxnSpPr>
              <p:cNvPr id="31" name="Прямая соединительная линия 30"/>
              <p:cNvCxnSpPr/>
              <p:nvPr/>
            </p:nvCxnSpPr>
            <p:spPr>
              <a:xfrm>
                <a:off x="2843219" y="3502145"/>
                <a:ext cx="0" cy="2285583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 стрелкой 33"/>
              <p:cNvCxnSpPr>
                <a:endCxn id="21" idx="3"/>
              </p:cNvCxnSpPr>
              <p:nvPr/>
            </p:nvCxnSpPr>
            <p:spPr>
              <a:xfrm flipH="1">
                <a:off x="2319382" y="4873495"/>
                <a:ext cx="523837" cy="0"/>
              </a:xfrm>
              <a:prstGeom prst="straightConnector1">
                <a:avLst/>
              </a:prstGeom>
              <a:ln w="38100"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 стрелкой 34"/>
              <p:cNvCxnSpPr/>
              <p:nvPr/>
            </p:nvCxnSpPr>
            <p:spPr>
              <a:xfrm flipH="1">
                <a:off x="2319382" y="5311565"/>
                <a:ext cx="523837" cy="0"/>
              </a:xfrm>
              <a:prstGeom prst="straightConnector1">
                <a:avLst/>
              </a:prstGeom>
              <a:ln w="38100"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 стрелкой 35"/>
              <p:cNvCxnSpPr/>
              <p:nvPr/>
            </p:nvCxnSpPr>
            <p:spPr>
              <a:xfrm flipH="1">
                <a:off x="2308270" y="5763920"/>
                <a:ext cx="523837" cy="0"/>
              </a:xfrm>
              <a:prstGeom prst="straightConnector1">
                <a:avLst/>
              </a:prstGeom>
              <a:ln w="38100"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Группа 37"/>
            <p:cNvGrpSpPr>
              <a:grpSpLocks/>
            </p:cNvGrpSpPr>
            <p:nvPr/>
          </p:nvGrpSpPr>
          <p:grpSpPr bwMode="auto">
            <a:xfrm flipH="1">
              <a:off x="6242584" y="3562128"/>
              <a:ext cx="535079" cy="2286000"/>
              <a:chOff x="2308729" y="3502261"/>
              <a:chExt cx="535079" cy="2286000"/>
            </a:xfrm>
          </p:grpSpPr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2844584" y="3502592"/>
                <a:ext cx="0" cy="2285583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 стрелкой 39"/>
              <p:cNvCxnSpPr/>
              <p:nvPr/>
            </p:nvCxnSpPr>
            <p:spPr>
              <a:xfrm flipH="1">
                <a:off x="2319159" y="4873942"/>
                <a:ext cx="525425" cy="0"/>
              </a:xfrm>
              <a:prstGeom prst="straightConnector1">
                <a:avLst/>
              </a:prstGeom>
              <a:ln w="38100"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Прямая со стрелкой 40"/>
              <p:cNvCxnSpPr/>
              <p:nvPr/>
            </p:nvCxnSpPr>
            <p:spPr>
              <a:xfrm flipH="1">
                <a:off x="2319159" y="5312012"/>
                <a:ext cx="525425" cy="0"/>
              </a:xfrm>
              <a:prstGeom prst="straightConnector1">
                <a:avLst/>
              </a:prstGeom>
              <a:ln w="38100"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 стрелкой 41"/>
              <p:cNvCxnSpPr/>
              <p:nvPr/>
            </p:nvCxnSpPr>
            <p:spPr>
              <a:xfrm flipH="1">
                <a:off x="2308048" y="5764367"/>
                <a:ext cx="525424" cy="0"/>
              </a:xfrm>
              <a:prstGeom prst="straightConnector1">
                <a:avLst/>
              </a:prstGeom>
              <a:ln w="38100"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Прямая соединительная линия 43"/>
            <p:cNvCxnSpPr>
              <a:stCxn id="19" idx="3"/>
            </p:cNvCxnSpPr>
            <p:nvPr/>
          </p:nvCxnSpPr>
          <p:spPr>
            <a:xfrm>
              <a:off x="3132123" y="2611720"/>
              <a:ext cx="1368325" cy="21221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>
              <a:stCxn id="16" idx="1"/>
            </p:cNvCxnSpPr>
            <p:nvPr/>
          </p:nvCxnSpPr>
          <p:spPr>
            <a:xfrm flipH="1">
              <a:off x="5003648" y="2611720"/>
              <a:ext cx="1007990" cy="160943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Педагогические условия успешного</a:t>
            </a:r>
            <a:b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полноценного интеллектуального развития детей дошкольного возраста</a:t>
            </a:r>
            <a:endParaRPr lang="ru-RU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95288" y="3716338"/>
            <a:ext cx="8353425" cy="2449512"/>
            <a:chOff x="567" y="4237"/>
            <a:chExt cx="13156" cy="3856"/>
          </a:xfrm>
        </p:grpSpPr>
        <p:sp>
          <p:nvSpPr>
            <p:cNvPr id="9225" name="Text Box 9" descr="Букет"/>
            <p:cNvSpPr txBox="1">
              <a:spLocks noChangeArrowheads="1"/>
            </p:cNvSpPr>
            <p:nvPr/>
          </p:nvSpPr>
          <p:spPr bwMode="auto">
            <a:xfrm>
              <a:off x="567" y="4237"/>
              <a:ext cx="13156" cy="3856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  <a:cs typeface="Arial" charset="0"/>
              </a:endParaRPr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680" y="4351"/>
              <a:ext cx="12929" cy="3604"/>
              <a:chOff x="680" y="4351"/>
              <a:chExt cx="12929" cy="3604"/>
            </a:xfrm>
          </p:grpSpPr>
          <p:sp>
            <p:nvSpPr>
              <p:cNvPr id="9232" name="Text Box 16"/>
              <p:cNvSpPr txBox="1">
                <a:spLocks noChangeArrowheads="1"/>
              </p:cNvSpPr>
              <p:nvPr/>
            </p:nvSpPr>
            <p:spPr bwMode="auto">
              <a:xfrm>
                <a:off x="720" y="4352"/>
                <a:ext cx="5103" cy="26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Организация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речевого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общения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детей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, обеспечивающая </a:t>
                </a:r>
                <a:r>
                  <a:rPr lang="ru-RU" sz="1600" dirty="0" err="1">
                    <a:latin typeface="Arial" pitchFamily="34" charset="0"/>
                    <a:cs typeface="Arial" charset="0"/>
                  </a:rPr>
                  <a:t>самостоя-тельное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использование слов, обозначающих математические понятия, явления окружающей действительности</a:t>
                </a:r>
              </a:p>
            </p:txBody>
          </p:sp>
          <p:sp>
            <p:nvSpPr>
              <p:cNvPr id="9230" name="Text Box 14"/>
              <p:cNvSpPr txBox="1">
                <a:spLocks noChangeArrowheads="1"/>
              </p:cNvSpPr>
              <p:nvPr/>
            </p:nvSpPr>
            <p:spPr bwMode="auto">
              <a:xfrm>
                <a:off x="6577" y="4352"/>
                <a:ext cx="7031" cy="26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Организация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обучения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детей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, предполагающая использование детьми</a:t>
                </a:r>
              </a:p>
              <a:p>
                <a:pPr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i="1" dirty="0">
                    <a:latin typeface="Arial" pitchFamily="34" charset="0"/>
                    <a:cs typeface="Arial" charset="0"/>
                  </a:rPr>
                  <a:t>совместных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i="1" dirty="0">
                    <a:latin typeface="Arial" pitchFamily="34" charset="0"/>
                    <a:cs typeface="Arial" charset="0"/>
                  </a:rPr>
                  <a:t>действий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в освоении различных понятий. Для этого на занятиях дети организуются в </a:t>
                </a:r>
                <a:r>
                  <a:rPr lang="ru-RU" sz="1600" dirty="0" err="1">
                    <a:latin typeface="Arial" pitchFamily="34" charset="0"/>
                    <a:cs typeface="Arial" charset="0"/>
                  </a:rPr>
                  <a:t>микрогруппы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по 3-4 человека. Такая организация </a:t>
                </a:r>
              </a:p>
              <a:p>
                <a:pPr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dirty="0">
                    <a:latin typeface="Arial" pitchFamily="34" charset="0"/>
                    <a:cs typeface="Arial" charset="0"/>
                  </a:rPr>
                  <a:t>провоцирует</a:t>
                </a:r>
                <a:r>
                  <a:rPr lang="ru-RU" sz="1600" b="1" i="1" dirty="0">
                    <a:latin typeface="Arial" pitchFamily="34" charset="0"/>
                    <a:cs typeface="Arial" charset="0"/>
                  </a:rPr>
                  <a:t> активное речевое общение детей со сверстниками</a:t>
                </a:r>
                <a:endParaRPr lang="ru-RU" sz="1600" dirty="0">
                  <a:latin typeface="Arial" pitchFamily="34" charset="0"/>
                  <a:cs typeface="Arial" charset="0"/>
                </a:endParaRPr>
              </a:p>
            </p:txBody>
          </p:sp>
          <p:sp>
            <p:nvSpPr>
              <p:cNvPr id="9231" name="Text Box 15"/>
              <p:cNvSpPr txBox="1">
                <a:spLocks noChangeArrowheads="1"/>
              </p:cNvSpPr>
              <p:nvPr/>
            </p:nvSpPr>
            <p:spPr bwMode="auto">
              <a:xfrm>
                <a:off x="680" y="7073"/>
                <a:ext cx="12928" cy="88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Организация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разнообразных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форм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взаимодействия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:</a:t>
                </a:r>
                <a:br>
                  <a:rPr lang="ru-RU" sz="1600" dirty="0">
                    <a:latin typeface="Arial" pitchFamily="34" charset="0"/>
                    <a:cs typeface="Arial" charset="0"/>
                  </a:rPr>
                </a:br>
                <a:r>
                  <a:rPr lang="ru-RU" sz="1600" dirty="0">
                    <a:latin typeface="Arial" pitchFamily="34" charset="0"/>
                    <a:cs typeface="Arial" charset="0"/>
                  </a:rPr>
                  <a:t>“педагог - дети”, “</a:t>
                </a:r>
                <a:r>
                  <a:rPr lang="ru-RU" sz="1600" dirty="0" err="1">
                    <a:latin typeface="Arial" pitchFamily="34" charset="0"/>
                    <a:cs typeface="Arial" charset="0"/>
                  </a:rPr>
                  <a:t>дети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- </a:t>
                </a:r>
                <a:r>
                  <a:rPr lang="ru-RU" sz="1600" dirty="0" err="1">
                    <a:latin typeface="Arial" pitchFamily="34" charset="0"/>
                    <a:cs typeface="Arial" charset="0"/>
                  </a:rPr>
                  <a:t>дети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”</a:t>
                </a:r>
              </a:p>
            </p:txBody>
          </p:sp>
          <p:sp>
            <p:nvSpPr>
              <p:cNvPr id="81937" name="Line 13"/>
              <p:cNvSpPr>
                <a:spLocks noChangeShapeType="1"/>
              </p:cNvSpPr>
              <p:nvPr/>
            </p:nvSpPr>
            <p:spPr bwMode="auto">
              <a:xfrm>
                <a:off x="1474" y="6619"/>
                <a:ext cx="0" cy="7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lg" len="lg"/>
                <a:tailEnd type="stealth" w="lg" len="lg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38" name="Line 13"/>
              <p:cNvSpPr>
                <a:spLocks noChangeShapeType="1"/>
              </p:cNvSpPr>
              <p:nvPr/>
            </p:nvSpPr>
            <p:spPr bwMode="auto">
              <a:xfrm>
                <a:off x="12815" y="6619"/>
                <a:ext cx="0" cy="7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lg" len="lg"/>
                <a:tailEnd type="stealth" w="lg" len="lg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39" name="Line 13"/>
              <p:cNvSpPr>
                <a:spLocks noChangeShapeType="1"/>
              </p:cNvSpPr>
              <p:nvPr/>
            </p:nvSpPr>
            <p:spPr bwMode="auto">
              <a:xfrm>
                <a:off x="5812" y="5699"/>
                <a:ext cx="766" cy="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lg" len="lg"/>
                <a:tailEnd type="stealth" w="lg" len="lg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81924" name="AutoShape 17"/>
          <p:cNvSpPr>
            <a:spLocks noChangeArrowheads="1"/>
          </p:cNvSpPr>
          <p:nvPr/>
        </p:nvSpPr>
        <p:spPr bwMode="auto">
          <a:xfrm>
            <a:off x="8435975" y="2852738"/>
            <a:ext cx="457200" cy="1463675"/>
          </a:xfrm>
          <a:prstGeom prst="curvedLeftArrow">
            <a:avLst>
              <a:gd name="adj1" fmla="val 33629"/>
              <a:gd name="adj2" fmla="val 108655"/>
              <a:gd name="adj3" fmla="val 40278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417513" y="1524000"/>
            <a:ext cx="8258175" cy="1833563"/>
            <a:chOff x="432" y="2160"/>
            <a:chExt cx="13005" cy="2888"/>
          </a:xfrm>
        </p:grpSpPr>
        <p:grpSp>
          <p:nvGrpSpPr>
            <p:cNvPr id="6" name="Group 3"/>
            <p:cNvGrpSpPr>
              <a:grpSpLocks/>
            </p:cNvGrpSpPr>
            <p:nvPr/>
          </p:nvGrpSpPr>
          <p:grpSpPr bwMode="auto">
            <a:xfrm>
              <a:off x="432" y="2160"/>
              <a:ext cx="13005" cy="2888"/>
              <a:chOff x="432" y="2160"/>
              <a:chExt cx="13005" cy="2888"/>
            </a:xfrm>
          </p:grpSpPr>
          <p:sp>
            <p:nvSpPr>
              <p:cNvPr id="9220" name="Text Box 4" descr="Белый мрамор"/>
              <p:cNvSpPr txBox="1">
                <a:spLocks noChangeArrowheads="1"/>
              </p:cNvSpPr>
              <p:nvPr/>
            </p:nvSpPr>
            <p:spPr bwMode="auto">
              <a:xfrm>
                <a:off x="432" y="2160"/>
                <a:ext cx="13005" cy="2888"/>
              </a:xfrm>
              <a:prstGeom prst="rect">
                <a:avLst/>
              </a:prstGeom>
              <a:blipFill dpi="0" rotWithShape="0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charset="0"/>
                </a:endParaRPr>
              </a:p>
            </p:txBody>
          </p:sp>
          <p:sp>
            <p:nvSpPr>
              <p:cNvPr id="81930" name="Text Box 5"/>
              <p:cNvSpPr txBox="1">
                <a:spLocks noChangeArrowheads="1"/>
              </p:cNvSpPr>
              <p:nvPr/>
            </p:nvSpPr>
            <p:spPr bwMode="auto">
              <a:xfrm>
                <a:off x="510" y="2325"/>
                <a:ext cx="6124" cy="26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altLang="ru-RU" sz="1600" b="1" u="sng">
                    <a:latin typeface="Arial" pitchFamily="34" charset="0"/>
                  </a:rPr>
                  <a:t>Обеспечение</a:t>
                </a:r>
                <a:r>
                  <a:rPr lang="ru-RU" altLang="ru-RU" sz="1600">
                    <a:latin typeface="Arial" pitchFamily="34" charset="0"/>
                  </a:rPr>
                  <a:t> </a:t>
                </a:r>
                <a:r>
                  <a:rPr lang="ru-RU" altLang="ru-RU" sz="1600" b="1" u="sng">
                    <a:latin typeface="Arial" pitchFamily="34" charset="0"/>
                  </a:rPr>
                  <a:t>использования</a:t>
                </a:r>
                <a:r>
                  <a:rPr lang="ru-RU" altLang="ru-RU" sz="1600">
                    <a:latin typeface="Arial" pitchFamily="34" charset="0"/>
                  </a:rPr>
                  <a:t> собственных, в том числе “ручных”, </a:t>
                </a:r>
                <a:r>
                  <a:rPr lang="ru-RU" altLang="ru-RU" sz="1600" b="1" u="sng">
                    <a:latin typeface="Arial" pitchFamily="34" charset="0"/>
                  </a:rPr>
                  <a:t>действий</a:t>
                </a:r>
                <a:r>
                  <a:rPr lang="ru-RU" altLang="ru-RU" sz="1600">
                    <a:latin typeface="Arial" pitchFamily="34" charset="0"/>
                  </a:rPr>
                  <a:t> в познании различных количественных групп, дающих возможность накопления чувственного опыта предметно-количественного содержания</a:t>
                </a:r>
              </a:p>
            </p:txBody>
          </p:sp>
          <p:sp>
            <p:nvSpPr>
              <p:cNvPr id="81931" name="Text Box 6"/>
              <p:cNvSpPr txBox="1">
                <a:spLocks noChangeArrowheads="1"/>
              </p:cNvSpPr>
              <p:nvPr/>
            </p:nvSpPr>
            <p:spPr bwMode="auto">
              <a:xfrm>
                <a:off x="7540" y="2325"/>
                <a:ext cx="5783" cy="26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altLang="ru-RU" sz="1600" b="1" u="sng">
                    <a:latin typeface="Arial" pitchFamily="34" charset="0"/>
                  </a:rPr>
                  <a:t>Использование</a:t>
                </a:r>
                <a:r>
                  <a:rPr lang="ru-RU" altLang="ru-RU" sz="1600">
                    <a:latin typeface="Arial" pitchFamily="34" charset="0"/>
                  </a:rPr>
                  <a:t> </a:t>
                </a:r>
                <a:r>
                  <a:rPr lang="ru-RU" altLang="ru-RU" sz="1600" b="1" u="sng">
                    <a:latin typeface="Arial" pitchFamily="34" charset="0"/>
                  </a:rPr>
                  <a:t>разнообразного</a:t>
                </a:r>
                <a:r>
                  <a:rPr lang="ru-RU" altLang="ru-RU" sz="1600">
                    <a:latin typeface="Arial" pitchFamily="34" charset="0"/>
                  </a:rPr>
                  <a:t> </a:t>
                </a:r>
                <a:r>
                  <a:rPr lang="ru-RU" altLang="ru-RU" sz="1600" b="1" u="sng">
                    <a:latin typeface="Arial" pitchFamily="34" charset="0"/>
                  </a:rPr>
                  <a:t>дидактического</a:t>
                </a:r>
                <a:endParaRPr lang="ru-RU" altLang="ru-RU" sz="1600">
                  <a:latin typeface="Arial" pitchFamily="34" charset="0"/>
                </a:endParaRP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 u="sng">
                    <a:latin typeface="Arial" pitchFamily="34" charset="0"/>
                  </a:rPr>
                  <a:t>наглядного</a:t>
                </a:r>
                <a:r>
                  <a:rPr lang="ru-RU" altLang="ru-RU" sz="1600">
                    <a:latin typeface="Arial" pitchFamily="34" charset="0"/>
                  </a:rPr>
                  <a:t> </a:t>
                </a:r>
                <a:r>
                  <a:rPr lang="ru-RU" altLang="ru-RU" sz="1600" b="1" u="sng">
                    <a:latin typeface="Arial" pitchFamily="34" charset="0"/>
                  </a:rPr>
                  <a:t>материала</a:t>
                </a:r>
                <a:r>
                  <a:rPr lang="ru-RU" altLang="ru-RU" sz="1600">
                    <a:latin typeface="Arial" pitchFamily="34" charset="0"/>
                  </a:rPr>
                  <a:t>, 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>
                    <a:latin typeface="Arial" pitchFamily="34" charset="0"/>
                  </a:rPr>
                  <a:t>способствующего выполнению каждым ребенком действий 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>
                    <a:latin typeface="Arial" pitchFamily="34" charset="0"/>
                  </a:rPr>
                  <a:t>с различными предметами, величинами</a:t>
                </a:r>
              </a:p>
            </p:txBody>
          </p:sp>
        </p:grpSp>
        <p:sp>
          <p:nvSpPr>
            <p:cNvPr id="81928" name="Line 7"/>
            <p:cNvSpPr>
              <a:spLocks noChangeShapeType="1"/>
            </p:cNvSpPr>
            <p:nvPr/>
          </p:nvSpPr>
          <p:spPr bwMode="auto">
            <a:xfrm>
              <a:off x="6633" y="3687"/>
              <a:ext cx="86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stealth" w="lg" len="lg"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C14983-4044-4179-9C16-8202CDDFDE6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Педагогические условия успешного</a:t>
            </a:r>
            <a:b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полноценного интеллектуального развития детей дошкольного возраста</a:t>
            </a:r>
            <a:endParaRPr lang="ru-RU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400050" y="3068638"/>
            <a:ext cx="8348663" cy="3095625"/>
            <a:chOff x="432" y="7920"/>
            <a:chExt cx="13149" cy="4875"/>
          </a:xfrm>
        </p:grpSpPr>
        <p:sp>
          <p:nvSpPr>
            <p:cNvPr id="10243" name="Text Box 3" descr="Почтовая бумага"/>
            <p:cNvSpPr txBox="1">
              <a:spLocks noChangeArrowheads="1"/>
            </p:cNvSpPr>
            <p:nvPr/>
          </p:nvSpPr>
          <p:spPr bwMode="auto">
            <a:xfrm>
              <a:off x="432" y="7920"/>
              <a:ext cx="13149" cy="4875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solidFill>
                <a:schemeClr val="bg2">
                  <a:lumMod val="50000"/>
                </a:schemeClr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  <a:cs typeface="Arial" charset="0"/>
              </a:endParaRPr>
            </a:p>
          </p:txBody>
        </p:sp>
        <p:sp>
          <p:nvSpPr>
            <p:cNvPr id="10244" name="Text Box 4"/>
            <p:cNvSpPr txBox="1">
              <a:spLocks noChangeArrowheads="1"/>
            </p:cNvSpPr>
            <p:nvPr/>
          </p:nvSpPr>
          <p:spPr bwMode="auto">
            <a:xfrm>
              <a:off x="5983" y="8032"/>
              <a:ext cx="4536" cy="46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2">
                  <a:lumMod val="5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dirty="0">
                  <a:latin typeface="+mn-lt"/>
                  <a:cs typeface="Arial" charset="0"/>
                </a:rPr>
                <a:t>Психологическая перестройка 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latin typeface="+mn-lt"/>
                  <a:cs typeface="Arial" charset="0"/>
                </a:rPr>
                <a:t>позиции педагога на </a:t>
              </a:r>
              <a:r>
                <a:rPr lang="ru-RU" sz="1600" b="1" u="sng" dirty="0">
                  <a:latin typeface="+mn-lt"/>
                  <a:cs typeface="Arial" charset="0"/>
                </a:rPr>
                <a:t>личностно</a:t>
              </a:r>
              <a:r>
                <a:rPr lang="ru-RU" sz="1600" dirty="0">
                  <a:latin typeface="+mn-lt"/>
                  <a:cs typeface="Arial" charset="0"/>
                </a:rPr>
                <a:t>-</a:t>
              </a:r>
              <a:r>
                <a:rPr lang="ru-RU" sz="1600" b="1" u="sng" dirty="0">
                  <a:latin typeface="+mn-lt"/>
                  <a:cs typeface="Arial" charset="0"/>
                </a:rPr>
                <a:t>ориентированное</a:t>
              </a:r>
              <a:r>
                <a:rPr lang="ru-RU" sz="1600" dirty="0">
                  <a:latin typeface="+mn-lt"/>
                  <a:cs typeface="Arial" charset="0"/>
                </a:rPr>
                <a:t> </a:t>
              </a:r>
              <a:r>
                <a:rPr lang="ru-RU" sz="1600" b="1" u="sng" dirty="0">
                  <a:latin typeface="+mn-lt"/>
                  <a:cs typeface="Arial" charset="0"/>
                </a:rPr>
                <a:t>взаимодействие</a:t>
              </a:r>
              <a:r>
                <a:rPr lang="ru-RU" sz="1600" dirty="0">
                  <a:latin typeface="+mn-lt"/>
                  <a:cs typeface="Arial" charset="0"/>
                </a:rPr>
                <a:t> с ребенком</a:t>
              </a:r>
              <a:br>
                <a:rPr lang="ru-RU" sz="1600" dirty="0">
                  <a:latin typeface="+mn-lt"/>
                  <a:cs typeface="Arial" charset="0"/>
                </a:rPr>
              </a:br>
              <a:r>
                <a:rPr lang="ru-RU" sz="1600" dirty="0">
                  <a:latin typeface="+mn-lt"/>
                  <a:cs typeface="Arial" charset="0"/>
                </a:rPr>
                <a:t>в процессе обучения, 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latin typeface="+mn-lt"/>
                  <a:cs typeface="Arial" charset="0"/>
                </a:rPr>
                <a:t>содержанием которого является </a:t>
              </a:r>
              <a:r>
                <a:rPr lang="ru-RU" sz="1600" b="1" i="1" dirty="0">
                  <a:latin typeface="+mn-lt"/>
                  <a:cs typeface="Arial" charset="0"/>
                </a:rPr>
                <a:t>формирование у детей средств и способов приобретения знаний</a:t>
              </a:r>
              <a:br>
                <a:rPr lang="ru-RU" sz="1600" b="1" i="1" dirty="0">
                  <a:latin typeface="+mn-lt"/>
                  <a:cs typeface="Arial" charset="0"/>
                </a:rPr>
              </a:br>
              <a:r>
                <a:rPr lang="ru-RU" sz="1600" dirty="0">
                  <a:latin typeface="+mn-lt"/>
                  <a:cs typeface="Arial" charset="0"/>
                </a:rPr>
                <a:t>в ходе специально организованной самостоятельной деятельности</a:t>
              </a:r>
            </a:p>
          </p:txBody>
        </p:sp>
        <p:sp>
          <p:nvSpPr>
            <p:cNvPr id="10245" name="Text Box 5"/>
            <p:cNvSpPr txBox="1">
              <a:spLocks noChangeArrowheads="1"/>
            </p:cNvSpPr>
            <p:nvPr/>
          </p:nvSpPr>
          <p:spPr bwMode="auto">
            <a:xfrm>
              <a:off x="577" y="8032"/>
              <a:ext cx="5293" cy="46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2">
                  <a:lumMod val="5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u="sng" dirty="0">
                  <a:latin typeface="+mn-lt"/>
                  <a:cs typeface="Arial" charset="0"/>
                </a:rPr>
                <a:t>Позиция</a:t>
              </a:r>
              <a:r>
                <a:rPr lang="ru-RU" sz="1600" dirty="0">
                  <a:latin typeface="+mn-lt"/>
                  <a:cs typeface="Arial" charset="0"/>
                </a:rPr>
                <a:t> </a:t>
              </a:r>
              <a:r>
                <a:rPr lang="ru-RU" sz="1600" b="1" u="sng" dirty="0">
                  <a:latin typeface="+mn-lt"/>
                  <a:cs typeface="Arial" charset="0"/>
                </a:rPr>
                <a:t>педагога</a:t>
              </a:r>
              <a:r>
                <a:rPr lang="ru-RU" sz="1600" dirty="0">
                  <a:latin typeface="+mn-lt"/>
                  <a:cs typeface="Arial" charset="0"/>
                </a:rPr>
                <a:t> </a:t>
              </a:r>
              <a:br>
                <a:rPr lang="ru-RU" sz="1600" dirty="0">
                  <a:latin typeface="+mn-lt"/>
                  <a:cs typeface="Arial" charset="0"/>
                </a:rPr>
              </a:br>
              <a:r>
                <a:rPr lang="ru-RU" sz="1600" dirty="0">
                  <a:latin typeface="+mn-lt"/>
                  <a:cs typeface="Arial" charset="0"/>
                </a:rPr>
                <a:t>при организации жизни детей в детском саду, дающая возможность 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latin typeface="+mn-lt"/>
                  <a:cs typeface="Arial" charset="0"/>
                </a:rPr>
                <a:t>самостоятельного накопления </a:t>
              </a:r>
              <a:r>
                <a:rPr lang="ru-RU" sz="1600" dirty="0" err="1">
                  <a:latin typeface="+mn-lt"/>
                  <a:cs typeface="Arial" charset="0"/>
                </a:rPr>
                <a:t>чув-ственного</a:t>
              </a:r>
              <a:r>
                <a:rPr lang="ru-RU" sz="1600" dirty="0">
                  <a:latin typeface="+mn-lt"/>
                  <a:cs typeface="Arial" charset="0"/>
                </a:rPr>
                <a:t> опыта и его осмысления. Основная роль воспитателя -</a:t>
              </a:r>
              <a:r>
                <a:rPr lang="ru-RU" sz="1600" b="1" i="1" dirty="0">
                  <a:latin typeface="+mn-lt"/>
                  <a:cs typeface="Arial" charset="0"/>
                </a:rPr>
                <a:t>организация ситуаций для </a:t>
              </a:r>
              <a:r>
                <a:rPr lang="ru-RU" sz="1600" b="1" i="1" dirty="0" err="1">
                  <a:latin typeface="+mn-lt"/>
                  <a:cs typeface="Arial" charset="0"/>
                </a:rPr>
                <a:t>позна-ния</a:t>
              </a:r>
              <a:r>
                <a:rPr lang="ru-RU" sz="1600" b="1" i="1" dirty="0">
                  <a:latin typeface="+mn-lt"/>
                  <a:cs typeface="Arial" charset="0"/>
                </a:rPr>
                <a:t> детьми отношений между предметами</a:t>
              </a:r>
              <a:r>
                <a:rPr lang="ru-RU" sz="1600" dirty="0">
                  <a:latin typeface="+mn-lt"/>
                  <a:cs typeface="Arial" charset="0"/>
                </a:rPr>
                <a:t>, когда ребенок сохраняет в процессе обучения 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i="1" dirty="0">
                  <a:latin typeface="+mn-lt"/>
                  <a:cs typeface="Arial" charset="0"/>
                </a:rPr>
                <a:t>чувство комфортности 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i="1" dirty="0">
                  <a:latin typeface="+mn-lt"/>
                  <a:cs typeface="Arial" charset="0"/>
                </a:rPr>
                <a:t>и уверенности в собственных силах</a:t>
              </a:r>
              <a:endParaRPr lang="ru-RU" sz="1600" dirty="0">
                <a:latin typeface="+mn-lt"/>
                <a:cs typeface="Arial" charset="0"/>
              </a:endParaRPr>
            </a:p>
          </p:txBody>
        </p:sp>
        <p:sp>
          <p:nvSpPr>
            <p:cNvPr id="10246" name="Text Box 6"/>
            <p:cNvSpPr txBox="1">
              <a:spLocks noChangeArrowheads="1"/>
            </p:cNvSpPr>
            <p:nvPr/>
          </p:nvSpPr>
          <p:spPr bwMode="auto">
            <a:xfrm>
              <a:off x="10633" y="8032"/>
              <a:ext cx="2833" cy="46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2">
                  <a:lumMod val="5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u="sng" dirty="0">
                  <a:latin typeface="+mn-lt"/>
                  <a:cs typeface="Arial" charset="0"/>
                </a:rPr>
                <a:t>Фиксация</a:t>
              </a:r>
              <a:r>
                <a:rPr lang="ru-RU" sz="1600" dirty="0">
                  <a:latin typeface="+mn-lt"/>
                  <a:cs typeface="Arial" charset="0"/>
                </a:rPr>
                <a:t> </a:t>
              </a:r>
              <a:r>
                <a:rPr lang="ru-RU" sz="1600" b="1" u="sng" dirty="0">
                  <a:latin typeface="+mn-lt"/>
                  <a:cs typeface="Arial" charset="0"/>
                </a:rPr>
                <a:t>успеха</a:t>
              </a:r>
              <a:r>
                <a:rPr lang="ru-RU" sz="1600" dirty="0">
                  <a:latin typeface="+mn-lt"/>
                  <a:cs typeface="Arial" charset="0"/>
                </a:rPr>
                <a:t>, 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latin typeface="+mn-lt"/>
                  <a:cs typeface="Arial" charset="0"/>
                </a:rPr>
                <a:t>достигнутого ребенком, 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latin typeface="+mn-lt"/>
                  <a:cs typeface="Arial" charset="0"/>
                </a:rPr>
                <a:t>его аргументация создает </a:t>
              </a:r>
              <a:r>
                <a:rPr lang="ru-RU" sz="1600" dirty="0" err="1">
                  <a:latin typeface="+mn-lt"/>
                  <a:cs typeface="Arial" charset="0"/>
                </a:rPr>
                <a:t>положи-тельный</a:t>
              </a:r>
              <a:r>
                <a:rPr lang="ru-RU" sz="1600" dirty="0">
                  <a:latin typeface="+mn-lt"/>
                  <a:cs typeface="Arial" charset="0"/>
                </a:rPr>
                <a:t> </a:t>
              </a:r>
              <a:r>
                <a:rPr lang="ru-RU" sz="1600" dirty="0" err="1">
                  <a:latin typeface="+mn-lt"/>
                  <a:cs typeface="Arial" charset="0"/>
                </a:rPr>
                <a:t>эмоцио-нальный</a:t>
              </a:r>
              <a:r>
                <a:rPr lang="ru-RU" sz="1600" dirty="0">
                  <a:latin typeface="+mn-lt"/>
                  <a:cs typeface="Arial" charset="0"/>
                </a:rPr>
                <a:t> фон для проведения обучения, способствует возникновению 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latin typeface="+mn-lt"/>
                  <a:cs typeface="Arial" charset="0"/>
                </a:rPr>
                <a:t>познавательного интереса</a:t>
              </a:r>
            </a:p>
          </p:txBody>
        </p:sp>
      </p:grpSp>
      <p:grpSp>
        <p:nvGrpSpPr>
          <p:cNvPr id="5" name="Группа 18"/>
          <p:cNvGrpSpPr>
            <a:grpSpLocks/>
          </p:cNvGrpSpPr>
          <p:nvPr/>
        </p:nvGrpSpPr>
        <p:grpSpPr bwMode="auto">
          <a:xfrm>
            <a:off x="200025" y="1412875"/>
            <a:ext cx="4443413" cy="2182813"/>
            <a:chOff x="200025" y="1412776"/>
            <a:chExt cx="4443983" cy="2182168"/>
          </a:xfrm>
        </p:grpSpPr>
        <p:sp>
          <p:nvSpPr>
            <p:cNvPr id="82959" name="AutoShape 8"/>
            <p:cNvSpPr>
              <a:spLocks noChangeArrowheads="1"/>
            </p:cNvSpPr>
            <p:nvPr/>
          </p:nvSpPr>
          <p:spPr bwMode="auto">
            <a:xfrm>
              <a:off x="4355976" y="1412776"/>
              <a:ext cx="288032" cy="1728192"/>
            </a:xfrm>
            <a:prstGeom prst="downArrow">
              <a:avLst>
                <a:gd name="adj1" fmla="val 50000"/>
                <a:gd name="adj2" fmla="val 71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82960" name="AutoShape 7"/>
            <p:cNvSpPr>
              <a:spLocks noChangeArrowheads="1"/>
            </p:cNvSpPr>
            <p:nvPr/>
          </p:nvSpPr>
          <p:spPr bwMode="auto">
            <a:xfrm flipH="1">
              <a:off x="200025" y="2132856"/>
              <a:ext cx="457200" cy="1462088"/>
            </a:xfrm>
            <a:prstGeom prst="curvedLeftArrow">
              <a:avLst>
                <a:gd name="adj1" fmla="val 33593"/>
                <a:gd name="adj2" fmla="val 108537"/>
                <a:gd name="adj3" fmla="val 40278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</p:grp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395288" y="1557338"/>
            <a:ext cx="8353425" cy="1295400"/>
            <a:chOff x="567" y="4237"/>
            <a:chExt cx="13156" cy="2041"/>
          </a:xfrm>
        </p:grpSpPr>
        <p:sp>
          <p:nvSpPr>
            <p:cNvPr id="4" name="Text Box 9" descr="Букет"/>
            <p:cNvSpPr txBox="1">
              <a:spLocks noChangeArrowheads="1"/>
            </p:cNvSpPr>
            <p:nvPr/>
          </p:nvSpPr>
          <p:spPr bwMode="auto">
            <a:xfrm>
              <a:off x="567" y="4237"/>
              <a:ext cx="13156" cy="2041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  <a:cs typeface="Arial" charset="0"/>
              </a:endParaRPr>
            </a:p>
          </p:txBody>
        </p:sp>
        <p:grpSp>
          <p:nvGrpSpPr>
            <p:cNvPr id="10" name="Group 10"/>
            <p:cNvGrpSpPr>
              <a:grpSpLocks/>
            </p:cNvGrpSpPr>
            <p:nvPr/>
          </p:nvGrpSpPr>
          <p:grpSpPr bwMode="auto">
            <a:xfrm>
              <a:off x="680" y="4351"/>
              <a:ext cx="12929" cy="1701"/>
              <a:chOff x="680" y="4351"/>
              <a:chExt cx="12929" cy="1701"/>
            </a:xfrm>
          </p:grpSpPr>
          <p:sp>
            <p:nvSpPr>
              <p:cNvPr id="6" name="Text Box 16"/>
              <p:cNvSpPr txBox="1">
                <a:spLocks noChangeArrowheads="1"/>
              </p:cNvSpPr>
              <p:nvPr/>
            </p:nvSpPr>
            <p:spPr bwMode="auto">
              <a:xfrm>
                <a:off x="720" y="4352"/>
                <a:ext cx="5103" cy="10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Организация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речевого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общения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детей</a:t>
                </a:r>
                <a:endParaRPr lang="ru-RU" sz="1600" dirty="0">
                  <a:latin typeface="Arial" pitchFamily="34" charset="0"/>
                  <a:cs typeface="Arial" charset="0"/>
                </a:endParaRPr>
              </a:p>
            </p:txBody>
          </p:sp>
          <p:sp>
            <p:nvSpPr>
              <p:cNvPr id="7" name="Text Box 14"/>
              <p:cNvSpPr txBox="1">
                <a:spLocks noChangeArrowheads="1"/>
              </p:cNvSpPr>
              <p:nvPr/>
            </p:nvSpPr>
            <p:spPr bwMode="auto">
              <a:xfrm>
                <a:off x="6577" y="4352"/>
                <a:ext cx="7031" cy="10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Организация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обучения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детей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</a:p>
            </p:txBody>
          </p:sp>
          <p:sp>
            <p:nvSpPr>
              <p:cNvPr id="8" name="Text Box 15"/>
              <p:cNvSpPr txBox="1">
                <a:spLocks noChangeArrowheads="1"/>
              </p:cNvSpPr>
              <p:nvPr/>
            </p:nvSpPr>
            <p:spPr bwMode="auto">
              <a:xfrm>
                <a:off x="680" y="5485"/>
                <a:ext cx="12928" cy="56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Организация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разнообразных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форм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взаимодействия</a:t>
                </a:r>
                <a:endParaRPr lang="ru-RU" sz="1600" dirty="0">
                  <a:latin typeface="Arial" pitchFamily="34" charset="0"/>
                  <a:cs typeface="Arial" charset="0"/>
                </a:endParaRPr>
              </a:p>
            </p:txBody>
          </p:sp>
          <p:sp>
            <p:nvSpPr>
              <p:cNvPr id="82956" name="Line 13"/>
              <p:cNvSpPr>
                <a:spLocks noChangeShapeType="1"/>
              </p:cNvSpPr>
              <p:nvPr/>
            </p:nvSpPr>
            <p:spPr bwMode="auto">
              <a:xfrm>
                <a:off x="1474" y="5031"/>
                <a:ext cx="0" cy="7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lg" len="lg"/>
                <a:tailEnd type="stealth" w="lg" len="lg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957" name="Line 13"/>
              <p:cNvSpPr>
                <a:spLocks noChangeShapeType="1"/>
              </p:cNvSpPr>
              <p:nvPr/>
            </p:nvSpPr>
            <p:spPr bwMode="auto">
              <a:xfrm>
                <a:off x="12815" y="5031"/>
                <a:ext cx="0" cy="7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lg" len="lg"/>
                <a:tailEnd type="stealth" w="lg" len="lg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958" name="Line 13"/>
              <p:cNvSpPr>
                <a:spLocks noChangeShapeType="1"/>
              </p:cNvSpPr>
              <p:nvPr/>
            </p:nvSpPr>
            <p:spPr bwMode="auto">
              <a:xfrm>
                <a:off x="5784" y="4917"/>
                <a:ext cx="766" cy="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lg" len="lg"/>
                <a:tailEnd type="stealth" w="lg" len="lg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280EB2-A6A3-4CCB-AFDD-F1821D35E573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985325-7F21-4A7F-B1C6-F98F7F565C31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68313" y="387350"/>
            <a:ext cx="8207375" cy="449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2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РАЗВИТИЕ ЭЛЕМЕНТАРНЫХ МАТЕМАТИЧЕСКИХ ПРЕДСТАВЛЕНИЙ</a:t>
            </a:r>
            <a:endParaRPr lang="ru-RU" sz="2200" dirty="0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83972" name="Text Box 3"/>
          <p:cNvSpPr txBox="1">
            <a:spLocks noChangeArrowheads="1"/>
          </p:cNvSpPr>
          <p:nvPr/>
        </p:nvSpPr>
        <p:spPr bwMode="auto">
          <a:xfrm>
            <a:off x="395288" y="981075"/>
            <a:ext cx="8345487" cy="100806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81320" dir="3080412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sz="1600" b="1" i="1"/>
              <a:t>Цель:</a:t>
            </a:r>
            <a:endParaRPr lang="ru-RU" sz="1600" b="1"/>
          </a:p>
          <a:p>
            <a:pPr algn="ctr">
              <a:lnSpc>
                <a:spcPct val="90000"/>
              </a:lnSpc>
            </a:pPr>
            <a:r>
              <a:rPr lang="ru-RU" sz="1600" b="1"/>
              <a:t>интеллектуальное развитие детей, формирование приемов умственной деятельности, творческого и вариативного мышления на основе овладения детьми количественными отношениями предметов и явлений окружающего мира</a:t>
            </a:r>
            <a:endParaRPr lang="ru-RU" sz="1600"/>
          </a:p>
        </p:txBody>
      </p:sp>
      <p:sp>
        <p:nvSpPr>
          <p:cNvPr id="83973" name="Text Box 4"/>
          <p:cNvSpPr txBox="1">
            <a:spLocks noChangeArrowheads="1"/>
          </p:cNvSpPr>
          <p:nvPr/>
        </p:nvSpPr>
        <p:spPr bwMode="auto">
          <a:xfrm>
            <a:off x="755650" y="2139950"/>
            <a:ext cx="7877175" cy="8572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71842" dir="2700000" algn="ctr" rotWithShape="0">
              <a:srgbClr val="622423">
                <a:alpha val="50000"/>
              </a:srgbClr>
            </a:outerShdw>
          </a:effectLst>
        </p:spPr>
        <p:txBody>
          <a:bodyPr/>
          <a:lstStyle/>
          <a:p>
            <a:pPr algn="ctr">
              <a:spcAft>
                <a:spcPts val="1800"/>
              </a:spcAft>
            </a:pPr>
            <a:r>
              <a:rPr lang="ru-RU" sz="1400" b="1"/>
              <a:t>Традиционные направления РЭМП в ДОУ</a:t>
            </a:r>
            <a:endParaRPr lang="ru-RU" sz="1400"/>
          </a:p>
        </p:txBody>
      </p:sp>
      <p:sp>
        <p:nvSpPr>
          <p:cNvPr id="83974" name="Text Box 5"/>
          <p:cNvSpPr txBox="1">
            <a:spLocks noChangeArrowheads="1"/>
          </p:cNvSpPr>
          <p:nvPr/>
        </p:nvSpPr>
        <p:spPr bwMode="auto">
          <a:xfrm>
            <a:off x="882650" y="2455863"/>
            <a:ext cx="1008063" cy="4683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1200" b="1"/>
              <a:t>Количество и счет</a:t>
            </a:r>
            <a:endParaRPr lang="ru-RU" altLang="ru-RU"/>
          </a:p>
        </p:txBody>
      </p:sp>
      <p:sp>
        <p:nvSpPr>
          <p:cNvPr id="83975" name="Text Box 6"/>
          <p:cNvSpPr txBox="1">
            <a:spLocks noChangeArrowheads="1"/>
          </p:cNvSpPr>
          <p:nvPr/>
        </p:nvSpPr>
        <p:spPr bwMode="auto">
          <a:xfrm>
            <a:off x="2106613" y="2451100"/>
            <a:ext cx="900112" cy="4683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1800"/>
              </a:spcBef>
            </a:pPr>
            <a:r>
              <a:rPr lang="ru-RU" altLang="ru-RU" sz="1200" b="1"/>
              <a:t>Величина</a:t>
            </a:r>
            <a:endParaRPr lang="ru-RU" altLang="ru-RU"/>
          </a:p>
        </p:txBody>
      </p:sp>
      <p:sp>
        <p:nvSpPr>
          <p:cNvPr id="83976" name="Text Box 7"/>
          <p:cNvSpPr txBox="1">
            <a:spLocks noChangeArrowheads="1"/>
          </p:cNvSpPr>
          <p:nvPr/>
        </p:nvSpPr>
        <p:spPr bwMode="auto">
          <a:xfrm>
            <a:off x="3270250" y="2455863"/>
            <a:ext cx="684213" cy="4683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600"/>
              </a:spcBef>
              <a:spcAft>
                <a:spcPts val="1000"/>
              </a:spcAft>
            </a:pPr>
            <a:r>
              <a:rPr lang="ru-RU" altLang="ru-RU" sz="1200" b="1"/>
              <a:t>Форма</a:t>
            </a:r>
            <a:endParaRPr lang="ru-RU" altLang="ru-RU"/>
          </a:p>
        </p:txBody>
      </p:sp>
      <p:sp>
        <p:nvSpPr>
          <p:cNvPr id="83977" name="Text Box 8"/>
          <p:cNvSpPr txBox="1">
            <a:spLocks noChangeArrowheads="1"/>
          </p:cNvSpPr>
          <p:nvPr/>
        </p:nvSpPr>
        <p:spPr bwMode="auto">
          <a:xfrm>
            <a:off x="4316413" y="2455863"/>
            <a:ext cx="1042987" cy="4683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1200" b="1"/>
              <a:t>Число и цифра </a:t>
            </a:r>
            <a:endParaRPr lang="ru-RU" altLang="ru-RU"/>
          </a:p>
        </p:txBody>
      </p:sp>
      <p:sp>
        <p:nvSpPr>
          <p:cNvPr id="83978" name="Text Box 9"/>
          <p:cNvSpPr txBox="1">
            <a:spLocks noChangeArrowheads="1"/>
          </p:cNvSpPr>
          <p:nvPr/>
        </p:nvSpPr>
        <p:spPr bwMode="auto">
          <a:xfrm>
            <a:off x="5715000" y="2455863"/>
            <a:ext cx="1223963" cy="4683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1200" b="1"/>
              <a:t>Ориентировка во времени </a:t>
            </a:r>
            <a:endParaRPr lang="ru-RU" altLang="ru-RU"/>
          </a:p>
        </p:txBody>
      </p:sp>
      <p:sp>
        <p:nvSpPr>
          <p:cNvPr id="83979" name="Text Box 10"/>
          <p:cNvSpPr txBox="1">
            <a:spLocks noChangeArrowheads="1"/>
          </p:cNvSpPr>
          <p:nvPr/>
        </p:nvSpPr>
        <p:spPr bwMode="auto">
          <a:xfrm>
            <a:off x="7156450" y="2432050"/>
            <a:ext cx="1295400" cy="4683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altLang="ru-RU" sz="1200" b="1"/>
              <a:t>Ориентировка в пространстве</a:t>
            </a:r>
            <a:endParaRPr lang="ru-RU" altLang="ru-RU"/>
          </a:p>
        </p:txBody>
      </p:sp>
      <p:grpSp>
        <p:nvGrpSpPr>
          <p:cNvPr id="2" name="Группа 22"/>
          <p:cNvGrpSpPr>
            <a:grpSpLocks/>
          </p:cNvGrpSpPr>
          <p:nvPr/>
        </p:nvGrpSpPr>
        <p:grpSpPr bwMode="auto">
          <a:xfrm>
            <a:off x="179388" y="3284538"/>
            <a:ext cx="8785225" cy="2773362"/>
            <a:chOff x="179512" y="2708920"/>
            <a:chExt cx="8784976" cy="2772000"/>
          </a:xfrm>
        </p:grpSpPr>
        <p:sp>
          <p:nvSpPr>
            <p:cNvPr id="83981" name="Text Box 11"/>
            <p:cNvSpPr txBox="1">
              <a:spLocks noChangeArrowheads="1"/>
            </p:cNvSpPr>
            <p:nvPr/>
          </p:nvSpPr>
          <p:spPr bwMode="auto">
            <a:xfrm>
              <a:off x="179512" y="2708920"/>
              <a:ext cx="8784976" cy="2772000"/>
            </a:xfrm>
            <a:prstGeom prst="rect">
              <a:avLst/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81320" dir="3080412" algn="ctr" rotWithShape="0">
                <a:srgbClr val="205867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1400" b="1"/>
                <a:t>Развивающие задачи РЭМП</a:t>
              </a:r>
              <a:endParaRPr lang="ru-RU" sz="1400"/>
            </a:p>
          </p:txBody>
        </p:sp>
        <p:grpSp>
          <p:nvGrpSpPr>
            <p:cNvPr id="5" name="Группа 21"/>
            <p:cNvGrpSpPr>
              <a:grpSpLocks/>
            </p:cNvGrpSpPr>
            <p:nvPr/>
          </p:nvGrpSpPr>
          <p:grpSpPr bwMode="auto">
            <a:xfrm>
              <a:off x="315262" y="2966448"/>
              <a:ext cx="8568000" cy="2356894"/>
              <a:chOff x="315262" y="2966448"/>
              <a:chExt cx="8568000" cy="2356894"/>
            </a:xfrm>
          </p:grpSpPr>
          <p:grpSp>
            <p:nvGrpSpPr>
              <p:cNvPr id="6" name="Группа 20"/>
              <p:cNvGrpSpPr>
                <a:grpSpLocks/>
              </p:cNvGrpSpPr>
              <p:nvPr/>
            </p:nvGrpSpPr>
            <p:grpSpPr bwMode="auto">
              <a:xfrm>
                <a:off x="328671" y="2966448"/>
                <a:ext cx="8419619" cy="662614"/>
                <a:chOff x="328671" y="2966448"/>
                <a:chExt cx="8419619" cy="662614"/>
              </a:xfrm>
            </p:grpSpPr>
            <p:sp>
              <p:nvSpPr>
                <p:cNvPr id="83987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328733" y="2965968"/>
                  <a:ext cx="1260439" cy="648968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FBD4B4"/>
                    </a:gs>
                  </a:gsLst>
                  <a:lin ang="5400000" scaled="1"/>
                </a:gradFill>
                <a:ln w="12700">
                  <a:solidFill>
                    <a:srgbClr val="FABF8F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rgbClr val="974706">
                      <a:alpha val="50000"/>
                    </a:srgbClr>
                  </a:outerShdw>
                </a:effectLst>
              </p:spPr>
              <p:txBody>
                <a:bodyPr/>
                <a:lstStyle/>
                <a:p>
                  <a:pPr algn="ctr"/>
                  <a:r>
                    <a:rPr lang="ru-RU" sz="1200" b="1"/>
                    <a:t>Формировать </a:t>
                  </a:r>
                </a:p>
                <a:p>
                  <a:pPr algn="ctr"/>
                  <a:r>
                    <a:rPr lang="ru-RU" sz="1200" b="1"/>
                    <a:t>представление </a:t>
                  </a:r>
                </a:p>
                <a:p>
                  <a:pPr algn="ctr"/>
                  <a:r>
                    <a:rPr lang="ru-RU" sz="1200" b="1"/>
                    <a:t>о числе</a:t>
                  </a:r>
                  <a:endParaRPr lang="ru-RU"/>
                </a:p>
              </p:txBody>
            </p:sp>
            <p:sp>
              <p:nvSpPr>
                <p:cNvPr id="83988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793953" y="2965968"/>
                  <a:ext cx="1331875" cy="648968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FBD4B4"/>
                    </a:gs>
                  </a:gsLst>
                  <a:lin ang="5400000" scaled="1"/>
                </a:gradFill>
                <a:ln w="12700">
                  <a:solidFill>
                    <a:srgbClr val="FABF8F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rgbClr val="974706">
                      <a:alpha val="50000"/>
                    </a:srgbClr>
                  </a:outerShdw>
                </a:effectLst>
              </p:spPr>
              <p:txBody>
                <a:bodyPr/>
                <a:lstStyle/>
                <a:p>
                  <a:pPr algn="ctr"/>
                  <a:r>
                    <a:rPr lang="ru-RU" sz="1200" b="1"/>
                    <a:t>Формировать </a:t>
                  </a:r>
                </a:p>
                <a:p>
                  <a:pPr algn="ctr"/>
                  <a:r>
                    <a:rPr lang="ru-RU" sz="1200" b="1"/>
                    <a:t>геометрические </a:t>
                  </a:r>
                </a:p>
                <a:p>
                  <a:pPr algn="ctr"/>
                  <a:r>
                    <a:rPr lang="ru-RU" sz="1200" b="1"/>
                    <a:t>представления</a:t>
                  </a:r>
                  <a:endParaRPr lang="ru-RU"/>
                </a:p>
              </p:txBody>
            </p:sp>
            <p:sp>
              <p:nvSpPr>
                <p:cNvPr id="83989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3360772" y="2977075"/>
                  <a:ext cx="3995624" cy="647381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FBD4B4"/>
                    </a:gs>
                  </a:gsLst>
                  <a:lin ang="5400000" scaled="1"/>
                </a:gradFill>
                <a:ln w="12700">
                  <a:solidFill>
                    <a:srgbClr val="FABF8F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rgbClr val="974706">
                      <a:alpha val="50000"/>
                    </a:srgbClr>
                  </a:outerShdw>
                </a:effectLst>
              </p:spPr>
              <p:txBody>
                <a:bodyPr/>
                <a:lstStyle/>
                <a:p>
                  <a:pPr algn="ctr"/>
                  <a:r>
                    <a:rPr lang="ru-RU" sz="1200" b="1"/>
                    <a:t>Формировать представление о преобразованиях </a:t>
                  </a:r>
                </a:p>
                <a:p>
                  <a:pPr algn="ctr"/>
                  <a:r>
                    <a:rPr lang="ru-RU" sz="1200" b="1"/>
                    <a:t>(временные представления, представления об </a:t>
                  </a:r>
                </a:p>
                <a:p>
                  <a:pPr algn="ctr"/>
                  <a:r>
                    <a:rPr lang="ru-RU" sz="1200" b="1"/>
                    <a:t>изменении количества, об арифметических действиях)</a:t>
                  </a:r>
                  <a:endParaRPr lang="ru-RU"/>
                </a:p>
              </p:txBody>
            </p:sp>
            <p:sp>
              <p:nvSpPr>
                <p:cNvPr id="83990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7524666" y="2980248"/>
                  <a:ext cx="1223928" cy="648969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FBD4B4"/>
                    </a:gs>
                  </a:gsLst>
                  <a:lin ang="5400000" scaled="1"/>
                </a:gradFill>
                <a:ln w="12700">
                  <a:solidFill>
                    <a:srgbClr val="FABF8F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rgbClr val="974706">
                      <a:alpha val="50000"/>
                    </a:srgbClr>
                  </a:outerShdw>
                </a:effectLst>
              </p:spPr>
              <p:txBody>
                <a:bodyPr/>
                <a:lstStyle/>
                <a:p>
                  <a:pPr algn="ctr"/>
                  <a:r>
                    <a:rPr lang="ru-RU" sz="1200" b="1"/>
                    <a:t>Развивать </a:t>
                  </a:r>
                </a:p>
                <a:p>
                  <a:pPr algn="ctr"/>
                  <a:r>
                    <a:rPr lang="ru-RU" sz="1200" b="1"/>
                    <a:t>сенсорные </a:t>
                  </a:r>
                </a:p>
                <a:p>
                  <a:pPr algn="ctr"/>
                  <a:r>
                    <a:rPr lang="ru-RU" sz="1200" b="1"/>
                    <a:t>возможности</a:t>
                  </a:r>
                  <a:endParaRPr lang="ru-RU"/>
                </a:p>
              </p:txBody>
            </p:sp>
          </p:grpSp>
          <p:sp>
            <p:nvSpPr>
              <p:cNvPr id="83984" name="Text Box 16"/>
              <p:cNvSpPr txBox="1">
                <a:spLocks noChangeArrowheads="1"/>
              </p:cNvSpPr>
              <p:nvPr/>
            </p:nvSpPr>
            <p:spPr bwMode="auto">
              <a:xfrm>
                <a:off x="316033" y="4221064"/>
                <a:ext cx="8567494" cy="46808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rgbClr val="974706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/>
                <a:r>
                  <a:rPr lang="ru-RU" sz="1200" b="1"/>
                  <a:t>Развивать логическое мышление (формирование представлений о порядке и закономерности, об операциях классификации и сериации, знакомство с элементами логики высказываний) навыков счета и измерения различных величин</a:t>
                </a:r>
                <a:endParaRPr lang="ru-RU"/>
              </a:p>
            </p:txBody>
          </p:sp>
          <p:sp>
            <p:nvSpPr>
              <p:cNvPr id="83985" name="Text Box 17"/>
              <p:cNvSpPr txBox="1">
                <a:spLocks noChangeArrowheads="1"/>
              </p:cNvSpPr>
              <p:nvPr/>
            </p:nvSpPr>
            <p:spPr bwMode="auto">
              <a:xfrm>
                <a:off x="328733" y="3754568"/>
                <a:ext cx="8496059" cy="323691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rgbClr val="974706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ru-RU" sz="1200" b="1"/>
                  <a:t>Формировать навыки выражения количества через число (формирование навыков счета и измерения различных величин)</a:t>
                </a:r>
                <a:endParaRPr lang="ru-RU"/>
              </a:p>
            </p:txBody>
          </p:sp>
          <p:sp>
            <p:nvSpPr>
              <p:cNvPr id="83986" name="Text Box 18"/>
              <p:cNvSpPr txBox="1">
                <a:spLocks noChangeArrowheads="1"/>
              </p:cNvSpPr>
              <p:nvPr/>
            </p:nvSpPr>
            <p:spPr bwMode="auto">
              <a:xfrm>
                <a:off x="739883" y="4855752"/>
                <a:ext cx="7811866" cy="46808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rgbClr val="974706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/>
                <a:r>
                  <a:rPr lang="ru-RU" sz="1200" b="1"/>
                  <a:t>Развивать абстрактное воображение, образную память, ассоциативное мышление, мышление по аналогии – </a:t>
                </a:r>
              </a:p>
              <a:p>
                <a:pPr algn="ctr"/>
                <a:r>
                  <a:rPr lang="ru-RU" sz="1200" b="1"/>
                  <a:t>предпосылки творческого продуктивного мышления</a:t>
                </a:r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147164-4517-4017-BA88-820CA758FDFB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grpSp>
        <p:nvGrpSpPr>
          <p:cNvPr id="2" name="Группа 28"/>
          <p:cNvGrpSpPr>
            <a:grpSpLocks/>
          </p:cNvGrpSpPr>
          <p:nvPr/>
        </p:nvGrpSpPr>
        <p:grpSpPr bwMode="auto">
          <a:xfrm>
            <a:off x="215900" y="3009900"/>
            <a:ext cx="8712200" cy="3092450"/>
            <a:chOff x="216000" y="3009680"/>
            <a:chExt cx="8712000" cy="3092314"/>
          </a:xfrm>
        </p:grpSpPr>
        <p:sp>
          <p:nvSpPr>
            <p:cNvPr id="85004" name="Text Box 2"/>
            <p:cNvSpPr txBox="1">
              <a:spLocks noChangeArrowheads="1"/>
            </p:cNvSpPr>
            <p:nvPr/>
          </p:nvSpPr>
          <p:spPr bwMode="auto">
            <a:xfrm>
              <a:off x="216000" y="3009680"/>
              <a:ext cx="8712000" cy="3092314"/>
            </a:xfrm>
            <a:prstGeom prst="rect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1600" b="1"/>
                <a:t>Формы работы по развитию элементарных математических представлений</a:t>
              </a:r>
              <a:endParaRPr lang="ru-RU" sz="1600"/>
            </a:p>
          </p:txBody>
        </p:sp>
        <p:grpSp>
          <p:nvGrpSpPr>
            <p:cNvPr id="4" name="Группа 26"/>
            <p:cNvGrpSpPr>
              <a:grpSpLocks/>
            </p:cNvGrpSpPr>
            <p:nvPr/>
          </p:nvGrpSpPr>
          <p:grpSpPr bwMode="auto">
            <a:xfrm>
              <a:off x="395652" y="3327820"/>
              <a:ext cx="8352697" cy="1476960"/>
              <a:chOff x="430559" y="3327820"/>
              <a:chExt cx="8352697" cy="1476960"/>
            </a:xfrm>
          </p:grpSpPr>
          <p:sp>
            <p:nvSpPr>
              <p:cNvPr id="85010" name="Text Box 3"/>
              <p:cNvSpPr txBox="1">
                <a:spLocks noChangeArrowheads="1"/>
              </p:cNvSpPr>
              <p:nvPr/>
            </p:nvSpPr>
            <p:spPr bwMode="auto">
              <a:xfrm>
                <a:off x="430559" y="3485222"/>
                <a:ext cx="1260000" cy="1116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altLang="ru-RU" sz="1300" b="1"/>
                  <a:t>Обучение в </a:t>
                </a:r>
              </a:p>
              <a:p>
                <a:pPr algn="ctr"/>
                <a:r>
                  <a:rPr lang="ru-RU" altLang="ru-RU" sz="1300" b="1"/>
                  <a:t>повседневных </a:t>
                </a:r>
              </a:p>
              <a:p>
                <a:pPr algn="ctr"/>
                <a:r>
                  <a:rPr lang="ru-RU" altLang="ru-RU" sz="1300" b="1"/>
                  <a:t>бытовых ситуациях </a:t>
                </a:r>
              </a:p>
              <a:p>
                <a:pPr algn="ctr"/>
                <a:r>
                  <a:rPr lang="ru-RU" altLang="ru-RU" sz="1300" b="1"/>
                  <a:t>(МлДВ)</a:t>
                </a:r>
                <a:endParaRPr lang="ru-RU" altLang="ru-RU" sz="1300"/>
              </a:p>
            </p:txBody>
          </p:sp>
          <p:sp>
            <p:nvSpPr>
              <p:cNvPr id="85011" name="Text Box 5"/>
              <p:cNvSpPr txBox="1">
                <a:spLocks noChangeArrowheads="1"/>
              </p:cNvSpPr>
              <p:nvPr/>
            </p:nvSpPr>
            <p:spPr bwMode="auto">
              <a:xfrm>
                <a:off x="1779770" y="3683222"/>
                <a:ext cx="1692000" cy="720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altLang="ru-RU" sz="1300" b="1"/>
                  <a:t>Демонстрационные опыты </a:t>
                </a:r>
              </a:p>
              <a:p>
                <a:pPr algn="ctr"/>
                <a:r>
                  <a:rPr lang="ru-RU" altLang="ru-RU" sz="1300" b="1"/>
                  <a:t>(МлДВ)</a:t>
                </a:r>
                <a:endParaRPr lang="ru-RU" altLang="ru-RU" sz="1300"/>
              </a:p>
            </p:txBody>
          </p:sp>
          <p:sp>
            <p:nvSpPr>
              <p:cNvPr id="85012" name="Text Box 6"/>
              <p:cNvSpPr txBox="1">
                <a:spLocks noChangeArrowheads="1"/>
              </p:cNvSpPr>
              <p:nvPr/>
            </p:nvSpPr>
            <p:spPr bwMode="auto">
              <a:xfrm>
                <a:off x="3576882" y="3395222"/>
                <a:ext cx="1260000" cy="1296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altLang="ru-RU" sz="1300" b="1"/>
                  <a:t>Сенсорные праздники </a:t>
                </a:r>
              </a:p>
              <a:p>
                <a:pPr algn="ctr"/>
                <a:r>
                  <a:rPr lang="ru-RU" altLang="ru-RU" sz="1300" b="1"/>
                  <a:t>на основе народного </a:t>
                </a:r>
              </a:p>
              <a:p>
                <a:pPr algn="ctr"/>
                <a:r>
                  <a:rPr lang="ru-RU" altLang="ru-RU" sz="1300" b="1"/>
                  <a:t>календаря (МлДВ)</a:t>
                </a:r>
                <a:endParaRPr lang="ru-RU" altLang="ru-RU" sz="1300"/>
              </a:p>
            </p:txBody>
          </p:sp>
          <p:sp>
            <p:nvSpPr>
              <p:cNvPr id="85013" name="Text Box 7"/>
              <p:cNvSpPr txBox="1">
                <a:spLocks noChangeArrowheads="1"/>
              </p:cNvSpPr>
              <p:nvPr/>
            </p:nvSpPr>
            <p:spPr bwMode="auto">
              <a:xfrm>
                <a:off x="4937674" y="3328780"/>
                <a:ext cx="2196000" cy="1476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altLang="ru-RU" sz="1300" b="1"/>
                  <a:t>Театрализация с математическим </a:t>
                </a:r>
              </a:p>
              <a:p>
                <a:pPr algn="ctr"/>
                <a:r>
                  <a:rPr lang="ru-RU" altLang="ru-RU" sz="1300" b="1"/>
                  <a:t>содержанием – на этапе объяснения </a:t>
                </a:r>
              </a:p>
              <a:p>
                <a:pPr algn="ctr"/>
                <a:r>
                  <a:rPr lang="ru-RU" altLang="ru-RU" sz="1300" b="1"/>
                  <a:t>или повторения и закрепления  </a:t>
                </a:r>
              </a:p>
              <a:p>
                <a:pPr algn="ctr"/>
                <a:r>
                  <a:rPr lang="ru-RU" altLang="ru-RU" sz="1300" b="1"/>
                  <a:t>(средняя и старшая группы)</a:t>
                </a:r>
                <a:endParaRPr lang="ru-RU" altLang="ru-RU" sz="1300"/>
              </a:p>
            </p:txBody>
          </p:sp>
          <p:sp>
            <p:nvSpPr>
              <p:cNvPr id="85014" name="Text Box 8"/>
              <p:cNvSpPr txBox="1">
                <a:spLocks noChangeArrowheads="1"/>
              </p:cNvSpPr>
              <p:nvPr/>
            </p:nvSpPr>
            <p:spPr bwMode="auto">
              <a:xfrm>
                <a:off x="7235256" y="3327820"/>
                <a:ext cx="1548000" cy="1476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altLang="ru-RU" sz="1300" b="1"/>
                  <a:t>Коллективное занятие </a:t>
                </a:r>
              </a:p>
              <a:p>
                <a:pPr algn="ctr"/>
                <a:r>
                  <a:rPr lang="ru-RU" altLang="ru-RU" sz="1300" b="1"/>
                  <a:t>при условии свободы </a:t>
                </a:r>
              </a:p>
              <a:p>
                <a:pPr algn="ctr"/>
                <a:r>
                  <a:rPr lang="ru-RU" altLang="ru-RU" sz="1300" b="1"/>
                  <a:t>участия в нем (средняя </a:t>
                </a:r>
              </a:p>
              <a:p>
                <a:pPr algn="ctr"/>
                <a:r>
                  <a:rPr lang="ru-RU" altLang="ru-RU" sz="1300" b="1"/>
                  <a:t>и старшая группы)</a:t>
                </a:r>
                <a:endParaRPr lang="ru-RU" altLang="ru-RU" sz="1300"/>
              </a:p>
            </p:txBody>
          </p:sp>
        </p:grpSp>
        <p:sp>
          <p:nvSpPr>
            <p:cNvPr id="85006" name="Text Box 12"/>
            <p:cNvSpPr txBox="1">
              <a:spLocks noChangeArrowheads="1"/>
            </p:cNvSpPr>
            <p:nvPr/>
          </p:nvSpPr>
          <p:spPr bwMode="auto">
            <a:xfrm>
              <a:off x="1584000" y="5661248"/>
              <a:ext cx="5976000" cy="288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altLang="ru-RU" sz="1300" b="1"/>
                <a:t>Самостоятельная деятельность в развивающей среде (все возрастные группы)</a:t>
              </a:r>
              <a:endParaRPr lang="ru-RU" altLang="ru-RU" sz="1300"/>
            </a:p>
          </p:txBody>
        </p:sp>
        <p:grpSp>
          <p:nvGrpSpPr>
            <p:cNvPr id="5" name="Группа 27"/>
            <p:cNvGrpSpPr>
              <a:grpSpLocks/>
            </p:cNvGrpSpPr>
            <p:nvPr/>
          </p:nvGrpSpPr>
          <p:grpSpPr bwMode="auto">
            <a:xfrm>
              <a:off x="403682" y="4886285"/>
              <a:ext cx="8336637" cy="684000"/>
              <a:chOff x="446619" y="4886285"/>
              <a:chExt cx="8336637" cy="684000"/>
            </a:xfrm>
          </p:grpSpPr>
          <p:sp>
            <p:nvSpPr>
              <p:cNvPr id="85008" name="Text Box 9"/>
              <p:cNvSpPr txBox="1">
                <a:spLocks noChangeArrowheads="1"/>
              </p:cNvSpPr>
              <p:nvPr/>
            </p:nvSpPr>
            <p:spPr bwMode="auto">
              <a:xfrm>
                <a:off x="446619" y="4886285"/>
                <a:ext cx="4716000" cy="684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altLang="ru-RU" sz="1300" b="1"/>
                  <a:t>Занятие с четкими правилами, обязательное для всех, фиксированной продолжительности  (подготовительная группа, на основе соглашения с детьми)</a:t>
                </a:r>
                <a:endParaRPr lang="ru-RU" altLang="ru-RU" sz="1300"/>
              </a:p>
            </p:txBody>
          </p:sp>
          <p:sp>
            <p:nvSpPr>
              <p:cNvPr id="85009" name="Text Box 13"/>
              <p:cNvSpPr txBox="1">
                <a:spLocks noChangeArrowheads="1"/>
              </p:cNvSpPr>
              <p:nvPr/>
            </p:nvSpPr>
            <p:spPr bwMode="auto">
              <a:xfrm>
                <a:off x="5219256" y="4886285"/>
                <a:ext cx="3564000" cy="684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altLang="ru-RU" sz="1300" b="1"/>
                  <a:t>Свободные беседы гуманитарной </a:t>
                </a:r>
              </a:p>
              <a:p>
                <a:pPr algn="ctr"/>
                <a:r>
                  <a:rPr lang="ru-RU" altLang="ru-RU" sz="1300" b="1"/>
                  <a:t>направленности по истории математики, о прикладных аспектах математики  (МлДВ)</a:t>
                </a:r>
                <a:endParaRPr lang="ru-RU" altLang="ru-RU" sz="1300"/>
              </a:p>
            </p:txBody>
          </p:sp>
        </p:grpSp>
      </p:grpSp>
      <p:grpSp>
        <p:nvGrpSpPr>
          <p:cNvPr id="6" name="Группа 25"/>
          <p:cNvGrpSpPr>
            <a:grpSpLocks/>
          </p:cNvGrpSpPr>
          <p:nvPr/>
        </p:nvGrpSpPr>
        <p:grpSpPr bwMode="auto">
          <a:xfrm>
            <a:off x="200025" y="927100"/>
            <a:ext cx="8785225" cy="1871663"/>
            <a:chOff x="200633" y="926745"/>
            <a:chExt cx="8784976" cy="1872208"/>
          </a:xfrm>
        </p:grpSpPr>
        <p:sp>
          <p:nvSpPr>
            <p:cNvPr id="84998" name="Text Box 2"/>
            <p:cNvSpPr txBox="1">
              <a:spLocks noChangeArrowheads="1"/>
            </p:cNvSpPr>
            <p:nvPr/>
          </p:nvSpPr>
          <p:spPr bwMode="auto">
            <a:xfrm>
              <a:off x="200633" y="926745"/>
              <a:ext cx="8784976" cy="1872208"/>
            </a:xfrm>
            <a:prstGeom prst="rect">
              <a:avLst/>
            </a:prstGeom>
            <a:gradFill rotWithShape="0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18900000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1600" b="1">
                  <a:solidFill>
                    <a:schemeClr val="bg1"/>
                  </a:solidFill>
                </a:rPr>
                <a:t>Принципы организации работы по развитию элементарных математических представлений</a:t>
              </a:r>
              <a:endParaRPr lang="ru-RU" sz="1600">
                <a:solidFill>
                  <a:schemeClr val="bg1"/>
                </a:solidFill>
              </a:endParaRPr>
            </a:p>
          </p:txBody>
        </p:sp>
        <p:grpSp>
          <p:nvGrpSpPr>
            <p:cNvPr id="7" name="Группа 24"/>
            <p:cNvGrpSpPr>
              <a:grpSpLocks/>
            </p:cNvGrpSpPr>
            <p:nvPr/>
          </p:nvGrpSpPr>
          <p:grpSpPr bwMode="auto">
            <a:xfrm>
              <a:off x="430559" y="1246986"/>
              <a:ext cx="8352697" cy="1455477"/>
              <a:chOff x="395535" y="1254633"/>
              <a:chExt cx="8352697" cy="1455477"/>
            </a:xfrm>
          </p:grpSpPr>
          <p:sp>
            <p:nvSpPr>
              <p:cNvPr id="85000" name="Text Box 3"/>
              <p:cNvSpPr txBox="1">
                <a:spLocks noChangeArrowheads="1"/>
              </p:cNvSpPr>
              <p:nvPr/>
            </p:nvSpPr>
            <p:spPr bwMode="auto">
              <a:xfrm>
                <a:off x="395535" y="1268759"/>
                <a:ext cx="2052000" cy="144018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altLang="ru-RU" sz="1300" b="1"/>
                  <a:t>Формирование математических представлений на основе перцептивных (ручных) действий детей,  накопления чувственного опыта и его осмысления     </a:t>
                </a:r>
                <a:endParaRPr lang="ru-RU" altLang="ru-RU" sz="1300"/>
              </a:p>
            </p:txBody>
          </p:sp>
          <p:sp>
            <p:nvSpPr>
              <p:cNvPr id="85001" name="Text Box 3"/>
              <p:cNvSpPr txBox="1">
                <a:spLocks noChangeArrowheads="1"/>
              </p:cNvSpPr>
              <p:nvPr/>
            </p:nvSpPr>
            <p:spPr bwMode="auto">
              <a:xfrm>
                <a:off x="2569858" y="1269925"/>
                <a:ext cx="2232000" cy="144018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altLang="ru-RU" sz="1300" b="1"/>
                  <a:t>Использование разнообразного и разнопланового  дидактического материала, позволяющего обобщить понятия «число», «множество», «форма»</a:t>
                </a:r>
                <a:endParaRPr lang="ru-RU" altLang="ru-RU" sz="1300"/>
              </a:p>
            </p:txBody>
          </p:sp>
          <p:sp>
            <p:nvSpPr>
              <p:cNvPr id="85002" name="Text Box 3"/>
              <p:cNvSpPr txBox="1">
                <a:spLocks noChangeArrowheads="1"/>
              </p:cNvSpPr>
              <p:nvPr/>
            </p:nvSpPr>
            <p:spPr bwMode="auto">
              <a:xfrm>
                <a:off x="4914043" y="1269925"/>
                <a:ext cx="1620000" cy="144018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altLang="ru-RU" sz="1300" b="1"/>
                  <a:t>Стимулирование активной речевой деятельности детей, речевое сопровождение перцептивных действий </a:t>
                </a:r>
                <a:endParaRPr lang="ru-RU" altLang="ru-RU" sz="1300"/>
              </a:p>
            </p:txBody>
          </p:sp>
          <p:sp>
            <p:nvSpPr>
              <p:cNvPr id="85003" name="Text Box 3"/>
              <p:cNvSpPr txBox="1">
                <a:spLocks noChangeArrowheads="1"/>
              </p:cNvSpPr>
              <p:nvPr/>
            </p:nvSpPr>
            <p:spPr bwMode="auto">
              <a:xfrm>
                <a:off x="6660232" y="1254633"/>
                <a:ext cx="2088000" cy="144018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altLang="ru-RU" sz="1300" b="1"/>
                  <a:t>Возможность сочетания самостоятельной деятельности детей и их разнообразного взаимодействия при освоении математических понятий</a:t>
                </a:r>
                <a:endParaRPr lang="ru-RU" altLang="ru-RU" sz="1300"/>
              </a:p>
            </p:txBody>
          </p:sp>
        </p:grpSp>
      </p:grp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468313" y="387350"/>
            <a:ext cx="8207375" cy="449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2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РАЗВИТИЕ ЭЛЕМЕНТАРНЫХ МАТЕМАТИЧЕСКИХ ПРЕДСТАВЛЕНИЙ</a:t>
            </a:r>
            <a:endParaRPr lang="ru-RU" sz="2200" dirty="0">
              <a:solidFill>
                <a:schemeClr val="accent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Детское экспериментирование</a:t>
            </a:r>
            <a:endParaRPr lang="ru-RU" sz="3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803275" y="1268413"/>
            <a:ext cx="7537450" cy="4752975"/>
            <a:chOff x="1573" y="1723"/>
            <a:chExt cx="14130" cy="8742"/>
          </a:xfrm>
        </p:grpSpPr>
        <p:sp>
          <p:nvSpPr>
            <p:cNvPr id="86021" name="AutoShape 3"/>
            <p:cNvSpPr>
              <a:spLocks noChangeArrowheads="1"/>
            </p:cNvSpPr>
            <p:nvPr/>
          </p:nvSpPr>
          <p:spPr bwMode="auto">
            <a:xfrm>
              <a:off x="1618" y="1723"/>
              <a:ext cx="13859" cy="1349"/>
            </a:xfrm>
            <a:prstGeom prst="wedgeRoundRectCallout">
              <a:avLst>
                <a:gd name="adj1" fmla="val -32514"/>
                <a:gd name="adj2" fmla="val 43778"/>
                <a:gd name="adj3" fmla="val 16667"/>
              </a:avLst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sz="2200" b="1"/>
                <a:t>Экспериментирование как методическая система познавательного развития дошкольников</a:t>
              </a:r>
              <a:endParaRPr lang="ru-RU">
                <a:latin typeface="Arial" pitchFamily="34" charset="0"/>
              </a:endParaRPr>
            </a:p>
          </p:txBody>
        </p:sp>
        <p:sp>
          <p:nvSpPr>
            <p:cNvPr id="86022" name="AutoShape 4" descr="Белый мрамор"/>
            <p:cNvSpPr>
              <a:spLocks noChangeArrowheads="1"/>
            </p:cNvSpPr>
            <p:nvPr/>
          </p:nvSpPr>
          <p:spPr bwMode="auto">
            <a:xfrm>
              <a:off x="7648" y="5564"/>
              <a:ext cx="2370" cy="1020"/>
            </a:xfrm>
            <a:prstGeom prst="wedgeRoundRectCallout">
              <a:avLst>
                <a:gd name="adj1" fmla="val -23185"/>
                <a:gd name="adj2" fmla="val -285722"/>
                <a:gd name="adj3" fmla="val 16667"/>
              </a:avLst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ru-RU" altLang="ru-RU" b="1"/>
                <a:t>Опыты</a:t>
              </a:r>
              <a:endParaRPr lang="ru-RU" altLang="ru-RU"/>
            </a:p>
          </p:txBody>
        </p:sp>
        <p:sp>
          <p:nvSpPr>
            <p:cNvPr id="86023" name="AutoShape 5" descr="Почтовая бумага"/>
            <p:cNvSpPr>
              <a:spLocks noChangeArrowheads="1"/>
            </p:cNvSpPr>
            <p:nvPr/>
          </p:nvSpPr>
          <p:spPr bwMode="auto">
            <a:xfrm>
              <a:off x="1573" y="3577"/>
              <a:ext cx="4995" cy="2516"/>
            </a:xfrm>
            <a:prstGeom prst="wedgeRoundRectCallout">
              <a:avLst>
                <a:gd name="adj1" fmla="val 39060"/>
                <a:gd name="adj2" fmla="val -68222"/>
                <a:gd name="adj3" fmla="val 16667"/>
              </a:avLst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b="1"/>
                <a:t>Наблюдения</a:t>
              </a:r>
              <a:r>
                <a:rPr lang="ru-RU" altLang="ru-RU" sz="1600" b="1"/>
                <a:t> – целенаправленный процесс, в результате которого ребенок должен сам получать знания</a:t>
              </a:r>
              <a:endParaRPr lang="ru-RU" altLang="ru-RU" sz="1600"/>
            </a:p>
          </p:txBody>
        </p:sp>
        <p:sp>
          <p:nvSpPr>
            <p:cNvPr id="86024" name="AutoShape 6" descr="Букет"/>
            <p:cNvSpPr>
              <a:spLocks noChangeArrowheads="1"/>
            </p:cNvSpPr>
            <p:nvPr/>
          </p:nvSpPr>
          <p:spPr bwMode="auto">
            <a:xfrm>
              <a:off x="10888" y="3811"/>
              <a:ext cx="4530" cy="2150"/>
            </a:xfrm>
            <a:prstGeom prst="wedgeRoundRectCallout">
              <a:avLst>
                <a:gd name="adj1" fmla="val -46856"/>
                <a:gd name="adj2" fmla="val -81579"/>
                <a:gd name="adj3" fmla="val 16667"/>
              </a:avLst>
            </a:prstGeom>
            <a:blipFill dpi="0" rotWithShape="0">
              <a:blip r:embed="rId4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b="1"/>
                <a:t>Поисковая деятельность</a:t>
              </a:r>
              <a:br>
                <a:rPr lang="ru-RU" altLang="ru-RU" b="1"/>
              </a:br>
              <a:r>
                <a:rPr lang="ru-RU" altLang="ru-RU" sz="1600" b="1"/>
                <a:t>как нахождение способа действия</a:t>
              </a:r>
              <a:endParaRPr lang="ru-RU" altLang="ru-RU" sz="1600"/>
            </a:p>
          </p:txBody>
        </p:sp>
        <p:sp>
          <p:nvSpPr>
            <p:cNvPr id="86025" name="AutoShape 7" descr="Белый мрамор"/>
            <p:cNvSpPr>
              <a:spLocks noChangeArrowheads="1"/>
            </p:cNvSpPr>
            <p:nvPr/>
          </p:nvSpPr>
          <p:spPr bwMode="auto">
            <a:xfrm>
              <a:off x="1573" y="6756"/>
              <a:ext cx="5220" cy="3330"/>
            </a:xfrm>
            <a:prstGeom prst="wedgeEllipseCallout">
              <a:avLst>
                <a:gd name="adj1" fmla="val 66167"/>
                <a:gd name="adj2" fmla="val -55583"/>
              </a:avLst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en-US" altLang="ru-RU" sz="1600" b="1"/>
                <a:t>Демонстрационные (показ воспитателя) и лабораторные 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(дети вместе</a:t>
              </a:r>
              <a:br>
                <a:rPr lang="ru-RU" altLang="ru-RU" sz="1600" b="1"/>
              </a:br>
              <a:r>
                <a:rPr lang="ru-RU" altLang="ru-RU" sz="1600" b="1"/>
                <a:t>с воспитателем,</a:t>
              </a:r>
              <a:br>
                <a:rPr lang="ru-RU" altLang="ru-RU" sz="1600" b="1"/>
              </a:br>
              <a:r>
                <a:rPr lang="ru-RU" altLang="ru-RU" sz="1600" b="1"/>
                <a:t>с его помощью)</a:t>
              </a:r>
              <a:endParaRPr lang="ru-RU" altLang="ru-RU" sz="1600"/>
            </a:p>
          </p:txBody>
        </p:sp>
        <p:sp>
          <p:nvSpPr>
            <p:cNvPr id="86026" name="AutoShape 8" descr="Белый мрамор"/>
            <p:cNvSpPr>
              <a:spLocks noChangeArrowheads="1"/>
            </p:cNvSpPr>
            <p:nvPr/>
          </p:nvSpPr>
          <p:spPr bwMode="auto">
            <a:xfrm>
              <a:off x="6568" y="9008"/>
              <a:ext cx="4950" cy="1457"/>
            </a:xfrm>
            <a:prstGeom prst="wedgeEllipseCallout">
              <a:avLst>
                <a:gd name="adj1" fmla="val -12565"/>
                <a:gd name="adj2" fmla="val -207222"/>
              </a:avLst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en-US" altLang="ru-RU" sz="1600" b="1"/>
                <a:t>Кратковременные и долгосрочные</a:t>
              </a:r>
              <a:endParaRPr lang="ru-RU" altLang="ru-RU" sz="1600"/>
            </a:p>
          </p:txBody>
        </p:sp>
        <p:sp>
          <p:nvSpPr>
            <p:cNvPr id="86027" name="AutoShape 9" descr="Белый мрамор"/>
            <p:cNvSpPr>
              <a:spLocks noChangeArrowheads="1"/>
            </p:cNvSpPr>
            <p:nvPr/>
          </p:nvSpPr>
          <p:spPr bwMode="auto">
            <a:xfrm>
              <a:off x="10483" y="7286"/>
              <a:ext cx="5220" cy="1791"/>
            </a:xfrm>
            <a:prstGeom prst="wedgeEllipseCallout">
              <a:avLst>
                <a:gd name="adj1" fmla="val -57778"/>
                <a:gd name="adj2" fmla="val -87653"/>
              </a:avLst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en-US" altLang="ru-RU" sz="1600" b="1"/>
                <a:t>Опыт-доказательство и опыт-исследование</a:t>
              </a:r>
              <a:endParaRPr lang="ru-RU" altLang="ru-RU" sz="1600"/>
            </a:p>
          </p:txBody>
        </p:sp>
      </p:grp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562B1A-B681-495E-8995-70E2EC0F7D4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1060</Words>
  <Application>Microsoft Office PowerPoint</Application>
  <PresentationFormat>Экран (4:3)</PresentationFormat>
  <Paragraphs>269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Педагогические условия успешного и полноценного интеллектуального развития детей дошкольного возраста</vt:lpstr>
      <vt:lpstr>Педагогические условия успешного и полноценного интеллектуального развития детей дошкольного возраста</vt:lpstr>
      <vt:lpstr>Слайд 7</vt:lpstr>
      <vt:lpstr>Слайд 8</vt:lpstr>
      <vt:lpstr>Детское экспериментирование</vt:lpstr>
      <vt:lpstr>РЕБЕНОК И МИР ПРИРОДЫ</vt:lpstr>
      <vt:lpstr>РЕБЕНОК И МИР ПРИРОДЫ</vt:lpstr>
      <vt:lpstr>Система формирования отношения ребёнка к природе родного края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2014-02-24T07:46:33Z</dcterms:created>
  <dcterms:modified xsi:type="dcterms:W3CDTF">2014-02-24T07:46:56Z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147627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