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94" r:id="rId1"/>
  </p:sldMasterIdLst>
  <p:sldIdLst>
    <p:sldId id="257" r:id="rId2"/>
    <p:sldId id="271" r:id="rId3"/>
    <p:sldId id="272" r:id="rId4"/>
    <p:sldId id="273" r:id="rId5"/>
    <p:sldId id="274" r:id="rId6"/>
    <p:sldId id="277" r:id="rId7"/>
    <p:sldId id="275" r:id="rId8"/>
    <p:sldId id="278" r:id="rId9"/>
    <p:sldId id="279" r:id="rId10"/>
    <p:sldId id="280" r:id="rId11"/>
    <p:sldId id="281" r:id="rId12"/>
    <p:sldId id="282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20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800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037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5655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8717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2477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2351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1644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0699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616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699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2183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8525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702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143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2627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42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5" r:id="rId1"/>
    <p:sldLayoutId id="2147484596" r:id="rId2"/>
    <p:sldLayoutId id="2147484597" r:id="rId3"/>
    <p:sldLayoutId id="2147484598" r:id="rId4"/>
    <p:sldLayoutId id="2147484599" r:id="rId5"/>
    <p:sldLayoutId id="2147484600" r:id="rId6"/>
    <p:sldLayoutId id="2147484601" r:id="rId7"/>
    <p:sldLayoutId id="2147484602" r:id="rId8"/>
    <p:sldLayoutId id="2147484603" r:id="rId9"/>
    <p:sldLayoutId id="2147484604" r:id="rId10"/>
    <p:sldLayoutId id="2147484605" r:id="rId11"/>
    <p:sldLayoutId id="2147484606" r:id="rId12"/>
    <p:sldLayoutId id="2147484607" r:id="rId13"/>
    <p:sldLayoutId id="2147484608" r:id="rId14"/>
    <p:sldLayoutId id="2147484609" r:id="rId15"/>
    <p:sldLayoutId id="21474846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23528" y="1772816"/>
            <a:ext cx="8229600" cy="236227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 Игра 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средство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 дошкольников.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J:\ОФОРМЛЕНИЕ НОВОЕ\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960" y="-132188"/>
            <a:ext cx="1905004" cy="190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J:\ОФОРМЛЕНИЕ НОВОЕ\3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29862"/>
            <a:ext cx="3127230" cy="1909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55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4283153" cy="2607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1" t="-775" b="1"/>
          <a:stretch/>
        </p:blipFill>
        <p:spPr>
          <a:xfrm>
            <a:off x="971600" y="260648"/>
            <a:ext cx="3203848" cy="31200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068960"/>
            <a:ext cx="3600400" cy="36212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-703" r="1176"/>
          <a:stretch/>
        </p:blipFill>
        <p:spPr>
          <a:xfrm>
            <a:off x="539552" y="3645023"/>
            <a:ext cx="3905786" cy="269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835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, serif"/>
              </a:rPr>
              <a:t>Подвижная игра</a:t>
            </a:r>
            <a:r>
              <a:rPr lang="ru-RU" b="1" dirty="0">
                <a:solidFill>
                  <a:srgbClr val="000000"/>
                </a:solidFill>
                <a:latin typeface="Times New Roman, serif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– это сознательная, активная деятельность ребенка, характеризующаяся точным и своевремен­ным выполнением заданий, связанных с обязательными для всех играющих правилами.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, serif"/>
              </a:rPr>
              <a:t>По определению П.Ф. Лесгафта, подвижная игра является упражнением, посредством которого ребенок гото­вится к жизни. Развивающий эффект подвижных игр заключается в том, что увлекательное содержание, эмоциональная насы­щенность игры побуждают ребенка к определенным умственным и физическим усилиям. Таким образом, подвижные игры представляют собой важное средство решения задач физического воспитания дошкольников.</a:t>
            </a:r>
            <a:endParaRPr lang="ru-RU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, serif"/>
              </a:rPr>
              <a:t>Подвижная игра</a:t>
            </a:r>
            <a:r>
              <a:rPr lang="ru-RU" b="1" dirty="0">
                <a:solidFill>
                  <a:srgbClr val="000000"/>
                </a:solidFill>
                <a:latin typeface="Times New Roman, serif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, serif"/>
              </a:rPr>
              <a:t>– это сознательная, активная деятельность ребенка, характеризующаяся точным и своевремен­ным выполнением заданий, связанных с обязательными для всех играющих правилами.</a:t>
            </a:r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, serif"/>
              </a:rPr>
              <a:t>По определению П.Ф. Лесгафта, подвижная игра является упражнением, посредством которого ребенок гото­вится к жизни. Развивающий эффект подвижных игр заключается в том, что увлекательное содержание, эмоциональная насы­щенность игры побуждают ребенка к определенным умственным и физическим усилиям. Таким образом, подвижные игры представляют собой важное средство решения задач физического воспитания дошкольников.</a:t>
            </a:r>
            <a:endParaRPr lang="ru-RU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395411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4868019" cy="32453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340768"/>
            <a:ext cx="3171825" cy="4762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6" t="3329" r="7555" b="20013"/>
          <a:stretch/>
        </p:blipFill>
        <p:spPr>
          <a:xfrm>
            <a:off x="1588826" y="3390360"/>
            <a:ext cx="2448272" cy="331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051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95962" y="69269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559748"/>
            <a:ext cx="2448226" cy="229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41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09150"/>
            <a:ext cx="698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Игра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– это универсальный метод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обучения, воспитания, отдыха. 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Игра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доставляет эмоциональное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переживание, наслаждение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от процесса свободного проявления духовных и физических сил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дошкольника.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Игра – это школа социальных отношений, в которой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ребенок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усваивает нормы социального и культурного поведения.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774" y="4597562"/>
            <a:ext cx="2448226" cy="229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2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52736"/>
            <a:ext cx="707572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Calibri, serif"/>
              </a:rPr>
              <a:t>Выделяются </a:t>
            </a:r>
            <a:r>
              <a:rPr lang="ru-RU" sz="3200" dirty="0">
                <a:solidFill>
                  <a:schemeClr val="tx1"/>
                </a:solidFill>
                <a:latin typeface="Calibri, serif"/>
              </a:rPr>
              <a:t>несколько классов игр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Calibri, serif"/>
              </a:rPr>
              <a:t>: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088780"/>
            <a:ext cx="2998181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сюжетно-ролевые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108" y="4505934"/>
            <a:ext cx="307327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/>
              <a:t>театрализованные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3078202"/>
            <a:ext cx="191911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/>
              <a:t>подвижные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228339" y="1832486"/>
            <a:ext cx="1186238" cy="1224136"/>
          </a:xfrm>
          <a:prstGeom prst="straightConnector1">
            <a:avLst/>
          </a:prstGeom>
          <a:ln w="22225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523456" y="1832486"/>
            <a:ext cx="971600" cy="1224136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998181" y="2164459"/>
            <a:ext cx="668799" cy="2128637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187707" y="2164459"/>
            <a:ext cx="715507" cy="2128637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521073" y="4497313"/>
            <a:ext cx="2506743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дидактические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67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rgbClr val="00B0F0"/>
            </a:gs>
            <a:gs pos="10000">
              <a:schemeClr val="accent6">
                <a:lumMod val="0"/>
                <a:lumOff val="100000"/>
              </a:schemeClr>
            </a:gs>
            <a:gs pos="9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836712"/>
            <a:ext cx="639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Сюжетно-ролевые игры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2060848"/>
            <a:ext cx="698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Главный компонент </a:t>
            </a:r>
            <a:r>
              <a:rPr lang="ru-RU" sz="2400" dirty="0">
                <a:solidFill>
                  <a:srgbClr val="FFFF00"/>
                </a:solidFill>
              </a:rPr>
              <a:t>сюжетно-ролевой </a:t>
            </a:r>
            <a:r>
              <a:rPr lang="ru-RU" sz="2400" dirty="0" smtClean="0">
                <a:solidFill>
                  <a:srgbClr val="FFFF00"/>
                </a:solidFill>
              </a:rPr>
              <a:t>игры - сюжет.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Он воспроизводится детьми.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Сюжеты делятся на: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а) бытовые </a:t>
            </a:r>
            <a:r>
              <a:rPr lang="ru-RU" sz="2400" dirty="0">
                <a:solidFill>
                  <a:srgbClr val="FFFF00"/>
                </a:solidFill>
              </a:rPr>
              <a:t>(игры в семью, детский сад)</a:t>
            </a:r>
            <a:endParaRPr lang="ru-RU" sz="2400" dirty="0" smtClean="0">
              <a:solidFill>
                <a:srgbClr val="FFFF00"/>
              </a:solidFill>
            </a:endParaRPr>
          </a:p>
          <a:p>
            <a:r>
              <a:rPr lang="ru-RU" sz="2400" dirty="0">
                <a:solidFill>
                  <a:srgbClr val="FFFF00"/>
                </a:solidFill>
              </a:rPr>
              <a:t>б) </a:t>
            </a:r>
            <a:r>
              <a:rPr lang="ru-RU" sz="2400" dirty="0" smtClean="0">
                <a:solidFill>
                  <a:srgbClr val="FFFF00"/>
                </a:solidFill>
              </a:rPr>
              <a:t>производственные </a:t>
            </a:r>
            <a:r>
              <a:rPr lang="ru-RU" sz="2400" dirty="0">
                <a:solidFill>
                  <a:srgbClr val="FFFF00"/>
                </a:solidFill>
              </a:rPr>
              <a:t>(игры в больницу, </a:t>
            </a:r>
            <a:r>
              <a:rPr lang="ru-RU" sz="2400" dirty="0" smtClean="0">
                <a:solidFill>
                  <a:srgbClr val="FFFF00"/>
                </a:solidFill>
              </a:rPr>
              <a:t>магазин)</a:t>
            </a:r>
          </a:p>
          <a:p>
            <a:r>
              <a:rPr lang="ru-RU" sz="2400" dirty="0">
                <a:solidFill>
                  <a:srgbClr val="FFFF00"/>
                </a:solidFill>
              </a:rPr>
              <a:t>в) </a:t>
            </a:r>
            <a:r>
              <a:rPr lang="ru-RU" sz="2400" dirty="0" smtClean="0">
                <a:solidFill>
                  <a:srgbClr val="FFFF00"/>
                </a:solidFill>
              </a:rPr>
              <a:t>общественные (</a:t>
            </a:r>
            <a:r>
              <a:rPr lang="ru-RU" sz="2400" dirty="0">
                <a:solidFill>
                  <a:srgbClr val="FFFF00"/>
                </a:solidFill>
              </a:rPr>
              <a:t>игры в </a:t>
            </a:r>
            <a:r>
              <a:rPr lang="ru-RU" sz="2400" dirty="0" err="1" smtClean="0">
                <a:solidFill>
                  <a:srgbClr val="FFFF00"/>
                </a:solidFill>
              </a:rPr>
              <a:t>в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>
                <a:solidFill>
                  <a:srgbClr val="FFFF00"/>
                </a:solidFill>
              </a:rPr>
              <a:t>библиотеку, </a:t>
            </a:r>
            <a:r>
              <a:rPr lang="ru-RU" sz="2400" dirty="0" smtClean="0">
                <a:solidFill>
                  <a:srgbClr val="FFFF00"/>
                </a:solidFill>
              </a:rPr>
              <a:t>школу)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77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124744"/>
            <a:ext cx="64807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 сюжетно-ролевых играх дети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сами выбирают тему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игры, определяют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линии ее развития, решают, как станут раскрывать роли, где развернут игру, и т.п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Объединяясь в сюжетно-ролевой игре, дети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сами выбирают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партнеров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, устанавливают игровые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правила, следят за их выполнением, регулируют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взаимоотношения.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 сюжетно-ролевой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игре ребенок воплощает свой взгляд, свое представление, свое отношение к тому событию, которое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разыгрывает.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83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0648"/>
            <a:ext cx="6597352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506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20000"/>
                <a:lumOff val="80000"/>
              </a:schemeClr>
            </a:gs>
            <a:gs pos="2000">
              <a:srgbClr val="00B050"/>
            </a:gs>
            <a:gs pos="86000">
              <a:srgbClr val="00B050">
                <a:alpha val="84000"/>
                <a:lumMod val="86000"/>
                <a:lumOff val="14000"/>
              </a:srgbClr>
            </a:gs>
            <a:gs pos="15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56544" y="404664"/>
            <a:ext cx="644810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Театрализованные игры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7664" y="1844824"/>
            <a:ext cx="67361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Театрализованная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деятельность позволяет решать многие педагогические задачи, касающиеся формирования выразительности речи ребенка, интеллектуального и художественно-эстетического воспитания. Участвуя в театрализованных играх, дети становятся участниками разных событий из жизни людей, животных, растений, что дает им возможность глубже познать окружающий мир. Одновременно театрализованная игра прививает ребенку устойчивый интерес к родной культуре, литературе, театру.</a:t>
            </a:r>
          </a:p>
        </p:txBody>
      </p:sp>
    </p:spTree>
    <p:extLst>
      <p:ext uri="{BB962C8B-B14F-4D97-AF65-F5344CB8AC3E}">
        <p14:creationId xmlns:p14="http://schemas.microsoft.com/office/powerpoint/2010/main" val="143759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04664"/>
            <a:ext cx="7128792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86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04664"/>
            <a:ext cx="7283235" cy="5616623"/>
          </a:xfrm>
        </p:spPr>
        <p:txBody>
          <a:bodyPr>
            <a:noAutofit/>
          </a:bodyPr>
          <a:lstStyle/>
          <a:p>
            <a:r>
              <a:rPr lang="ru-RU" sz="2400" dirty="0"/>
              <a:t>Дидактические игры является разновидностью игр с правилами. Игры с правилами имеют готовое содержание и заранее установленную последовательность действий; главное в них - решение поставленной задачи, соблюдение правил</a:t>
            </a:r>
            <a:r>
              <a:rPr lang="ru-RU" sz="2400" dirty="0" smtClean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Дидактическая игра - это одно из средств обучения детей дошкольного возраста. Она дает возможность осуществлять задачи воспитания и обучения через доступную и привлекательную для детей форму деятельности.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6903130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2127</TotalTime>
  <Words>284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Calibri, serif</vt:lpstr>
      <vt:lpstr>Century Gothic</vt:lpstr>
      <vt:lpstr>Open Sans</vt:lpstr>
      <vt:lpstr>Times New Roman</vt:lpstr>
      <vt:lpstr>Times New Roman, serif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Дидактические игры является разновидностью игр с правилами. Игры с правилами имеют готовое содержание и заранее установленную последовательность действий; главное в них - решение поставленной задачи, соблюдение правил. Дидактическая игра - это одно из средств обучения детей дошкольного возраста. Она дает возможность осуществлять задачи воспитания и обучения через доступную и привлекательную для детей форму деятельности.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ольга морозова</cp:lastModifiedBy>
  <cp:revision>41</cp:revision>
  <dcterms:created xsi:type="dcterms:W3CDTF">2015-11-03T12:35:27Z</dcterms:created>
  <dcterms:modified xsi:type="dcterms:W3CDTF">2019-11-22T20:53:06Z</dcterms:modified>
</cp:coreProperties>
</file>