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88" r:id="rId1"/>
  </p:sldMasterIdLst>
  <p:notesMasterIdLst>
    <p:notesMasterId r:id="rId9"/>
  </p:notesMasterIdLst>
  <p:sldIdLst>
    <p:sldId id="256" r:id="rId2"/>
    <p:sldId id="258" r:id="rId3"/>
    <p:sldId id="260" r:id="rId4"/>
    <p:sldId id="263" r:id="rId5"/>
    <p:sldId id="265" r:id="rId6"/>
    <p:sldId id="271" r:id="rId7"/>
    <p:sldId id="27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A25F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FB167C-161F-4D46-B855-C10BFB4E12A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1FEBD9-C7D0-4B82-B437-07612A8BD2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77220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FEBD9-C7D0-4B82-B437-07612A8BD237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1259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11/21/2020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11/21/2020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11/21/2020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11/21/2020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11/21/2020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11/21/2020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11/21/2020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11/21/2020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11/21/2020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11/21/2020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kumimoji="0"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1">
                  <a:shade val="50000"/>
                </a:scheme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189" r:id="rId1"/>
    <p:sldLayoutId id="2147484190" r:id="rId2"/>
    <p:sldLayoutId id="2147484191" r:id="rId3"/>
    <p:sldLayoutId id="2147484192" r:id="rId4"/>
    <p:sldLayoutId id="2147484193" r:id="rId5"/>
    <p:sldLayoutId id="2147484194" r:id="rId6"/>
    <p:sldLayoutId id="2147484195" r:id="rId7"/>
    <p:sldLayoutId id="2147484196" r:id="rId8"/>
    <p:sldLayoutId id="2147484197" r:id="rId9"/>
    <p:sldLayoutId id="2147484198" r:id="rId10"/>
    <p:sldLayoutId id="214748419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prstTxWarp prst="textWave2">
              <a:avLst/>
            </a:prstTxWarp>
          </a:bodyPr>
          <a:lstStyle/>
          <a:p>
            <a:pPr algn="ctr"/>
            <a:r>
              <a:rPr lang="ru-RU" b="1" i="1" dirty="0" smtClean="0">
                <a:solidFill>
                  <a:srgbClr val="FFC000"/>
                </a:solidFill>
              </a:rPr>
              <a:t>Наши предки - </a:t>
            </a:r>
            <a:r>
              <a:rPr lang="ru-RU" b="1" i="1" dirty="0" smtClean="0">
                <a:solidFill>
                  <a:srgbClr val="FFC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славяне</a:t>
            </a:r>
            <a:endParaRPr lang="ru-RU" b="1" i="1" dirty="0">
              <a:solidFill>
                <a:srgbClr val="FFC0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pPr algn="ctr"/>
            <a:r>
              <a:rPr lang="ru-RU" sz="1600" dirty="0" smtClean="0">
                <a:latin typeface="Arial Black" panose="020B0A04020102020204" pitchFamily="34" charset="0"/>
              </a:rPr>
              <a:t>Мультимедийная презентация подготовлена </a:t>
            </a:r>
            <a:r>
              <a:rPr lang="ru-RU" sz="1600" dirty="0" err="1" smtClean="0">
                <a:latin typeface="Arial Black" panose="020B0A04020102020204" pitchFamily="34" charset="0"/>
              </a:rPr>
              <a:t>воспитаницей</a:t>
            </a:r>
            <a:r>
              <a:rPr lang="ru-RU" sz="1600" dirty="0" smtClean="0">
                <a:latin typeface="Arial Black" panose="020B0A04020102020204" pitchFamily="34" charset="0"/>
              </a:rPr>
              <a:t> подготовительной к школе группы №11 «</a:t>
            </a:r>
            <a:r>
              <a:rPr lang="ru-RU" sz="1600" dirty="0" err="1" smtClean="0">
                <a:latin typeface="Arial Black" panose="020B0A04020102020204" pitchFamily="34" charset="0"/>
              </a:rPr>
              <a:t>Дельфинчики</a:t>
            </a:r>
            <a:r>
              <a:rPr lang="ru-RU" sz="1600" dirty="0" smtClean="0">
                <a:latin typeface="Arial Black" panose="020B0A04020102020204" pitchFamily="34" charset="0"/>
              </a:rPr>
              <a:t>», Полиной </a:t>
            </a:r>
            <a:r>
              <a:rPr lang="ru-RU" sz="1600" dirty="0" err="1" smtClean="0">
                <a:latin typeface="Arial Black" panose="020B0A04020102020204" pitchFamily="34" charset="0"/>
              </a:rPr>
              <a:t>Душкиной</a:t>
            </a:r>
            <a:r>
              <a:rPr lang="ru-RU" sz="1600" dirty="0" smtClean="0">
                <a:latin typeface="Arial Black" panose="020B0A04020102020204" pitchFamily="34" charset="0"/>
              </a:rPr>
              <a:t>. </a:t>
            </a:r>
          </a:p>
          <a:p>
            <a:pPr algn="ctr"/>
            <a:r>
              <a:rPr lang="ru-RU" sz="1600" dirty="0" smtClean="0">
                <a:latin typeface="Arial Black" panose="020B0A04020102020204" pitchFamily="34" charset="0"/>
              </a:rPr>
              <a:t> МАДОУ№21 «Искорка» г. Бердск</a:t>
            </a:r>
            <a:endParaRPr lang="ru-RU" sz="1600" dirty="0">
              <a:latin typeface="Arial Black" panose="020B0A04020102020204" pitchFamily="34" charset="0"/>
            </a:endParaRPr>
          </a:p>
        </p:txBody>
      </p:sp>
      <p:pic>
        <p:nvPicPr>
          <p:cNvPr id="1027" name="Picture 3" descr="C:\Users\hp\Desktop\1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84517"/>
            <a:ext cx="9143999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-1421" y="-84517"/>
            <a:ext cx="903791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Мультимедийная презентация </a:t>
            </a:r>
            <a:r>
              <a:rPr lang="ru-RU" sz="1100" dirty="0" smtClean="0"/>
              <a:t>подготовлена</a:t>
            </a:r>
            <a:r>
              <a:rPr lang="ru-RU" sz="1100" dirty="0"/>
              <a:t> воспитателем </a:t>
            </a:r>
            <a:r>
              <a:rPr lang="ru-RU" sz="1100" dirty="0" smtClean="0"/>
              <a:t> Некрасовой Н.В для</a:t>
            </a:r>
            <a:endParaRPr lang="ru-RU" sz="1100" dirty="0"/>
          </a:p>
          <a:p>
            <a:r>
              <a:rPr lang="ru-RU" sz="1100" dirty="0" smtClean="0"/>
              <a:t>подготовительной </a:t>
            </a:r>
            <a:r>
              <a:rPr lang="ru-RU" sz="1100" dirty="0" smtClean="0"/>
              <a:t>к школе </a:t>
            </a:r>
            <a:r>
              <a:rPr lang="ru-RU" sz="1100" dirty="0" smtClean="0"/>
              <a:t>группы,</a:t>
            </a:r>
            <a:endParaRPr lang="ru-RU" sz="1100" dirty="0" smtClean="0"/>
          </a:p>
          <a:p>
            <a:r>
              <a:rPr lang="ru-RU" sz="1100" dirty="0" smtClean="0"/>
              <a:t> </a:t>
            </a: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1332001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p\Desktop\Красивые-картинки-планета-Земля-для-детей-смотреть-бесплатно-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1" y="1521460"/>
            <a:ext cx="4932040" cy="5336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43608" y="638132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b="1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1250199" y="12778"/>
            <a:ext cx="67489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F0"/>
                </a:solidFill>
              </a:rPr>
              <a:t>Голубая планета - ЗЕМЛЯ</a:t>
            </a:r>
            <a:endParaRPr lang="ru-RU" sz="4000" b="1" dirty="0">
              <a:solidFill>
                <a:srgbClr val="00B0F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836712"/>
            <a:ext cx="91440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00B0F0"/>
                </a:solidFill>
              </a:rPr>
              <a:t>Это огромный шар, на котором </a:t>
            </a:r>
            <a:r>
              <a:rPr lang="ru-RU" sz="1600" b="1" dirty="0" smtClean="0">
                <a:solidFill>
                  <a:srgbClr val="00B0F0"/>
                </a:solidFill>
              </a:rPr>
              <a:t>есть горы, реки, пустыни, леса и много</a:t>
            </a:r>
          </a:p>
          <a:p>
            <a:r>
              <a:rPr lang="ru-RU" sz="1600" b="1" dirty="0" smtClean="0">
                <a:solidFill>
                  <a:srgbClr val="00B0F0"/>
                </a:solidFill>
              </a:rPr>
              <a:t> </a:t>
            </a:r>
            <a:r>
              <a:rPr lang="ru-RU" sz="1600" b="1" dirty="0">
                <a:solidFill>
                  <a:srgbClr val="00B0F0"/>
                </a:solidFill>
              </a:rPr>
              <a:t>разнообразных жителей</a:t>
            </a:r>
            <a:r>
              <a:rPr lang="ru-RU" sz="1600" b="1" dirty="0" smtClean="0">
                <a:solidFill>
                  <a:srgbClr val="00B0F0"/>
                </a:solidFill>
              </a:rPr>
              <a:t>. Это единственная планета, на которой есть вода</a:t>
            </a:r>
            <a:endParaRPr lang="ru-RU" sz="1600" b="1" dirty="0">
              <a:solidFill>
                <a:srgbClr val="00B0F0"/>
              </a:solidFill>
            </a:endParaRPr>
          </a:p>
          <a:p>
            <a:r>
              <a:rPr lang="ru-RU" sz="1600" b="1" dirty="0" smtClean="0">
                <a:solidFill>
                  <a:srgbClr val="00B0F0"/>
                </a:solidFill>
              </a:rPr>
              <a:t> </a:t>
            </a:r>
            <a:r>
              <a:rPr lang="ru-RU" sz="1600" b="1" dirty="0">
                <a:solidFill>
                  <a:srgbClr val="00B0F0"/>
                </a:solidFill>
              </a:rPr>
              <a:t>и суша</a:t>
            </a:r>
            <a:r>
              <a:rPr lang="ru-RU" sz="1600" b="1" dirty="0" smtClean="0">
                <a:solidFill>
                  <a:srgbClr val="00B0F0"/>
                </a:solidFill>
              </a:rPr>
              <a:t>. Так вот Земля и всё, что её</a:t>
            </a:r>
          </a:p>
          <a:p>
            <a:r>
              <a:rPr lang="ru-RU" sz="1600" b="1" dirty="0">
                <a:solidFill>
                  <a:srgbClr val="00B0F0"/>
                </a:solidFill>
              </a:rPr>
              <a:t>о</a:t>
            </a:r>
            <a:r>
              <a:rPr lang="ru-RU" sz="1600" b="1" dirty="0" smtClean="0">
                <a:solidFill>
                  <a:srgbClr val="00B0F0"/>
                </a:solidFill>
              </a:rPr>
              <a:t>кружает, называется Космосом,</a:t>
            </a:r>
            <a:endParaRPr lang="ru-RU" sz="1600" b="1" dirty="0">
              <a:solidFill>
                <a:srgbClr val="00B0F0"/>
              </a:solidFill>
            </a:endParaRPr>
          </a:p>
          <a:p>
            <a:r>
              <a:rPr lang="ru-RU" sz="1600" b="1" dirty="0" smtClean="0">
                <a:solidFill>
                  <a:srgbClr val="00B0F0"/>
                </a:solidFill>
              </a:rPr>
              <a:t> </a:t>
            </a:r>
            <a:r>
              <a:rPr lang="ru-RU" sz="1600" b="1" dirty="0">
                <a:solidFill>
                  <a:srgbClr val="00B0F0"/>
                </a:solidFill>
              </a:rPr>
              <a:t>либо Вселенной</a:t>
            </a:r>
            <a:r>
              <a:rPr lang="ru-RU" sz="1600" b="1" dirty="0" smtClean="0">
                <a:solidFill>
                  <a:srgbClr val="00B0F0"/>
                </a:solidFill>
              </a:rPr>
              <a:t>.  </a:t>
            </a:r>
          </a:p>
          <a:p>
            <a:r>
              <a:rPr lang="ru-RU" sz="1600" b="1" dirty="0" smtClean="0">
                <a:solidFill>
                  <a:srgbClr val="00B0F0"/>
                </a:solidFill>
              </a:rPr>
              <a:t>Космос огромен. Даже если полететь</a:t>
            </a:r>
          </a:p>
          <a:p>
            <a:r>
              <a:rPr lang="ru-RU" sz="1600" b="1" dirty="0" smtClean="0">
                <a:solidFill>
                  <a:srgbClr val="00B0F0"/>
                </a:solidFill>
              </a:rPr>
              <a:t> </a:t>
            </a:r>
            <a:r>
              <a:rPr lang="ru-RU" sz="1600" b="1" dirty="0">
                <a:solidFill>
                  <a:srgbClr val="00B0F0"/>
                </a:solidFill>
              </a:rPr>
              <a:t>на ракете, невозможно добраться </a:t>
            </a:r>
          </a:p>
          <a:p>
            <a:r>
              <a:rPr lang="ru-RU" sz="1600" b="1" dirty="0">
                <a:solidFill>
                  <a:srgbClr val="00B0F0"/>
                </a:solidFill>
              </a:rPr>
              <a:t>д</a:t>
            </a:r>
            <a:r>
              <a:rPr lang="ru-RU" sz="1600" b="1" dirty="0" smtClean="0">
                <a:solidFill>
                  <a:srgbClr val="00B0F0"/>
                </a:solidFill>
              </a:rPr>
              <a:t>о его края.</a:t>
            </a:r>
          </a:p>
          <a:p>
            <a:r>
              <a:rPr lang="ru-RU" sz="1600" b="1" dirty="0" smtClean="0">
                <a:solidFill>
                  <a:srgbClr val="00B0F0"/>
                </a:solidFill>
              </a:rPr>
              <a:t> </a:t>
            </a:r>
            <a:r>
              <a:rPr lang="ru-RU" sz="1600" b="1" dirty="0">
                <a:solidFill>
                  <a:srgbClr val="00B0F0"/>
                </a:solidFill>
              </a:rPr>
              <a:t>В </a:t>
            </a:r>
            <a:r>
              <a:rPr lang="ru-RU" sz="1600" b="1" dirty="0" smtClean="0">
                <a:solidFill>
                  <a:srgbClr val="00B0F0"/>
                </a:solidFill>
              </a:rPr>
              <a:t>космосе, кроме нашей планеты</a:t>
            </a:r>
          </a:p>
          <a:p>
            <a:r>
              <a:rPr lang="ru-RU" sz="1600" b="1" dirty="0" smtClean="0">
                <a:solidFill>
                  <a:srgbClr val="00B0F0"/>
                </a:solidFill>
              </a:rPr>
              <a:t> </a:t>
            </a:r>
            <a:r>
              <a:rPr lang="ru-RU" sz="1600" b="1" dirty="0">
                <a:solidFill>
                  <a:srgbClr val="00B0F0"/>
                </a:solidFill>
              </a:rPr>
              <a:t>есть другие, а также – звезды. </a:t>
            </a:r>
            <a:endParaRPr lang="ru-RU" sz="1600" b="1" dirty="0" smtClean="0">
              <a:solidFill>
                <a:srgbClr val="00B0F0"/>
              </a:solidFill>
            </a:endParaRPr>
          </a:p>
          <a:p>
            <a:r>
              <a:rPr lang="ru-RU" sz="1600" b="1" dirty="0" smtClean="0">
                <a:solidFill>
                  <a:srgbClr val="00B0F0"/>
                </a:solidFill>
              </a:rPr>
              <a:t>Посмотрите </a:t>
            </a:r>
            <a:r>
              <a:rPr lang="ru-RU" sz="1600" b="1" dirty="0">
                <a:solidFill>
                  <a:srgbClr val="00B0F0"/>
                </a:solidFill>
              </a:rPr>
              <a:t>вечером на небо</a:t>
            </a:r>
            <a:r>
              <a:rPr lang="ru-RU" sz="1600" b="1" dirty="0" smtClean="0">
                <a:solidFill>
                  <a:srgbClr val="00B0F0"/>
                </a:solidFill>
              </a:rPr>
              <a:t>.</a:t>
            </a:r>
          </a:p>
          <a:p>
            <a:r>
              <a:rPr lang="ru-RU" sz="1600" b="1" dirty="0" smtClean="0">
                <a:solidFill>
                  <a:srgbClr val="00B0F0"/>
                </a:solidFill>
              </a:rPr>
              <a:t>И вы увидите </a:t>
            </a:r>
            <a:r>
              <a:rPr lang="ru-RU" sz="1600" b="1" dirty="0">
                <a:solidFill>
                  <a:srgbClr val="00B0F0"/>
                </a:solidFill>
              </a:rPr>
              <a:t>сколько на нем звездочек? </a:t>
            </a:r>
            <a:endParaRPr lang="ru-RU" sz="1600" b="1" dirty="0" smtClean="0">
              <a:solidFill>
                <a:srgbClr val="00B0F0"/>
              </a:solidFill>
            </a:endParaRPr>
          </a:p>
          <a:p>
            <a:r>
              <a:rPr lang="ru-RU" sz="1600" b="1" dirty="0" smtClean="0">
                <a:solidFill>
                  <a:srgbClr val="00B0F0"/>
                </a:solidFill>
              </a:rPr>
              <a:t>Они </a:t>
            </a:r>
            <a:r>
              <a:rPr lang="ru-RU" sz="1600" b="1" dirty="0">
                <a:solidFill>
                  <a:srgbClr val="00B0F0"/>
                </a:solidFill>
              </a:rPr>
              <a:t>нам кажутся маленькими, а </a:t>
            </a:r>
            <a:r>
              <a:rPr lang="ru-RU" sz="1600" b="1" dirty="0" smtClean="0">
                <a:solidFill>
                  <a:srgbClr val="00B0F0"/>
                </a:solidFill>
              </a:rPr>
              <a:t>на</a:t>
            </a:r>
          </a:p>
          <a:p>
            <a:r>
              <a:rPr lang="ru-RU" sz="1600" b="1" dirty="0" smtClean="0">
                <a:solidFill>
                  <a:srgbClr val="00B0F0"/>
                </a:solidFill>
              </a:rPr>
              <a:t> </a:t>
            </a:r>
            <a:r>
              <a:rPr lang="ru-RU" sz="1600" b="1" dirty="0">
                <a:solidFill>
                  <a:srgbClr val="00B0F0"/>
                </a:solidFill>
              </a:rPr>
              <a:t>самом деле это огромные раскаленные </a:t>
            </a:r>
            <a:endParaRPr lang="ru-RU" sz="1600" b="1" dirty="0" smtClean="0">
              <a:solidFill>
                <a:srgbClr val="00B0F0"/>
              </a:solidFill>
            </a:endParaRPr>
          </a:p>
          <a:p>
            <a:r>
              <a:rPr lang="ru-RU" sz="1600" b="1" dirty="0" smtClean="0">
                <a:solidFill>
                  <a:srgbClr val="00B0F0"/>
                </a:solidFill>
              </a:rPr>
              <a:t>шары. Солнце- тоже относится к</a:t>
            </a:r>
            <a:endParaRPr lang="ru-RU" sz="1600" b="1" dirty="0">
              <a:solidFill>
                <a:srgbClr val="00B0F0"/>
              </a:solidFill>
            </a:endParaRPr>
          </a:p>
          <a:p>
            <a:r>
              <a:rPr lang="ru-RU" sz="1600" b="1" dirty="0" smtClean="0">
                <a:solidFill>
                  <a:srgbClr val="00B0F0"/>
                </a:solidFill>
              </a:rPr>
              <a:t> </a:t>
            </a:r>
            <a:r>
              <a:rPr lang="ru-RU" sz="1600" b="1" dirty="0">
                <a:solidFill>
                  <a:srgbClr val="00B0F0"/>
                </a:solidFill>
              </a:rPr>
              <a:t>звездам. Просто оно </a:t>
            </a:r>
            <a:r>
              <a:rPr lang="ru-RU" sz="1600" b="1" dirty="0" smtClean="0">
                <a:solidFill>
                  <a:srgbClr val="00B0F0"/>
                </a:solidFill>
              </a:rPr>
              <a:t>располагается</a:t>
            </a:r>
          </a:p>
          <a:p>
            <a:r>
              <a:rPr lang="ru-RU" sz="1600" b="1" dirty="0" smtClean="0">
                <a:solidFill>
                  <a:srgbClr val="00B0F0"/>
                </a:solidFill>
              </a:rPr>
              <a:t> </a:t>
            </a:r>
            <a:r>
              <a:rPr lang="ru-RU" sz="1600" b="1" dirty="0">
                <a:solidFill>
                  <a:srgbClr val="00B0F0"/>
                </a:solidFill>
              </a:rPr>
              <a:t>ближе всего к Земле, поэтому, </a:t>
            </a:r>
            <a:r>
              <a:rPr lang="ru-RU" sz="1600" b="1" dirty="0" smtClean="0">
                <a:solidFill>
                  <a:srgbClr val="00B0F0"/>
                </a:solidFill>
              </a:rPr>
              <a:t>кажется</a:t>
            </a:r>
          </a:p>
          <a:p>
            <a:r>
              <a:rPr lang="ru-RU" sz="1600" b="1" dirty="0" smtClean="0">
                <a:solidFill>
                  <a:srgbClr val="00B0F0"/>
                </a:solidFill>
              </a:rPr>
              <a:t> </a:t>
            </a:r>
            <a:r>
              <a:rPr lang="ru-RU" sz="1600" b="1" dirty="0">
                <a:solidFill>
                  <a:srgbClr val="00B0F0"/>
                </a:solidFill>
              </a:rPr>
              <a:t>больше. Мы ощущаем его тепло и </a:t>
            </a:r>
            <a:endParaRPr lang="ru-RU" sz="1600" b="1" dirty="0" smtClean="0">
              <a:solidFill>
                <a:srgbClr val="00B0F0"/>
              </a:solidFill>
            </a:endParaRPr>
          </a:p>
          <a:p>
            <a:r>
              <a:rPr lang="ru-RU" sz="1600" b="1" dirty="0" smtClean="0">
                <a:solidFill>
                  <a:srgbClr val="00B0F0"/>
                </a:solidFill>
              </a:rPr>
              <a:t>видим </a:t>
            </a:r>
            <a:r>
              <a:rPr lang="ru-RU" sz="1600" b="1" dirty="0">
                <a:solidFill>
                  <a:srgbClr val="00B0F0"/>
                </a:solidFill>
              </a:rPr>
              <a:t>свет. </a:t>
            </a:r>
            <a:r>
              <a:rPr lang="ru-RU" sz="1600" b="1" dirty="0" smtClean="0">
                <a:solidFill>
                  <a:srgbClr val="00B0F0"/>
                </a:solidFill>
              </a:rPr>
              <a:t>Есть звёзды намного</a:t>
            </a:r>
            <a:endParaRPr lang="ru-RU" sz="1600" b="1" dirty="0">
              <a:solidFill>
                <a:srgbClr val="00B0F0"/>
              </a:solidFill>
            </a:endParaRPr>
          </a:p>
          <a:p>
            <a:r>
              <a:rPr lang="ru-RU" sz="1600" b="1" dirty="0" smtClean="0">
                <a:solidFill>
                  <a:srgbClr val="00B0F0"/>
                </a:solidFill>
              </a:rPr>
              <a:t> </a:t>
            </a:r>
            <a:r>
              <a:rPr lang="ru-RU" sz="1600" b="1" dirty="0">
                <a:solidFill>
                  <a:srgbClr val="00B0F0"/>
                </a:solidFill>
              </a:rPr>
              <a:t>больше солнца, но они расположены </a:t>
            </a:r>
            <a:endParaRPr lang="ru-RU" sz="1600" b="1" dirty="0" smtClean="0">
              <a:solidFill>
                <a:srgbClr val="00B0F0"/>
              </a:solidFill>
            </a:endParaRPr>
          </a:p>
          <a:p>
            <a:r>
              <a:rPr lang="ru-RU" sz="1600" b="1" dirty="0" smtClean="0">
                <a:solidFill>
                  <a:srgbClr val="00B0F0"/>
                </a:solidFill>
              </a:rPr>
              <a:t>дальше </a:t>
            </a:r>
            <a:r>
              <a:rPr lang="ru-RU" sz="1600" b="1" dirty="0">
                <a:solidFill>
                  <a:srgbClr val="00B0F0"/>
                </a:solidFill>
              </a:rPr>
              <a:t>от Земли и кажутся маленькими </a:t>
            </a:r>
            <a:endParaRPr lang="ru-RU" sz="1600" b="1" dirty="0" smtClean="0">
              <a:solidFill>
                <a:srgbClr val="00B0F0"/>
              </a:solidFill>
            </a:endParaRPr>
          </a:p>
          <a:p>
            <a:r>
              <a:rPr lang="ru-RU" sz="1600" b="1" dirty="0" smtClean="0">
                <a:solidFill>
                  <a:srgbClr val="00B0F0"/>
                </a:solidFill>
              </a:rPr>
              <a:t>огоньками </a:t>
            </a:r>
            <a:r>
              <a:rPr lang="ru-RU" sz="1600" b="1" dirty="0">
                <a:solidFill>
                  <a:srgbClr val="00B0F0"/>
                </a:solidFill>
              </a:rPr>
              <a:t>на ночном небе.</a:t>
            </a:r>
          </a:p>
        </p:txBody>
      </p:sp>
    </p:spTree>
    <p:extLst>
      <p:ext uri="{BB962C8B-B14F-4D97-AF65-F5344CB8AC3E}">
        <p14:creationId xmlns:p14="http://schemas.microsoft.com/office/powerpoint/2010/main" val="2154270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4509120"/>
            <a:ext cx="4788023" cy="2348880"/>
          </a:xfrm>
        </p:spPr>
        <p:txBody>
          <a:bodyPr/>
          <a:lstStyle/>
          <a:p>
            <a:r>
              <a:rPr lang="ru-RU" sz="1800" dirty="0">
                <a:solidFill>
                  <a:srgbClr val="00B0F0"/>
                </a:solidFill>
                <a:effectLst/>
              </a:rPr>
              <a:t>Вокруг Солнца вращаются планеты. Всего их насчитывается </a:t>
            </a:r>
            <a:r>
              <a:rPr lang="ru-RU" sz="1800" dirty="0" smtClean="0">
                <a:solidFill>
                  <a:srgbClr val="00B0F0"/>
                </a:solidFill>
                <a:effectLst/>
              </a:rPr>
              <a:t> 9.</a:t>
            </a:r>
            <a:br>
              <a:rPr lang="ru-RU" sz="1800" dirty="0" smtClean="0">
                <a:solidFill>
                  <a:srgbClr val="00B0F0"/>
                </a:solidFill>
                <a:effectLst/>
              </a:rPr>
            </a:br>
            <a:r>
              <a:rPr lang="ru-RU" sz="1800" dirty="0" smtClean="0">
                <a:solidFill>
                  <a:srgbClr val="00B0F0"/>
                </a:solidFill>
                <a:effectLst/>
              </a:rPr>
              <a:t>А </a:t>
            </a:r>
            <a:r>
              <a:rPr lang="ru-RU" sz="1800" dirty="0">
                <a:solidFill>
                  <a:srgbClr val="00B0F0"/>
                </a:solidFill>
                <a:effectLst/>
              </a:rPr>
              <a:t>также кометы и астероиды. Все планеты отличаются </a:t>
            </a:r>
            <a:r>
              <a:rPr lang="ru-RU" sz="1800" dirty="0" smtClean="0">
                <a:solidFill>
                  <a:srgbClr val="00B0F0"/>
                </a:solidFill>
                <a:effectLst/>
              </a:rPr>
              <a:t>своими размерами.</a:t>
            </a:r>
            <a:br>
              <a:rPr lang="ru-RU" sz="1800" dirty="0" smtClean="0">
                <a:solidFill>
                  <a:srgbClr val="00B0F0"/>
                </a:solidFill>
                <a:effectLst/>
              </a:rPr>
            </a:br>
            <a:r>
              <a:rPr lang="ru-RU" sz="1800" dirty="0" smtClean="0">
                <a:solidFill>
                  <a:srgbClr val="00B0F0"/>
                </a:solidFill>
                <a:effectLst/>
              </a:rPr>
              <a:t> </a:t>
            </a:r>
            <a:r>
              <a:rPr lang="ru-RU" sz="1800" dirty="0">
                <a:solidFill>
                  <a:srgbClr val="00B0F0"/>
                </a:solidFill>
                <a:effectLst/>
              </a:rPr>
              <a:t>Самая большая планета – Юпитер</a:t>
            </a:r>
            <a:r>
              <a:rPr lang="ru-RU" sz="1800" dirty="0" smtClean="0">
                <a:solidFill>
                  <a:srgbClr val="00B0F0"/>
                </a:solidFill>
                <a:effectLst/>
              </a:rPr>
              <a:t>.</a:t>
            </a:r>
            <a:br>
              <a:rPr lang="ru-RU" sz="1800" dirty="0" smtClean="0">
                <a:solidFill>
                  <a:srgbClr val="00B0F0"/>
                </a:solidFill>
                <a:effectLst/>
              </a:rPr>
            </a:br>
            <a:r>
              <a:rPr lang="ru-RU" sz="1800" dirty="0" smtClean="0">
                <a:solidFill>
                  <a:srgbClr val="00B0F0"/>
                </a:solidFill>
                <a:effectLst/>
              </a:rPr>
              <a:t> </a:t>
            </a:r>
            <a:r>
              <a:rPr lang="ru-RU" sz="1800" dirty="0">
                <a:solidFill>
                  <a:srgbClr val="00B0F0"/>
                </a:solidFill>
                <a:effectLst/>
              </a:rPr>
              <a:t>Самая маленькая планета – Плутон. </a:t>
            </a:r>
            <a:r>
              <a:rPr lang="ru-RU" sz="1800" dirty="0" smtClean="0">
                <a:solidFill>
                  <a:srgbClr val="00B0F0"/>
                </a:solidFill>
                <a:effectLst/>
              </a:rPr>
              <a:t/>
            </a:r>
            <a:br>
              <a:rPr lang="ru-RU" sz="1800" dirty="0" smtClean="0">
                <a:solidFill>
                  <a:srgbClr val="00B0F0"/>
                </a:solidFill>
                <a:effectLst/>
              </a:rPr>
            </a:br>
            <a:r>
              <a:rPr lang="ru-RU" sz="1800" dirty="0" smtClean="0">
                <a:solidFill>
                  <a:srgbClr val="00B0F0"/>
                </a:solidFill>
                <a:effectLst/>
              </a:rPr>
              <a:t>У </a:t>
            </a:r>
            <a:r>
              <a:rPr lang="ru-RU" sz="1800" dirty="0">
                <a:solidFill>
                  <a:srgbClr val="00B0F0"/>
                </a:solidFill>
                <a:effectLst/>
              </a:rPr>
              <a:t>каждой планеты есть свой путь, который называется орбитой.</a:t>
            </a:r>
            <a:endParaRPr lang="ru-RU" sz="1800" b="1" dirty="0">
              <a:solidFill>
                <a:srgbClr val="00B0F0"/>
              </a:solidFill>
            </a:endParaRPr>
          </a:p>
        </p:txBody>
      </p:sp>
      <p:pic>
        <p:nvPicPr>
          <p:cNvPr id="3074" name="Picture 2" descr="C:\Users\hp\Desktop\Красивые-картинки-планета-Земля-для-детей-смотреть-бесплатно-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4716015" cy="4509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292080" y="1443841"/>
            <a:ext cx="385192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B0F0"/>
                </a:solidFill>
              </a:rPr>
              <a:t>По порядку все планеты</a:t>
            </a:r>
            <a:br>
              <a:rPr lang="ru-RU" b="1" dirty="0">
                <a:solidFill>
                  <a:srgbClr val="00B0F0"/>
                </a:solidFill>
              </a:rPr>
            </a:br>
            <a:r>
              <a:rPr lang="ru-RU" b="1" dirty="0">
                <a:solidFill>
                  <a:srgbClr val="00B0F0"/>
                </a:solidFill>
              </a:rPr>
              <a:t>Назовёт любой из нас:</a:t>
            </a:r>
            <a:br>
              <a:rPr lang="ru-RU" b="1" dirty="0">
                <a:solidFill>
                  <a:srgbClr val="00B0F0"/>
                </a:solidFill>
              </a:rPr>
            </a:br>
            <a:r>
              <a:rPr lang="ru-RU" b="1" dirty="0">
                <a:solidFill>
                  <a:srgbClr val="00B0F0"/>
                </a:solidFill>
              </a:rPr>
              <a:t>Раз — Меркурий,</a:t>
            </a:r>
            <a:br>
              <a:rPr lang="ru-RU" b="1" dirty="0">
                <a:solidFill>
                  <a:srgbClr val="00B0F0"/>
                </a:solidFill>
              </a:rPr>
            </a:br>
            <a:r>
              <a:rPr lang="ru-RU" b="1" dirty="0">
                <a:solidFill>
                  <a:srgbClr val="00B0F0"/>
                </a:solidFill>
              </a:rPr>
              <a:t>Два — Венера,</a:t>
            </a:r>
            <a:br>
              <a:rPr lang="ru-RU" b="1" dirty="0">
                <a:solidFill>
                  <a:srgbClr val="00B0F0"/>
                </a:solidFill>
              </a:rPr>
            </a:br>
            <a:r>
              <a:rPr lang="ru-RU" b="1" dirty="0">
                <a:solidFill>
                  <a:srgbClr val="00B0F0"/>
                </a:solidFill>
              </a:rPr>
              <a:t>Три — Земля,</a:t>
            </a:r>
            <a:br>
              <a:rPr lang="ru-RU" b="1" dirty="0">
                <a:solidFill>
                  <a:srgbClr val="00B0F0"/>
                </a:solidFill>
              </a:rPr>
            </a:br>
            <a:r>
              <a:rPr lang="ru-RU" b="1" dirty="0">
                <a:solidFill>
                  <a:srgbClr val="00B0F0"/>
                </a:solidFill>
              </a:rPr>
              <a:t>Четыре — Марс.</a:t>
            </a:r>
            <a:br>
              <a:rPr lang="ru-RU" b="1" dirty="0">
                <a:solidFill>
                  <a:srgbClr val="00B0F0"/>
                </a:solidFill>
              </a:rPr>
            </a:br>
            <a:r>
              <a:rPr lang="ru-RU" b="1" dirty="0">
                <a:solidFill>
                  <a:srgbClr val="00B0F0"/>
                </a:solidFill>
              </a:rPr>
              <a:t>Пять — Юпитер,</a:t>
            </a:r>
            <a:br>
              <a:rPr lang="ru-RU" b="1" dirty="0">
                <a:solidFill>
                  <a:srgbClr val="00B0F0"/>
                </a:solidFill>
              </a:rPr>
            </a:br>
            <a:r>
              <a:rPr lang="ru-RU" b="1" dirty="0">
                <a:solidFill>
                  <a:srgbClr val="00B0F0"/>
                </a:solidFill>
              </a:rPr>
              <a:t>Шесть — Сатурн,</a:t>
            </a:r>
            <a:br>
              <a:rPr lang="ru-RU" b="1" dirty="0">
                <a:solidFill>
                  <a:srgbClr val="00B0F0"/>
                </a:solidFill>
              </a:rPr>
            </a:br>
            <a:r>
              <a:rPr lang="ru-RU" b="1" dirty="0">
                <a:solidFill>
                  <a:srgbClr val="00B0F0"/>
                </a:solidFill>
              </a:rPr>
              <a:t>Семь — Уран,</a:t>
            </a:r>
            <a:br>
              <a:rPr lang="ru-RU" b="1" dirty="0">
                <a:solidFill>
                  <a:srgbClr val="00B0F0"/>
                </a:solidFill>
              </a:rPr>
            </a:br>
            <a:r>
              <a:rPr lang="ru-RU" b="1" dirty="0">
                <a:solidFill>
                  <a:srgbClr val="00B0F0"/>
                </a:solidFill>
              </a:rPr>
              <a:t>За ним — Нептун.</a:t>
            </a:r>
            <a:br>
              <a:rPr lang="ru-RU" b="1" dirty="0">
                <a:solidFill>
                  <a:srgbClr val="00B0F0"/>
                </a:solidFill>
              </a:rPr>
            </a:br>
            <a:r>
              <a:rPr lang="ru-RU" b="1" dirty="0">
                <a:solidFill>
                  <a:srgbClr val="00B0F0"/>
                </a:solidFill>
              </a:rPr>
              <a:t>Он восьмым идёт по счёту.</a:t>
            </a:r>
            <a:br>
              <a:rPr lang="ru-RU" b="1" dirty="0">
                <a:solidFill>
                  <a:srgbClr val="00B0F0"/>
                </a:solidFill>
              </a:rPr>
            </a:br>
            <a:r>
              <a:rPr lang="ru-RU" b="1" dirty="0">
                <a:solidFill>
                  <a:srgbClr val="00B0F0"/>
                </a:solidFill>
              </a:rPr>
              <a:t>А за ним уже, потом,</a:t>
            </a:r>
            <a:br>
              <a:rPr lang="ru-RU" b="1" dirty="0">
                <a:solidFill>
                  <a:srgbClr val="00B0F0"/>
                </a:solidFill>
              </a:rPr>
            </a:br>
            <a:r>
              <a:rPr lang="ru-RU" b="1" dirty="0">
                <a:solidFill>
                  <a:srgbClr val="00B0F0"/>
                </a:solidFill>
              </a:rPr>
              <a:t>И девятая планета</a:t>
            </a:r>
            <a:br>
              <a:rPr lang="ru-RU" b="1" dirty="0">
                <a:solidFill>
                  <a:srgbClr val="00B0F0"/>
                </a:solidFill>
              </a:rPr>
            </a:br>
            <a:r>
              <a:rPr lang="ru-RU" b="1" dirty="0">
                <a:solidFill>
                  <a:srgbClr val="00B0F0"/>
                </a:solidFill>
              </a:rPr>
              <a:t>Под названием Плутон.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04048" y="284893"/>
            <a:ext cx="3672591" cy="584775"/>
          </a:xfrm>
          <a:prstGeom prst="rect">
            <a:avLst/>
          </a:prstGeom>
          <a:noFill/>
        </p:spPr>
        <p:txBody>
          <a:bodyPr wrap="square" rtlCol="0">
            <a:prstTxWarp prst="textChevron">
              <a:avLst/>
            </a:prstTxWarp>
            <a:spAutoFit/>
          </a:bodyPr>
          <a:lstStyle/>
          <a:p>
            <a:r>
              <a:rPr lang="ru-RU" sz="1600" b="1" dirty="0" smtClean="0">
                <a:solidFill>
                  <a:srgbClr val="00B0F0"/>
                </a:solidFill>
                <a:cs typeface="Aharoni" panose="02010803020104030203" pitchFamily="2" charset="-79"/>
              </a:rPr>
              <a:t>Стих , как  запомнить планеты</a:t>
            </a:r>
          </a:p>
          <a:p>
            <a:r>
              <a:rPr lang="ru-RU" sz="1600" b="1" dirty="0">
                <a:solidFill>
                  <a:srgbClr val="00B0F0"/>
                </a:solidFill>
                <a:cs typeface="Aharoni" panose="02010803020104030203" pitchFamily="2" charset="-79"/>
              </a:rPr>
              <a:t>с</a:t>
            </a:r>
            <a:r>
              <a:rPr lang="ru-RU" sz="1600" b="1" dirty="0" smtClean="0">
                <a:solidFill>
                  <a:srgbClr val="00B0F0"/>
                </a:solidFill>
                <a:cs typeface="Aharoni" panose="02010803020104030203" pitchFamily="2" charset="-79"/>
              </a:rPr>
              <a:t>олнечной  системы. </a:t>
            </a:r>
            <a:endParaRPr lang="ru-RU" sz="1600" b="1" dirty="0">
              <a:solidFill>
                <a:srgbClr val="00B0F0"/>
              </a:solidFill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401505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54697" y="1340768"/>
            <a:ext cx="477734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B0F0"/>
                </a:solidFill>
              </a:rPr>
              <a:t>Астрономы — это ученые, которые наблюдают за звездами и изучают их. </a:t>
            </a:r>
            <a:endParaRPr lang="en-US" sz="2400" dirty="0" smtClean="0">
              <a:solidFill>
                <a:srgbClr val="00B0F0"/>
              </a:solidFill>
            </a:endParaRPr>
          </a:p>
          <a:p>
            <a:pPr algn="just"/>
            <a:r>
              <a:rPr lang="ru-RU" sz="2400" dirty="0" smtClean="0">
                <a:solidFill>
                  <a:srgbClr val="00B0F0"/>
                </a:solidFill>
              </a:rPr>
              <a:t>В </a:t>
            </a:r>
            <a:r>
              <a:rPr lang="ru-RU" sz="2400" dirty="0">
                <a:solidFill>
                  <a:srgbClr val="00B0F0"/>
                </a:solidFill>
              </a:rPr>
              <a:t>древние времена астрономы изучали звезды, не имея специальных приборов. </a:t>
            </a:r>
            <a:endParaRPr lang="en-US" sz="2400" dirty="0" smtClean="0">
              <a:solidFill>
                <a:srgbClr val="00B0F0"/>
              </a:solidFill>
            </a:endParaRPr>
          </a:p>
          <a:p>
            <a:pPr algn="just"/>
            <a:r>
              <a:rPr lang="ru-RU" sz="2400" dirty="0" smtClean="0">
                <a:solidFill>
                  <a:srgbClr val="00B0F0"/>
                </a:solidFill>
              </a:rPr>
              <a:t>Они </a:t>
            </a:r>
            <a:r>
              <a:rPr lang="ru-RU" sz="2400" dirty="0">
                <a:solidFill>
                  <a:srgbClr val="00B0F0"/>
                </a:solidFill>
              </a:rPr>
              <a:t>просто наблюдали за небом с земли. </a:t>
            </a:r>
            <a:endParaRPr lang="en-US" sz="2400" dirty="0" smtClean="0">
              <a:solidFill>
                <a:srgbClr val="00B0F0"/>
              </a:solidFill>
            </a:endParaRPr>
          </a:p>
          <a:p>
            <a:pPr algn="just"/>
            <a:r>
              <a:rPr lang="ru-RU" sz="2400" dirty="0" smtClean="0">
                <a:solidFill>
                  <a:srgbClr val="00B0F0"/>
                </a:solidFill>
              </a:rPr>
              <a:t>В </a:t>
            </a:r>
            <a:r>
              <a:rPr lang="ru-RU" sz="2400" dirty="0">
                <a:solidFill>
                  <a:srgbClr val="00B0F0"/>
                </a:solidFill>
              </a:rPr>
              <a:t>средние века изобрели подзорную трубу и телескоп, а сейчас в космос запускаются искусственные спутники и космические станции, которые исследуют звезды и планеты.</a:t>
            </a:r>
          </a:p>
        </p:txBody>
      </p:sp>
      <p:pic>
        <p:nvPicPr>
          <p:cNvPr id="1026" name="Picture 2" descr="http://www.ugorizont.ru/wp-content/uploads/sites/39/2017/02/AIV_6915-IVANTSOVA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0"/>
            <a:ext cx="4211960" cy="2492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620688"/>
            <a:ext cx="4621528" cy="584775"/>
          </a:xfrm>
          <a:prstGeom prst="rect">
            <a:avLst/>
          </a:prstGeom>
          <a:noFill/>
        </p:spPr>
        <p:txBody>
          <a:bodyPr wrap="none" rtlCol="0">
            <a:prstTxWarp prst="textWave2">
              <a:avLst/>
            </a:prstTxWarp>
            <a:spAutoFit/>
          </a:bodyPr>
          <a:lstStyle/>
          <a:p>
            <a:r>
              <a:rPr lang="ru-RU" sz="3200" dirty="0" smtClean="0">
                <a:solidFill>
                  <a:srgbClr val="00B0F0"/>
                </a:solidFill>
              </a:rPr>
              <a:t>Кто такие Астрономы</a:t>
            </a:r>
            <a:endParaRPr lang="ru-RU" sz="3200" dirty="0">
              <a:solidFill>
                <a:srgbClr val="00B0F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636912"/>
            <a:ext cx="4211960" cy="422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8526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2286" y="1083303"/>
            <a:ext cx="5364088" cy="5767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75656" y="45142"/>
            <a:ext cx="6617974" cy="707886"/>
          </a:xfrm>
          <a:prstGeom prst="rect">
            <a:avLst/>
          </a:prstGeom>
          <a:noFill/>
        </p:spPr>
        <p:txBody>
          <a:bodyPr wrap="square" rtlCol="0">
            <a:prstTxWarp prst="textChevron">
              <a:avLst/>
            </a:prstTxWarp>
            <a:spAutoFit/>
          </a:bodyPr>
          <a:lstStyle/>
          <a:p>
            <a:r>
              <a:rPr lang="ru-RU" sz="4000" b="1" dirty="0" smtClean="0">
                <a:solidFill>
                  <a:srgbClr val="00B0F0"/>
                </a:solidFill>
              </a:rPr>
              <a:t>Собаки – космонавты.</a:t>
            </a:r>
            <a:endParaRPr lang="ru-RU" sz="4000" b="1" dirty="0">
              <a:solidFill>
                <a:srgbClr val="00B0F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305342"/>
            <a:ext cx="406794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B0F0"/>
                </a:solidFill>
              </a:rPr>
              <a:t>Чтобы отправить в космос человека, ученым </a:t>
            </a:r>
            <a:r>
              <a:rPr lang="ru-RU" b="1" dirty="0">
                <a:solidFill>
                  <a:srgbClr val="00B0F0"/>
                </a:solidFill>
              </a:rPr>
              <a:t>нужно </a:t>
            </a:r>
            <a:r>
              <a:rPr lang="ru-RU" b="1" dirty="0" smtClean="0">
                <a:solidFill>
                  <a:srgbClr val="00B0F0"/>
                </a:solidFill>
              </a:rPr>
              <a:t>было узнать</a:t>
            </a:r>
            <a:r>
              <a:rPr lang="ru-RU" b="1" dirty="0">
                <a:solidFill>
                  <a:srgbClr val="00B0F0"/>
                </a:solidFill>
              </a:rPr>
              <a:t>, </a:t>
            </a:r>
            <a:r>
              <a:rPr lang="ru-RU" b="1" dirty="0" smtClean="0">
                <a:solidFill>
                  <a:srgbClr val="00B0F0"/>
                </a:solidFill>
              </a:rPr>
              <a:t>с </a:t>
            </a:r>
            <a:r>
              <a:rPr lang="ru-RU" b="1" dirty="0">
                <a:solidFill>
                  <a:srgbClr val="00B0F0"/>
                </a:solidFill>
              </a:rPr>
              <a:t>чем он может </a:t>
            </a:r>
            <a:r>
              <a:rPr lang="ru-RU" b="1" dirty="0" smtClean="0">
                <a:solidFill>
                  <a:srgbClr val="00B0F0"/>
                </a:solidFill>
              </a:rPr>
              <a:t>там столкнуться. Они </a:t>
            </a:r>
            <a:r>
              <a:rPr lang="ru-RU" b="1" dirty="0">
                <a:solidFill>
                  <a:srgbClr val="00B0F0"/>
                </a:solidFill>
              </a:rPr>
              <a:t>приняли решение </a:t>
            </a:r>
            <a:r>
              <a:rPr lang="ru-RU" b="1" dirty="0" smtClean="0">
                <a:solidFill>
                  <a:srgbClr val="00B0F0"/>
                </a:solidFill>
              </a:rPr>
              <a:t>отправить в </a:t>
            </a:r>
            <a:r>
              <a:rPr lang="ru-RU" b="1" dirty="0">
                <a:solidFill>
                  <a:srgbClr val="00B0F0"/>
                </a:solidFill>
              </a:rPr>
              <a:t>космос животных. </a:t>
            </a:r>
            <a:r>
              <a:rPr lang="ru-RU" b="1" dirty="0" smtClean="0">
                <a:solidFill>
                  <a:srgbClr val="00B0F0"/>
                </a:solidFill>
              </a:rPr>
              <a:t>Первой собакой-космонавтом </a:t>
            </a:r>
            <a:r>
              <a:rPr lang="ru-RU" b="1" dirty="0">
                <a:solidFill>
                  <a:srgbClr val="00B0F0"/>
                </a:solidFill>
              </a:rPr>
              <a:t>была Лайка.</a:t>
            </a:r>
          </a:p>
          <a:p>
            <a:r>
              <a:rPr lang="ru-RU" b="1" dirty="0" smtClean="0">
                <a:solidFill>
                  <a:srgbClr val="00B0F0"/>
                </a:solidFill>
              </a:rPr>
              <a:t>Она </a:t>
            </a:r>
            <a:r>
              <a:rPr lang="ru-RU" b="1" dirty="0">
                <a:solidFill>
                  <a:srgbClr val="00B0F0"/>
                </a:solidFill>
              </a:rPr>
              <a:t>на специальной </a:t>
            </a:r>
            <a:r>
              <a:rPr lang="ru-RU" b="1" dirty="0" smtClean="0">
                <a:solidFill>
                  <a:srgbClr val="00B0F0"/>
                </a:solidFill>
              </a:rPr>
              <a:t>ракете</a:t>
            </a:r>
          </a:p>
          <a:p>
            <a:r>
              <a:rPr lang="ru-RU" b="1" dirty="0" smtClean="0">
                <a:solidFill>
                  <a:srgbClr val="00B0F0"/>
                </a:solidFill>
              </a:rPr>
              <a:t>была </a:t>
            </a:r>
            <a:r>
              <a:rPr lang="ru-RU" b="1" dirty="0">
                <a:solidFill>
                  <a:srgbClr val="00B0F0"/>
                </a:solidFill>
              </a:rPr>
              <a:t>отправлена в </a:t>
            </a:r>
            <a:r>
              <a:rPr lang="ru-RU" b="1" dirty="0" smtClean="0">
                <a:solidFill>
                  <a:srgbClr val="00B0F0"/>
                </a:solidFill>
              </a:rPr>
              <a:t>космос</a:t>
            </a:r>
          </a:p>
          <a:p>
            <a:r>
              <a:rPr lang="ru-RU" b="1" dirty="0" smtClean="0">
                <a:solidFill>
                  <a:srgbClr val="00B0F0"/>
                </a:solidFill>
              </a:rPr>
              <a:t>3 </a:t>
            </a:r>
            <a:r>
              <a:rPr lang="ru-RU" b="1" dirty="0">
                <a:solidFill>
                  <a:srgbClr val="00B0F0"/>
                </a:solidFill>
              </a:rPr>
              <a:t>ноября 1957 года, но не </a:t>
            </a:r>
            <a:endParaRPr lang="ru-RU" b="1" dirty="0" smtClean="0">
              <a:solidFill>
                <a:srgbClr val="00B0F0"/>
              </a:solidFill>
            </a:endParaRPr>
          </a:p>
          <a:p>
            <a:r>
              <a:rPr lang="ru-RU" b="1" dirty="0" smtClean="0">
                <a:solidFill>
                  <a:srgbClr val="00B0F0"/>
                </a:solidFill>
              </a:rPr>
              <a:t>вернулась. Позже </a:t>
            </a:r>
            <a:r>
              <a:rPr lang="ru-RU" b="1" dirty="0">
                <a:solidFill>
                  <a:srgbClr val="00B0F0"/>
                </a:solidFill>
              </a:rPr>
              <a:t>в </a:t>
            </a:r>
            <a:r>
              <a:rPr lang="ru-RU" b="1" dirty="0" smtClean="0">
                <a:solidFill>
                  <a:srgbClr val="00B0F0"/>
                </a:solidFill>
              </a:rPr>
              <a:t>космос</a:t>
            </a:r>
          </a:p>
          <a:p>
            <a:r>
              <a:rPr lang="ru-RU" b="1" dirty="0" smtClean="0">
                <a:solidFill>
                  <a:srgbClr val="00B0F0"/>
                </a:solidFill>
              </a:rPr>
              <a:t>летали </a:t>
            </a:r>
            <a:r>
              <a:rPr lang="ru-RU" b="1" dirty="0">
                <a:solidFill>
                  <a:srgbClr val="00B0F0"/>
                </a:solidFill>
              </a:rPr>
              <a:t>и другие собаки, такие, </a:t>
            </a:r>
            <a:endParaRPr lang="ru-RU" b="1" dirty="0" smtClean="0">
              <a:solidFill>
                <a:srgbClr val="00B0F0"/>
              </a:solidFill>
            </a:endParaRPr>
          </a:p>
          <a:p>
            <a:r>
              <a:rPr lang="ru-RU" b="1" dirty="0" smtClean="0">
                <a:solidFill>
                  <a:srgbClr val="00B0F0"/>
                </a:solidFill>
              </a:rPr>
              <a:t>как </a:t>
            </a:r>
            <a:r>
              <a:rPr lang="ru-RU" b="1" dirty="0">
                <a:solidFill>
                  <a:srgbClr val="00B0F0"/>
                </a:solidFill>
              </a:rPr>
              <a:t>Белка и Стрелка, которые </a:t>
            </a:r>
            <a:endParaRPr lang="ru-RU" b="1" dirty="0" smtClean="0">
              <a:solidFill>
                <a:srgbClr val="00B0F0"/>
              </a:solidFill>
            </a:endParaRPr>
          </a:p>
          <a:p>
            <a:r>
              <a:rPr lang="ru-RU" b="1" dirty="0" smtClean="0">
                <a:solidFill>
                  <a:srgbClr val="00B0F0"/>
                </a:solidFill>
              </a:rPr>
              <a:t>удачно </a:t>
            </a:r>
            <a:r>
              <a:rPr lang="ru-RU" b="1" dirty="0">
                <a:solidFill>
                  <a:srgbClr val="00B0F0"/>
                </a:solidFill>
              </a:rPr>
              <a:t>вернулись на Землю.</a:t>
            </a:r>
          </a:p>
          <a:p>
            <a:r>
              <a:rPr lang="ru-RU" b="1" dirty="0" smtClean="0">
                <a:solidFill>
                  <a:srgbClr val="00B0F0"/>
                </a:solidFill>
              </a:rPr>
              <a:t>Так </a:t>
            </a:r>
            <a:r>
              <a:rPr lang="ru-RU" b="1" dirty="0">
                <a:solidFill>
                  <a:srgbClr val="00B0F0"/>
                </a:solidFill>
              </a:rPr>
              <a:t>ученые сделали вывод, что </a:t>
            </a:r>
            <a:endParaRPr lang="ru-RU" b="1" dirty="0" smtClean="0">
              <a:solidFill>
                <a:srgbClr val="00B0F0"/>
              </a:solidFill>
            </a:endParaRPr>
          </a:p>
          <a:p>
            <a:r>
              <a:rPr lang="ru-RU" b="1" dirty="0" smtClean="0">
                <a:solidFill>
                  <a:srgbClr val="00B0F0"/>
                </a:solidFill>
              </a:rPr>
              <a:t>в </a:t>
            </a:r>
            <a:r>
              <a:rPr lang="ru-RU" b="1" dirty="0">
                <a:solidFill>
                  <a:srgbClr val="00B0F0"/>
                </a:solidFill>
              </a:rPr>
              <a:t>невесомости живые существа </a:t>
            </a:r>
            <a:endParaRPr lang="ru-RU" b="1" dirty="0" smtClean="0">
              <a:solidFill>
                <a:srgbClr val="00B0F0"/>
              </a:solidFill>
            </a:endParaRPr>
          </a:p>
          <a:p>
            <a:r>
              <a:rPr lang="ru-RU" b="1" dirty="0" smtClean="0">
                <a:solidFill>
                  <a:srgbClr val="00B0F0"/>
                </a:solidFill>
              </a:rPr>
              <a:t>тоже </a:t>
            </a:r>
            <a:r>
              <a:rPr lang="ru-RU" b="1" dirty="0">
                <a:solidFill>
                  <a:srgbClr val="00B0F0"/>
                </a:solidFill>
              </a:rPr>
              <a:t>могут жить.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79512" y="71397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666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88640"/>
            <a:ext cx="7865300" cy="1150387"/>
          </a:xfrm>
          <a:prstGeom prst="rect">
            <a:avLst/>
          </a:prstGeom>
          <a:noFill/>
        </p:spPr>
        <p:txBody>
          <a:bodyPr wrap="square" rtlCol="0">
            <a:prstTxWarp prst="textChevron">
              <a:avLst>
                <a:gd name="adj" fmla="val 30053"/>
              </a:avLst>
            </a:prstTxWarp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</a:rPr>
              <a:t>12 Апреля – день космонавтики</a:t>
            </a:r>
            <a:endParaRPr lang="ru-RU" sz="3600" b="1" dirty="0">
              <a:solidFill>
                <a:srgbClr val="00B0F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901" y="1196752"/>
            <a:ext cx="90364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B0F0"/>
                </a:solidFill>
              </a:rPr>
              <a:t>День космонавтики отмечается в России 12 апреля</a:t>
            </a:r>
            <a:r>
              <a:rPr lang="ru-RU" dirty="0" smtClean="0">
                <a:solidFill>
                  <a:srgbClr val="00B0F0"/>
                </a:solidFill>
              </a:rPr>
              <a:t>.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Эта </a:t>
            </a:r>
            <a:r>
              <a:rPr lang="ru-RU" dirty="0">
                <a:solidFill>
                  <a:srgbClr val="00B0F0"/>
                </a:solidFill>
              </a:rPr>
              <a:t>дата, установлена в ознаменование первого полёта человека в космос.</a:t>
            </a:r>
          </a:p>
          <a:p>
            <a:r>
              <a:rPr lang="ru-RU" dirty="0">
                <a:solidFill>
                  <a:srgbClr val="00B0F0"/>
                </a:solidFill>
              </a:rPr>
              <a:t>12 апреля 1961 года советский космонавт Юрий Алексеевич Гагарин на космическом корабле «Восток-1», стартовав с космодрома «Байконур», впервые в мире совершил орбитальный облёт планеты Земля</a:t>
            </a:r>
            <a:r>
              <a:rPr lang="ru-RU" dirty="0" smtClean="0">
                <a:solidFill>
                  <a:srgbClr val="00B0F0"/>
                </a:solidFill>
              </a:rPr>
              <a:t>.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Полёт </a:t>
            </a:r>
            <a:r>
              <a:rPr lang="ru-RU" dirty="0">
                <a:solidFill>
                  <a:srgbClr val="00B0F0"/>
                </a:solidFill>
              </a:rPr>
              <a:t>продлился 1 час и 48 минут.</a:t>
            </a:r>
          </a:p>
        </p:txBody>
      </p:sp>
      <p:pic>
        <p:nvPicPr>
          <p:cNvPr id="3076" name="Picture 4" descr="https://karapysik.ru/wp-content/uploads/2017/04/19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02" y="3082443"/>
            <a:ext cx="5364428" cy="3775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508104" y="4029164"/>
            <a:ext cx="34918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B0F0"/>
                </a:solidFill>
              </a:rPr>
              <a:t>Также 12 апреля отмечается Всемирный день авиации и космонавтики, Международный день полета человека в космос.</a:t>
            </a:r>
          </a:p>
        </p:txBody>
      </p:sp>
    </p:spTree>
    <p:extLst>
      <p:ext uri="{BB962C8B-B14F-4D97-AF65-F5344CB8AC3E}">
        <p14:creationId xmlns:p14="http://schemas.microsoft.com/office/powerpoint/2010/main" val="217019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Астронавт, Астрономия, Спутник, Луна, Вперед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4982" y="0"/>
            <a:ext cx="940809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188641"/>
            <a:ext cx="5832648" cy="1080120"/>
          </a:xfrm>
          <a:prstGeom prst="rect">
            <a:avLst/>
          </a:prstGeom>
          <a:noFill/>
        </p:spPr>
        <p:txBody>
          <a:bodyPr wrap="square" rtlCol="0">
            <a:prstTxWarp prst="textChevron">
              <a:avLst/>
            </a:prstTxWarp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</a:rPr>
              <a:t>Кто такой космонавт</a:t>
            </a:r>
            <a:r>
              <a:rPr lang="en-US" sz="3600" b="1" dirty="0" smtClean="0">
                <a:solidFill>
                  <a:srgbClr val="00B0F0"/>
                </a:solidFill>
              </a:rPr>
              <a:t>?</a:t>
            </a:r>
            <a:endParaRPr lang="ru-RU" sz="3600" b="1" dirty="0">
              <a:solidFill>
                <a:srgbClr val="00B0F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00192" y="13407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555051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Космонавт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-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э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то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сложная профессия. Во время старта ракеты и ее приземления тело космонавта испытывает большие перегрузки. Также не просто человеку находится на борту ракеты и в состоянии невесомости, когда ракета (космический корабль) вращается вокруг земли. В этом состоянии все плавает: и предметы, которые находятся на борту, и люди. Кроме того, космонавт должен знать все приборы, ведь они устанавливаются для управления кораблем и научных исследований.</a:t>
            </a:r>
          </a:p>
        </p:txBody>
      </p:sp>
    </p:spTree>
    <p:extLst>
      <p:ext uri="{BB962C8B-B14F-4D97-AF65-F5344CB8AC3E}">
        <p14:creationId xmlns:p14="http://schemas.microsoft.com/office/powerpoint/2010/main" val="2157501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1019</TotalTime>
  <Words>540</Words>
  <Application>Microsoft Office PowerPoint</Application>
  <PresentationFormat>Экран (4:3)</PresentationFormat>
  <Paragraphs>59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Базовая</vt:lpstr>
      <vt:lpstr>Наши предки - славяне</vt:lpstr>
      <vt:lpstr>Презентация PowerPoint</vt:lpstr>
      <vt:lpstr>Вокруг Солнца вращаются планеты. Всего их насчитывается  9. А также кометы и астероиды. Все планеты отличаются своими размерами.  Самая большая планета – Юпитер.  Самая маленькая планета – Плутон.  У каждой планеты есть свой путь, который называется орбитой.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Один день из жизни нашей группы</dc:title>
  <dc:creator>Лена</dc:creator>
  <cp:lastModifiedBy>hp</cp:lastModifiedBy>
  <cp:revision>121</cp:revision>
  <dcterms:created xsi:type="dcterms:W3CDTF">2015-12-09T12:34:26Z</dcterms:created>
  <dcterms:modified xsi:type="dcterms:W3CDTF">2020-11-21T12:33:43Z</dcterms:modified>
</cp:coreProperties>
</file>