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849BC-317E-4CB1-8ED1-FAC0142C1FCF}" type="datetimeFigureOut">
              <a:rPr lang="ru-RU" smtClean="0"/>
              <a:t>сб 21.11.20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C6434-41C0-41E1-9AA2-136993BEF2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61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849BC-317E-4CB1-8ED1-FAC0142C1FCF}" type="datetimeFigureOut">
              <a:rPr lang="ru-RU" smtClean="0"/>
              <a:t>сб 21.11.20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C6434-41C0-41E1-9AA2-136993BEF2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515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849BC-317E-4CB1-8ED1-FAC0142C1FCF}" type="datetimeFigureOut">
              <a:rPr lang="ru-RU" smtClean="0"/>
              <a:t>сб 21.11.20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C6434-41C0-41E1-9AA2-136993BEF2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624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849BC-317E-4CB1-8ED1-FAC0142C1FCF}" type="datetimeFigureOut">
              <a:rPr lang="ru-RU" smtClean="0"/>
              <a:t>сб 21.11.20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C6434-41C0-41E1-9AA2-136993BEF2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202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849BC-317E-4CB1-8ED1-FAC0142C1FCF}" type="datetimeFigureOut">
              <a:rPr lang="ru-RU" smtClean="0"/>
              <a:t>сб 21.11.20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C6434-41C0-41E1-9AA2-136993BEF2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1412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849BC-317E-4CB1-8ED1-FAC0142C1FCF}" type="datetimeFigureOut">
              <a:rPr lang="ru-RU" smtClean="0"/>
              <a:t>сб 21.11.20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C6434-41C0-41E1-9AA2-136993BEF2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929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849BC-317E-4CB1-8ED1-FAC0142C1FCF}" type="datetimeFigureOut">
              <a:rPr lang="ru-RU" smtClean="0"/>
              <a:t>сб 21.11.20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C6434-41C0-41E1-9AA2-136993BEF2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4528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849BC-317E-4CB1-8ED1-FAC0142C1FCF}" type="datetimeFigureOut">
              <a:rPr lang="ru-RU" smtClean="0"/>
              <a:t>сб 21.11.20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C6434-41C0-41E1-9AA2-136993BEF2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7712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849BC-317E-4CB1-8ED1-FAC0142C1FCF}" type="datetimeFigureOut">
              <a:rPr lang="ru-RU" smtClean="0"/>
              <a:t>сб 21.11.20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C6434-41C0-41E1-9AA2-136993BEF2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421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849BC-317E-4CB1-8ED1-FAC0142C1FCF}" type="datetimeFigureOut">
              <a:rPr lang="ru-RU" smtClean="0"/>
              <a:t>сб 21.11.20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C6434-41C0-41E1-9AA2-136993BEF2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5835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849BC-317E-4CB1-8ED1-FAC0142C1FCF}" type="datetimeFigureOut">
              <a:rPr lang="ru-RU" smtClean="0"/>
              <a:t>сб 21.11.20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C6434-41C0-41E1-9AA2-136993BEF2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806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3849BC-317E-4CB1-8ED1-FAC0142C1FCF}" type="datetimeFigureOut">
              <a:rPr lang="ru-RU" smtClean="0"/>
              <a:t>сб 21.11.20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C6434-41C0-41E1-9AA2-136993BEF2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0079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9788" y="457199"/>
            <a:ext cx="3932237" cy="2345377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+mn-lt"/>
              </a:rPr>
              <a:t>21 ноября отмечается Всемирный день приветствий. </a:t>
            </a:r>
            <a:br>
              <a:rPr lang="ru-RU" dirty="0" smtClean="0">
                <a:solidFill>
                  <a:srgbClr val="FF0000"/>
                </a:solidFill>
                <a:latin typeface="+mn-lt"/>
              </a:rPr>
            </a:br>
            <a:endParaRPr lang="ru-RU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296884" y="2470068"/>
            <a:ext cx="4475142" cy="418011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У </a:t>
            </a:r>
            <a:r>
              <a:rPr lang="ru-RU" sz="2800" dirty="0"/>
              <a:t>каждого народа существуют свои обычаи приветствовать друг друга. </a:t>
            </a:r>
            <a:endParaRPr lang="ru-RU" sz="2800" dirty="0" smtClean="0"/>
          </a:p>
          <a:p>
            <a:pPr algn="ctr"/>
            <a:r>
              <a:rPr lang="ru-RU" sz="2800" dirty="0" smtClean="0"/>
              <a:t>Узнайте </a:t>
            </a:r>
            <a:r>
              <a:rPr lang="ru-RU" sz="2800" dirty="0"/>
              <a:t>о том, кто в качестве приветствия говорил "Как вы потеете?", а кто при встрече трется носами.</a:t>
            </a:r>
            <a:br>
              <a:rPr lang="ru-RU" sz="2800" dirty="0"/>
            </a:br>
            <a:endParaRPr lang="ru-RU" sz="2800" dirty="0"/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8834" y="926853"/>
            <a:ext cx="6285601" cy="4934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7010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РОССИЯ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8" name="Текст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Русские при встрече пожимают друг другу правую руку.</a:t>
            </a:r>
            <a:endParaRPr lang="ru-RU" dirty="0"/>
          </a:p>
        </p:txBody>
      </p:sp>
      <p:pic>
        <p:nvPicPr>
          <p:cNvPr id="13" name="Объект 12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8667" y="189391"/>
            <a:ext cx="4503891" cy="3002594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155" y="2768510"/>
            <a:ext cx="3871355" cy="283899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6167" y="3535671"/>
            <a:ext cx="4964999" cy="2924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5932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78131"/>
            <a:ext cx="10515600" cy="151255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ОДНАКО</a:t>
            </a:r>
            <a:br>
              <a:rPr lang="ru-RU" b="1" dirty="0" smtClean="0"/>
            </a:br>
            <a:r>
              <a:rPr lang="ru-RU" b="1" dirty="0" smtClean="0"/>
              <a:t>У каждого народа России существуют свои обычаи приветствовать друг друга.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8131" y="1825625"/>
            <a:ext cx="7232072" cy="435133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Монголы издавна задавали друг другу вопрос: «Как поживает ваш скот»? Поскольку благополучие кочевого народа во многом зависело от здоровья стада.</a:t>
            </a:r>
          </a:p>
          <a:p>
            <a:r>
              <a:rPr lang="ru-RU" dirty="0" smtClean="0"/>
              <a:t>У абхазов традиционным для многих европейцев рукопожатием обмениваются лишь близкие родственники или очень хорошие друзья, для остальных такой тесный контакт считается не совсем приличным. В принципе, у многих кавказских народов мужчина может взять за руку лишь жену, а невесту, девушку, даже сестру, лишь за длинный рукав платья</a:t>
            </a:r>
            <a:r>
              <a:rPr lang="ru-RU" dirty="0" smtClean="0"/>
              <a:t>.</a:t>
            </a:r>
          </a:p>
          <a:p>
            <a:r>
              <a:rPr lang="ru-RU" dirty="0"/>
              <a:t>Чуваши, увидев знакомого на улице, остановят его вопросом — куда идёшь? А если столкнуться в офисе или магазине: «Что делаешь?» Входя в дом, чуваш непременно осведомиться: «Все ли здоровы?» А уходя, пожелает — «Оставайтесь со здоровьем».</a:t>
            </a:r>
            <a:br>
              <a:rPr lang="ru-RU" dirty="0"/>
            </a:br>
            <a:r>
              <a:rPr lang="ru-RU" dirty="0"/>
              <a:t>Евреи в той же ситуации произнесут: «Мир вашему дому», или более коротко — «Мир вам!»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120" y="2561395"/>
            <a:ext cx="4319696" cy="2879797"/>
          </a:xfrm>
        </p:spPr>
      </p:pic>
    </p:spTree>
    <p:extLst>
      <p:ext uri="{BB962C8B-B14F-4D97-AF65-F5344CB8AC3E}">
        <p14:creationId xmlns:p14="http://schemas.microsoft.com/office/powerpoint/2010/main" val="2178588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470067" y="130631"/>
            <a:ext cx="5070764" cy="789708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НОВАЯ ЗЕЛАНДИЯ</a:t>
            </a:r>
            <a:endParaRPr lang="ru-RU" sz="4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8" y="1549731"/>
            <a:ext cx="7025191" cy="5005448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7754586" y="1033153"/>
            <a:ext cx="4298867" cy="552202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/>
              </a:rPr>
              <a:t>В Новой Зеландии представители коренного населения, маори, при встрече друг с другом касаются носами. 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/>
              </a:rPr>
              <a:t>Эта традиция с многовековой историей символизирует “дыхание жизни”. </a:t>
            </a: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/>
              </a:rPr>
              <a:t>После такого приветствия человека уже воспринимают не как “посетителя”, а как своего, “человека земли”. </a:t>
            </a:r>
            <a:b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/>
              </a:rPr>
            </a:b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/>
              </a:rPr>
              <a:t/>
            </a:r>
            <a:b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/>
              </a:rPr>
            </a:b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935" y="0"/>
            <a:ext cx="1346859" cy="1346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504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7589" y="22107"/>
            <a:ext cx="7432863" cy="1325563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ЛАТИНСКАЯ АМЕРИКА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1691852"/>
            <a:ext cx="3894906" cy="516614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В большинстве стран Латинской Америки рукопожатие принято и при приветствии, и при прощании. 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Нередко при встрече можно наблюдать бурное выражение радости. У мужчин приняты объятия, особенно среди знакомых.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1296390"/>
            <a:ext cx="5181600" cy="3454400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5080" y="2818611"/>
            <a:ext cx="5130339" cy="320646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469" y="47344"/>
            <a:ext cx="2453229" cy="1472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667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8759" y="400751"/>
            <a:ext cx="11792197" cy="13255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ЯПОНИЯ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>
                <a:solidFill>
                  <a:srgbClr val="C00000"/>
                </a:solidFill>
              </a:rPr>
              <a:t>В Японии люди приветствуют друг друга при помощи поклона. </a:t>
            </a:r>
            <a:br>
              <a:rPr lang="ru-RU" sz="2700" dirty="0" smtClean="0">
                <a:solidFill>
                  <a:srgbClr val="C00000"/>
                </a:solidFill>
              </a:rPr>
            </a:br>
            <a:r>
              <a:rPr lang="ru-RU" sz="2700" dirty="0" smtClean="0">
                <a:solidFill>
                  <a:srgbClr val="C00000"/>
                </a:solidFill>
              </a:rPr>
              <a:t>Он может варьироваться от небольшого наклона головы до глубокого изгиба спины. </a:t>
            </a:r>
            <a:br>
              <a:rPr lang="ru-RU" sz="2700" dirty="0" smtClean="0">
                <a:solidFill>
                  <a:srgbClr val="C00000"/>
                </a:solidFill>
              </a:rPr>
            </a:br>
            <a:r>
              <a:rPr lang="ru-RU" sz="2700" dirty="0" smtClean="0">
                <a:solidFill>
                  <a:srgbClr val="C00000"/>
                </a:solidFill>
              </a:rPr>
              <a:t>Согласно японскому этикету более глубокий и длинный поклон указывает на уважение. </a:t>
            </a:r>
            <a:br>
              <a:rPr lang="ru-RU" sz="2700" dirty="0" smtClean="0">
                <a:solidFill>
                  <a:srgbClr val="C00000"/>
                </a:solidFill>
              </a:rPr>
            </a:br>
            <a:r>
              <a:rPr lang="ru-RU" sz="2700" dirty="0" smtClean="0">
                <a:solidFill>
                  <a:srgbClr val="C00000"/>
                </a:solidFill>
              </a:rPr>
              <a:t>А небольшой кивок головой, напротив, является неформальным. Если приветствие происходит на татами, то нужно встать на колени, чтобы поклониться. Поклон в Японии также используется, чтобы поблагодарить, извиниться, сделать запрос или попросить кого-то об одолжении.</a:t>
            </a:r>
            <a:endParaRPr lang="ru-RU" sz="2700" dirty="0">
              <a:solidFill>
                <a:srgbClr val="C00000"/>
              </a:solidFill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188" y="3286656"/>
            <a:ext cx="4561114" cy="3420836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1" y="3437164"/>
            <a:ext cx="4677886" cy="3119821"/>
          </a:xfr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6777" y="133939"/>
            <a:ext cx="2186310" cy="1231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733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182" y="83127"/>
            <a:ext cx="12018818" cy="18210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92D050"/>
                </a:solidFill>
              </a:rPr>
              <a:t/>
            </a:r>
            <a:br>
              <a:rPr lang="ru-RU" b="1" dirty="0" smtClean="0">
                <a:solidFill>
                  <a:srgbClr val="92D050"/>
                </a:solidFill>
              </a:rPr>
            </a:br>
            <a:r>
              <a:rPr lang="ru-RU" b="1" dirty="0">
                <a:solidFill>
                  <a:srgbClr val="92D050"/>
                </a:solidFill>
              </a:rPr>
              <a:t/>
            </a:r>
            <a:br>
              <a:rPr lang="ru-RU" b="1" dirty="0">
                <a:solidFill>
                  <a:srgbClr val="92D050"/>
                </a:solidFill>
              </a:rPr>
            </a:br>
            <a:r>
              <a:rPr lang="ru-RU" b="1" dirty="0" smtClean="0">
                <a:solidFill>
                  <a:srgbClr val="92D050"/>
                </a:solidFill>
              </a:rPr>
              <a:t/>
            </a:r>
            <a:br>
              <a:rPr lang="ru-RU" b="1" dirty="0" smtClean="0">
                <a:solidFill>
                  <a:srgbClr val="92D050"/>
                </a:solidFill>
              </a:rPr>
            </a:br>
            <a:r>
              <a:rPr lang="ru-RU" b="1" dirty="0" smtClean="0">
                <a:solidFill>
                  <a:srgbClr val="92D050"/>
                </a:solidFill>
              </a:rPr>
              <a:t/>
            </a:r>
            <a:br>
              <a:rPr lang="ru-RU" b="1" dirty="0" smtClean="0">
                <a:solidFill>
                  <a:srgbClr val="92D050"/>
                </a:solidFill>
              </a:rPr>
            </a:br>
            <a:r>
              <a:rPr lang="ru-RU" b="1" dirty="0">
                <a:solidFill>
                  <a:srgbClr val="92D050"/>
                </a:solidFill>
              </a:rPr>
              <a:t/>
            </a:r>
            <a:br>
              <a:rPr lang="ru-RU" b="1" dirty="0">
                <a:solidFill>
                  <a:srgbClr val="92D050"/>
                </a:solidFill>
              </a:rPr>
            </a:br>
            <a:r>
              <a:rPr lang="ru-RU" b="1" dirty="0" smtClean="0">
                <a:solidFill>
                  <a:srgbClr val="92D050"/>
                </a:solidFill>
              </a:rPr>
              <a:t>ИНДИЯ</a:t>
            </a:r>
            <a:br>
              <a:rPr lang="ru-RU" b="1" dirty="0" smtClean="0">
                <a:solidFill>
                  <a:srgbClr val="92D050"/>
                </a:solidFill>
              </a:rPr>
            </a:br>
            <a:r>
              <a:rPr lang="ru-RU" b="1" dirty="0">
                <a:solidFill>
                  <a:srgbClr val="92D050"/>
                </a:solidFill>
              </a:rPr>
              <a:t/>
            </a:r>
            <a:br>
              <a:rPr lang="ru-RU" b="1" dirty="0">
                <a:solidFill>
                  <a:srgbClr val="92D050"/>
                </a:solidFill>
              </a:rPr>
            </a:br>
            <a:r>
              <a:rPr lang="ru-RU" sz="2200" dirty="0" smtClean="0">
                <a:effectLst/>
              </a:rPr>
              <a:t>Индийцы просто прикладываю две сложенные ладони к подбородку. </a:t>
            </a:r>
            <a:br>
              <a:rPr lang="ru-RU" sz="2200" dirty="0" smtClean="0">
                <a:effectLst/>
              </a:rPr>
            </a:br>
            <a:r>
              <a:rPr lang="ru-RU" sz="2200" dirty="0" smtClean="0">
                <a:effectLst/>
              </a:rPr>
              <a:t>При этом если собеседника уважают или здороваться со старшим (более </a:t>
            </a:r>
            <a:br>
              <a:rPr lang="ru-RU" sz="2200" dirty="0" smtClean="0">
                <a:effectLst/>
              </a:rPr>
            </a:br>
            <a:r>
              <a:rPr lang="ru-RU" sz="2200" dirty="0" smtClean="0">
                <a:effectLst/>
              </a:rPr>
              <a:t>влиятельным) человеком, то допускается незначительный наклон головы в сторону собеседника.</a:t>
            </a:r>
            <a:br>
              <a:rPr lang="ru-RU" sz="2200" dirty="0" smtClean="0">
                <a:effectLst/>
              </a:rPr>
            </a:br>
            <a:r>
              <a:rPr lang="ru-RU" sz="2200" dirty="0" smtClean="0">
                <a:effectLst/>
              </a:rPr>
              <a:t>При приветствии большинство наших соотечественников редко обращают на одну деталь, тогда как в Индии – это признак хорошего тона. Речь идет о положении обуви при приветствии и беседе. Возможно, это покажется смешным, но индийцы считают грубым жестом неуважения, если носки ботинок или другой обуви смотрят прямо на собеседника. </a:t>
            </a:r>
            <a:br>
              <a:rPr lang="ru-RU" sz="2200" dirty="0" smtClean="0">
                <a:effectLst/>
              </a:rPr>
            </a:br>
            <a:r>
              <a:rPr lang="ru-RU" sz="2200" dirty="0" smtClean="0">
                <a:effectLst/>
              </a:rPr>
              <a:t/>
            </a:r>
            <a:br>
              <a:rPr lang="ru-RU" sz="2200" dirty="0" smtClean="0">
                <a:effectLst/>
              </a:rPr>
            </a:br>
            <a:r>
              <a:rPr lang="ru-RU" b="1" dirty="0" smtClean="0">
                <a:solidFill>
                  <a:srgbClr val="92D050"/>
                </a:solidFill>
              </a:rPr>
              <a:t/>
            </a:r>
            <a:br>
              <a:rPr lang="ru-RU" b="1" dirty="0" smtClean="0">
                <a:solidFill>
                  <a:srgbClr val="92D050"/>
                </a:solidFill>
              </a:rPr>
            </a:br>
            <a:endParaRPr lang="ru-RU" b="1" dirty="0">
              <a:solidFill>
                <a:srgbClr val="92D050"/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182" y="3364820"/>
            <a:ext cx="5181600" cy="3445966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7837" y="3364820"/>
            <a:ext cx="5181600" cy="3339253"/>
          </a:xfr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0868" y="83127"/>
            <a:ext cx="3064824" cy="1723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8771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945" y="3692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</a:rPr>
              <a:t>ТИБЕТ</a:t>
            </a:r>
            <a:endParaRPr lang="ru-RU" sz="5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6255" y="1362486"/>
            <a:ext cx="5627914" cy="5495513"/>
          </a:xfrm>
        </p:spPr>
        <p:txBody>
          <a:bodyPr>
            <a:normAutofit fontScale="70000" lnSpcReduction="20000"/>
          </a:bodyPr>
          <a:lstStyle/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В большинстве стран мира высовывание языка будет считаться неприличным, но не в Тибете - здесь это способ приветствия. Традиция эта уходит корнями в IX век, к временам правления тибетского царя-гонителя </a:t>
            </a:r>
            <a:r>
              <a:rPr lang="ru-RU" sz="3200" dirty="0" err="1" smtClean="0">
                <a:solidFill>
                  <a:schemeClr val="accent2">
                    <a:lumMod val="75000"/>
                  </a:schemeClr>
                </a:solidFill>
              </a:rPr>
              <a:t>Ландарма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, у которого якобы был черный язык. Тибетцы боялись, что </a:t>
            </a:r>
            <a:r>
              <a:rPr lang="ru-RU" sz="3200" dirty="0" err="1" smtClean="0">
                <a:solidFill>
                  <a:schemeClr val="accent2">
                    <a:lumMod val="75000"/>
                  </a:schemeClr>
                </a:solidFill>
              </a:rPr>
              <a:t>Ландарма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 обретет реинкарнацию, поэтому для того, чтобы доказать, что они не злые, они начали приветствовать друг друга высовыванием языка. Как известно, нет ничего более постоянного, чем временное, что лишний раз доказывает и "живучесть" этой традиции, которую в наши дни часто дополняют скрещиванием ладоней на груди.</a:t>
            </a:r>
          </a:p>
          <a:p>
            <a:r>
              <a:rPr lang="ru-RU" sz="3200" i="1" dirty="0" smtClean="0">
                <a:solidFill>
                  <a:schemeClr val="accent2">
                    <a:lumMod val="75000"/>
                  </a:schemeClr>
                </a:solidFill>
              </a:rPr>
              <a:t>Совет: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 воздержитесь от традиционного приветствия с тибетцами, если вы жевали или употребляли в пищу хоть что-то, способное окрасить язык в 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8449" y="3044349"/>
            <a:ext cx="5181600" cy="3445764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3005" y="36923"/>
            <a:ext cx="2801586" cy="280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7213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КЕНИЯ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825" y="2058193"/>
            <a:ext cx="5805975" cy="4354481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943600" cy="5032375"/>
          </a:xfrm>
        </p:spPr>
        <p:txBody>
          <a:bodyPr>
            <a:normAutofit fontScale="62500" lnSpcReduction="20000"/>
          </a:bodyPr>
          <a:lstStyle/>
          <a:p>
            <a:endParaRPr lang="ru-RU" dirty="0" smtClean="0">
              <a:effectLst/>
            </a:endParaRPr>
          </a:p>
          <a:p>
            <a:endParaRPr lang="ru-RU" dirty="0"/>
          </a:p>
          <a:p>
            <a:endParaRPr lang="ru-RU" dirty="0" smtClean="0">
              <a:effectLst/>
            </a:endParaRPr>
          </a:p>
          <a:p>
            <a:r>
              <a:rPr lang="ru-RU" sz="3400" dirty="0" smtClean="0">
                <a:effectLst/>
              </a:rPr>
              <a:t>Племя </a:t>
            </a:r>
            <a:r>
              <a:rPr lang="ru-RU" sz="3400" dirty="0" err="1" smtClean="0">
                <a:effectLst/>
              </a:rPr>
              <a:t>масаи</a:t>
            </a:r>
            <a:r>
              <a:rPr lang="ru-RU" sz="3400" dirty="0" smtClean="0">
                <a:effectLst/>
              </a:rPr>
              <a:t> славится своими древними, необычными обрядами и оригинальными традициями. Уникальным является также их приветствие гостей, которых встречают энергичным танцем — </a:t>
            </a:r>
            <a:r>
              <a:rPr lang="ru-RU" sz="3400" dirty="0" err="1" smtClean="0">
                <a:effectLst/>
              </a:rPr>
              <a:t>адаму</a:t>
            </a:r>
            <a:r>
              <a:rPr lang="ru-RU" sz="3400" dirty="0" smtClean="0">
                <a:effectLst/>
              </a:rPr>
              <a:t>. Название переводится как “танец прыжков”. </a:t>
            </a:r>
          </a:p>
          <a:p>
            <a:r>
              <a:rPr lang="ru-RU" sz="3400" dirty="0" smtClean="0">
                <a:effectLst/>
              </a:rPr>
              <a:t>Адаму исполняют мужчины племени — воины. Вначале один из них рассказывает присутствующим какую-либо историю из жизни его народа, а затем все танцующие становятся в круг и начинают подпрыгивать как можно выше, демонстрируя гостям храбрость и силу членов племени. </a:t>
            </a:r>
            <a:br>
              <a:rPr lang="ru-RU" sz="3400" dirty="0" smtClean="0">
                <a:effectLst/>
              </a:rPr>
            </a:br>
            <a:r>
              <a:rPr lang="ru-RU" sz="3400" dirty="0" smtClean="0">
                <a:effectLst/>
              </a:rPr>
              <a:t/>
            </a:r>
            <a:br>
              <a:rPr lang="ru-RU" sz="3400" dirty="0" smtClean="0">
                <a:effectLst/>
              </a:rPr>
            </a:br>
            <a:endParaRPr lang="ru-RU" sz="34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1262" y="14288"/>
            <a:ext cx="2764538" cy="2764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4043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003971" cy="1325563"/>
          </a:xfrm>
        </p:spPr>
        <p:txBody>
          <a:bodyPr/>
          <a:lstStyle/>
          <a:p>
            <a:pPr algn="r"/>
            <a:r>
              <a:rPr lang="ru-RU" b="1" dirty="0" smtClean="0">
                <a:solidFill>
                  <a:srgbClr val="00B0F0"/>
                </a:solidFill>
              </a:rPr>
              <a:t>ФИЛИППИНЫ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61257" y="2196934"/>
            <a:ext cx="5758543" cy="4661065"/>
          </a:xfrm>
        </p:spPr>
        <p:txBody>
          <a:bodyPr>
            <a:normAutofit fontScale="92500" lnSpcReduction="20000"/>
          </a:bodyPr>
          <a:lstStyle/>
          <a:p>
            <a:endParaRPr lang="ru-RU" dirty="0" smtClean="0">
              <a:effectLst/>
            </a:endParaRPr>
          </a:p>
          <a:p>
            <a:r>
              <a:rPr lang="ru-RU" b="1" dirty="0" smtClean="0">
                <a:solidFill>
                  <a:srgbClr val="00B0F0"/>
                </a:solidFill>
                <a:effectLst/>
              </a:rPr>
              <a:t>Побывав на Филиппинах, вы увидите очень необычное приветствие, существующее там среди местного населения. При встрече тот, кто </a:t>
            </a:r>
            <a:r>
              <a:rPr lang="ru-RU" b="1" dirty="0" err="1" smtClean="0">
                <a:solidFill>
                  <a:srgbClr val="00B0F0"/>
                </a:solidFill>
                <a:effectLst/>
              </a:rPr>
              <a:t>помоложе</a:t>
            </a:r>
            <a:r>
              <a:rPr lang="ru-RU" b="1" dirty="0" smtClean="0">
                <a:solidFill>
                  <a:srgbClr val="00B0F0"/>
                </a:solidFill>
                <a:effectLst/>
              </a:rPr>
              <a:t>, кланяется, своей правой рукой берет правую руку человека постарше, а затем костяшками своих пальцев дотрагивается к его лбу, произнося: “</a:t>
            </a:r>
            <a:r>
              <a:rPr lang="ru-RU" b="1" dirty="0" err="1" smtClean="0">
                <a:solidFill>
                  <a:srgbClr val="00B0F0"/>
                </a:solidFill>
                <a:effectLst/>
              </a:rPr>
              <a:t>Мано</a:t>
            </a:r>
            <a:r>
              <a:rPr lang="ru-RU" b="1" dirty="0" smtClean="0">
                <a:solidFill>
                  <a:srgbClr val="00B0F0"/>
                </a:solidFill>
                <a:effectLst/>
              </a:rPr>
              <a:t> по”. Эти слова означают рука (“</a:t>
            </a:r>
            <a:r>
              <a:rPr lang="ru-RU" b="1" dirty="0" err="1" smtClean="0">
                <a:solidFill>
                  <a:srgbClr val="00B0F0"/>
                </a:solidFill>
                <a:effectLst/>
              </a:rPr>
              <a:t>мано</a:t>
            </a:r>
            <a:r>
              <a:rPr lang="ru-RU" b="1" dirty="0" smtClean="0">
                <a:solidFill>
                  <a:srgbClr val="00B0F0"/>
                </a:solidFill>
                <a:effectLst/>
              </a:rPr>
              <a:t>”) и уважение (“по”). </a:t>
            </a:r>
            <a:br>
              <a:rPr lang="ru-RU" b="1" dirty="0" smtClean="0">
                <a:solidFill>
                  <a:srgbClr val="00B0F0"/>
                </a:solidFill>
                <a:effectLst/>
              </a:rPr>
            </a:b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2740025"/>
            <a:ext cx="5854304" cy="3902869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57" y="166255"/>
            <a:ext cx="5724021" cy="2196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2320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68779" y="160317"/>
            <a:ext cx="3251984" cy="694706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ФРАНЦИЯ</a:t>
            </a:r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68" b="7968"/>
          <a:stretch>
            <a:fillRect/>
          </a:stretch>
        </p:blipFill>
        <p:spPr/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388526" y="3173681"/>
            <a:ext cx="3932237" cy="381158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Во Франции в неофициальной обстановке даже малознакомые люди изображают символичный поцелуй при встрече, поочередно прикасаются друг к другу щеками. Звучит французское приветствие: «Как оно идет?».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526" y="855023"/>
            <a:ext cx="3917394" cy="2119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2949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446</Words>
  <Application>Microsoft Office PowerPoint</Application>
  <PresentationFormat>Широкоэкранный</PresentationFormat>
  <Paragraphs>32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21 ноября отмечается Всемирный день приветствий.  </vt:lpstr>
      <vt:lpstr>НОВАЯ ЗЕЛАНДИЯ</vt:lpstr>
      <vt:lpstr>ЛАТИНСКАЯ АМЕРИКА</vt:lpstr>
      <vt:lpstr>   ЯПОНИЯ В Японии люди приветствуют друг друга при помощи поклона.  Он может варьироваться от небольшого наклона головы до глубокого изгиба спины.  Согласно японскому этикету более глубокий и длинный поклон указывает на уважение.  А небольшой кивок головой, напротив, является неформальным. Если приветствие происходит на татами, то нужно встать на колени, чтобы поклониться. Поклон в Японии также используется, чтобы поблагодарить, извиниться, сделать запрос или попросить кого-то об одолжении.</vt:lpstr>
      <vt:lpstr>     ИНДИЯ  Индийцы просто прикладываю две сложенные ладони к подбородку.  При этом если собеседника уважают или здороваться со старшим (более  влиятельным) человеком, то допускается незначительный наклон головы в сторону собеседника. При приветствии большинство наших соотечественников редко обращают на одну деталь, тогда как в Индии – это признак хорошего тона. Речь идет о положении обуви при приветствии и беседе. Возможно, это покажется смешным, но индийцы считают грубым жестом неуважения, если носки ботинок или другой обуви смотрят прямо на собеседника.    </vt:lpstr>
      <vt:lpstr>ТИБЕТ</vt:lpstr>
      <vt:lpstr>КЕНИЯ</vt:lpstr>
      <vt:lpstr>ФИЛИППИНЫ</vt:lpstr>
      <vt:lpstr>ФРАНЦИЯ</vt:lpstr>
      <vt:lpstr>РОССИЯ </vt:lpstr>
      <vt:lpstr> ОДНАКО У каждого народа России существуют свои обычаи приветствовать друг друга.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21 ноября отмечается Всемирный день приветствий.  </dc:title>
  <dc:creator>Пользователь</dc:creator>
  <cp:lastModifiedBy>Пользователь</cp:lastModifiedBy>
  <cp:revision>11</cp:revision>
  <dcterms:created xsi:type="dcterms:W3CDTF">2020-11-20T21:37:15Z</dcterms:created>
  <dcterms:modified xsi:type="dcterms:W3CDTF">2020-11-20T23:24:25Z</dcterms:modified>
</cp:coreProperties>
</file>