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 hidden="1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 rotWithShape="0">
            <a:gsLst>
              <a:gs pos="0">
                <a:srgbClr val="B4DCFA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3866760"/>
            <a:ext cx="9143280" cy="299052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0" y="0"/>
            <a:ext cx="9143280" cy="38660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0" y="2652480"/>
            <a:ext cx="9143280" cy="2285280"/>
          </a:xfrm>
          <a:prstGeom prst="rect">
            <a:avLst/>
          </a:prstGeom>
          <a:gradFill rotWithShape="0">
            <a:gsLst>
              <a:gs pos="0">
                <a:srgbClr val="B4DCFA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1793160" y="4370760"/>
            <a:ext cx="65116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5105520"/>
            <a:ext cx="9143280" cy="175176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0"/>
            <a:ext cx="9143280" cy="51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B4DCFA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0" y="3768480"/>
            <a:ext cx="9143280" cy="2285280"/>
          </a:xfrm>
          <a:prstGeom prst="rect">
            <a:avLst/>
          </a:prstGeom>
          <a:gradFill rotWithShape="0">
            <a:gsLst>
              <a:gs pos="0">
                <a:srgbClr val="B4DCFA"/>
              </a:gs>
              <a:gs pos="100000">
                <a:srgbClr val="FFFFFF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0" y="1600200"/>
            <a:ext cx="9143280" cy="51048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/>
              </a:gs>
            </a:gsLst>
            <a:path path="circle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864000" y="1007640"/>
            <a:ext cx="7174800" cy="489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82880" algn="ctr">
              <a:lnSpc>
                <a:spcPct val="100000"/>
              </a:lnSpc>
            </a:pPr>
            <a:r>
              <a:rPr lang="ru-RU" sz="5400" b="1" i="1" strike="noStrike" spc="-1" dirty="0">
                <a:solidFill>
                  <a:srgbClr val="404040"/>
                </a:solidFill>
                <a:latin typeface="Calibri"/>
              </a:rPr>
              <a:t>Консультация для родителей</a:t>
            </a:r>
            <a:r>
              <a:rPr lang="ru-RU" sz="5400" b="1" strike="noStrike" spc="-1" dirty="0">
                <a:solidFill>
                  <a:srgbClr val="404040"/>
                </a:solidFill>
                <a:latin typeface="Calibri"/>
              </a:rPr>
              <a:t>:</a:t>
            </a:r>
            <a:r>
              <a:rPr dirty="0"/>
              <a:t/>
            </a:r>
            <a:br>
              <a:rPr dirty="0"/>
            </a:br>
            <a:r>
              <a:rPr lang="ru-RU" sz="5400" b="1" strike="noStrike" spc="-1" dirty="0">
                <a:solidFill>
                  <a:srgbClr val="404040"/>
                </a:solidFill>
                <a:latin typeface="Calibri"/>
              </a:rPr>
              <a:t>«Советы родителям по адаптации ребенка</a:t>
            </a:r>
            <a:r>
              <a:rPr dirty="0"/>
              <a:t/>
            </a:r>
            <a:br>
              <a:rPr dirty="0"/>
            </a:br>
            <a:r>
              <a:rPr lang="ru-RU" sz="5400" b="1" strike="noStrike" spc="-1" dirty="0">
                <a:solidFill>
                  <a:srgbClr val="404040"/>
                </a:solidFill>
                <a:latin typeface="Calibri"/>
              </a:rPr>
              <a:t> в детском саду»</a:t>
            </a:r>
            <a:r>
              <a:rPr dirty="0"/>
              <a:t/>
            </a:r>
            <a:br>
              <a:rPr dirty="0"/>
            </a:br>
            <a:endParaRPr lang="ru-RU" sz="5400" b="0" strike="noStrike" spc="-1" dirty="0">
              <a:latin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732421" y="5739111"/>
            <a:ext cx="4082355" cy="664797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Подготовила: Смолянинова Ольга Николаевна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40" y="-3600"/>
            <a:ext cx="913644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Никогда </a:t>
            </a:r>
            <a:r>
              <a:rPr lang="ru-RU" sz="4600" b="1" strike="noStrike" spc="-1" dirty="0">
                <a:solidFill>
                  <a:srgbClr val="404040"/>
                </a:solidFill>
                <a:latin typeface="Trebuchet MS"/>
              </a:rPr>
              <a:t>не обманывайте ребенка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10800" y="3933000"/>
            <a:ext cx="9132480" cy="2924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Обман — даже если у вас изменились планы — может стать очень тяжелой правдой для ребенка, поколебать его доверие к вам и свести на нет все усилия по успешной адаптации в саду. Поэтому, если не уверены, сможете ли выполнить свое обещание — лучше забрать ребенка раньше без предупреждения — это станет для него приятным сюрпризом.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12" name="Picture 2"/>
          <p:cNvPicPr/>
          <p:nvPr/>
        </p:nvPicPr>
        <p:blipFill>
          <a:blip r:embed="rId2" cstate="print"/>
          <a:stretch/>
        </p:blipFill>
        <p:spPr>
          <a:xfrm>
            <a:off x="3068640" y="1556640"/>
            <a:ext cx="2975760" cy="223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0" y="0"/>
            <a:ext cx="9143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>
                <a:solidFill>
                  <a:srgbClr val="404040"/>
                </a:solidFill>
                <a:latin typeface="Trebuchet MS"/>
              </a:rPr>
              <a:t>НАСТРОЙТЕСЬ   ПОЗИТИВНО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539640" y="980640"/>
            <a:ext cx="7992000" cy="115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Всегда помните, что Ваше настроение передается ребенку!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15" name="Picture 2"/>
          <p:cNvPicPr/>
          <p:nvPr/>
        </p:nvPicPr>
        <p:blipFill>
          <a:blip r:embed="rId2" cstate="print"/>
          <a:stretch/>
        </p:blipFill>
        <p:spPr>
          <a:xfrm>
            <a:off x="2339640" y="1772640"/>
            <a:ext cx="4092840" cy="4796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360" y="2808000"/>
            <a:ext cx="9143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5400" b="1" strike="noStrike" spc="-1" dirty="0">
                <a:solidFill>
                  <a:srgbClr val="404040"/>
                </a:solidFill>
                <a:latin typeface="Trebuchet MS"/>
              </a:rPr>
              <a:t>Спасибо за внимание!!!</a:t>
            </a:r>
            <a:endParaRPr lang="ru-RU" sz="5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27160" y="332640"/>
            <a:ext cx="8891640" cy="22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Цель</a:t>
            </a:r>
            <a:r>
              <a:rPr dirty="0"/>
              <a:t/>
            </a:r>
            <a:br>
              <a:rPr dirty="0"/>
            </a:br>
            <a:r>
              <a:rPr lang="ru-RU" sz="4600" b="1" strike="noStrike" spc="-1" dirty="0">
                <a:solidFill>
                  <a:srgbClr val="404040"/>
                </a:solidFill>
                <a:latin typeface="Trebuchet MS"/>
              </a:rPr>
              <a:t> 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1010653" y="1444860"/>
            <a:ext cx="7170821" cy="45869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89340" indent="-342900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400" b="1" spc="-1" dirty="0" smtClean="0">
                <a:solidFill>
                  <a:srgbClr val="404040"/>
                </a:solidFill>
                <a:latin typeface="Trebuchet MS"/>
              </a:rPr>
              <a:t>Ознакомить </a:t>
            </a:r>
            <a:r>
              <a:rPr lang="ru-RU" sz="2400" b="1" spc="-1" dirty="0" smtClean="0">
                <a:solidFill>
                  <a:srgbClr val="404040"/>
                </a:solidFill>
                <a:latin typeface="Trebuchet MS"/>
              </a:rPr>
              <a:t>родителей с основными проблемами, которые могут возникнуть на первых порах;</a:t>
            </a:r>
          </a:p>
          <a:p>
            <a:pPr marL="389340" indent="-342900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400" b="1" strike="noStrike" spc="-1" dirty="0" smtClean="0">
                <a:solidFill>
                  <a:srgbClr val="404040"/>
                </a:solidFill>
                <a:latin typeface="Trebuchet MS"/>
              </a:rPr>
              <a:t>Повышение уровня психолого-педагогической грамотности родителей в вопросах адаптации ребенка в условиях детского сада;</a:t>
            </a:r>
          </a:p>
          <a:p>
            <a:pPr marL="389340" indent="-342900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anose="05000000000000000000" pitchFamily="2" charset="2"/>
              <a:buChar char="ü"/>
            </a:pPr>
            <a:r>
              <a:rPr lang="ru-RU" sz="2400" b="1" strike="noStrike" spc="-1" dirty="0" smtClean="0">
                <a:solidFill>
                  <a:srgbClr val="404040"/>
                </a:solidFill>
                <a:latin typeface="Trebuchet MS"/>
              </a:rPr>
              <a:t>Показать </a:t>
            </a:r>
            <a:r>
              <a:rPr lang="ru-RU" sz="2400" b="1" strike="noStrike" spc="-1" dirty="0" smtClean="0">
                <a:solidFill>
                  <a:srgbClr val="404040"/>
                </a:solidFill>
                <a:latin typeface="Trebuchet MS"/>
              </a:rPr>
              <a:t>родителям важность предварительной подготовки ребенка к посещению детского сада.</a:t>
            </a:r>
          </a:p>
          <a:p>
            <a:pPr marL="389340" indent="-342900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anose="05000000000000000000" pitchFamily="2" charset="2"/>
              <a:buChar char="ü"/>
            </a:pP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27160" y="332640"/>
            <a:ext cx="8891640" cy="22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Неполный </a:t>
            </a:r>
            <a:r>
              <a:rPr lang="ru-RU" sz="4600" b="1" strike="noStrike" spc="-1" dirty="0">
                <a:solidFill>
                  <a:srgbClr val="404040"/>
                </a:solidFill>
                <a:latin typeface="Trebuchet MS"/>
              </a:rPr>
              <a:t>день</a:t>
            </a:r>
            <a:r>
              <a:rPr dirty="0"/>
              <a:t/>
            </a:r>
            <a:br>
              <a:rPr dirty="0"/>
            </a:br>
            <a:r>
              <a:rPr lang="ru-RU" sz="4600" b="1" strike="noStrike" spc="-1" dirty="0">
                <a:solidFill>
                  <a:srgbClr val="404040"/>
                </a:solidFill>
                <a:latin typeface="Trebuchet MS"/>
              </a:rPr>
              <a:t> 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0" y="4432314"/>
            <a:ext cx="9118800" cy="24256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Постарайтесь не оставлять ребенка на полный день. Желательно первое время забирать его тогда, когда он еще не устал. Время пребывания в саду увеличивайте постепенно.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91" name="Picture 2"/>
          <p:cNvPicPr/>
          <p:nvPr/>
        </p:nvPicPr>
        <p:blipFill>
          <a:blip r:embed="rId2" cstate="print"/>
          <a:stretch/>
        </p:blipFill>
        <p:spPr>
          <a:xfrm>
            <a:off x="3457958" y="1109184"/>
            <a:ext cx="2430044" cy="315757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203216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0" y="-33120"/>
            <a:ext cx="9143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Правила </a:t>
            </a:r>
            <a:r>
              <a:rPr lang="ru-RU" sz="4600" b="1" strike="noStrike" spc="-1" dirty="0">
                <a:solidFill>
                  <a:srgbClr val="404040"/>
                </a:solidFill>
                <a:latin typeface="Trebuchet MS"/>
              </a:rPr>
              <a:t>личной гигиены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20520" y="3577388"/>
            <a:ext cx="9122760" cy="32798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Целесообразно узнать все правила, которые существуют в садике, особенно те, что касается личной гигиены. Постарайтесь придерживаться их дома – тогда ребенку легче будет привыкнуть к требованиям садика. Обязательно оставьте в садике запас одежды и белья, чтобы в случае необходимости ребенок мог быстро переодеться в чистое и сухое.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94" name="Picture 2"/>
          <p:cNvPicPr/>
          <p:nvPr/>
        </p:nvPicPr>
        <p:blipFill>
          <a:blip r:embed="rId2" cstate="print"/>
          <a:stretch/>
        </p:blipFill>
        <p:spPr>
          <a:xfrm>
            <a:off x="3278003" y="833590"/>
            <a:ext cx="2607793" cy="274379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-180360" y="0"/>
            <a:ext cx="932364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Еда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0" y="3501000"/>
            <a:ext cx="9143280" cy="3356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Не приучайте детей к перекусам, а соблюдайте режим питания. Организм ребенка привыкает к перекусам и в саду ему этого может не хватать. Малыш будет испытывать дискомфорт, но объяснить не сможет. Ест ли ребенок сам или ему нужна помощь? Уверенно пользуется ложкой и вилкой? Решите, как много вы хотите помощи в этом вопросе от воспитателей. Расскажите о ваших пожеланиях людям, которые будут непосредственно общаться с вашим малышом.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026" name="Picture 2" descr="http://ds.odes.obr55.ru/files/2016/01/%D0%9F%D0%B8%D1%82%D0%B0%D0%BD%D0%B8%D0%B5-768x6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001" y="928724"/>
            <a:ext cx="2663640" cy="2572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0" y="0"/>
            <a:ext cx="9143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Сон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256675" y="4050360"/>
            <a:ext cx="8662736" cy="280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Очень часто родители уверены, что ребенку не нужен дневной сон, ведь дома его не уложишь. В детском саду дети спят, потому что их жизнь гораздо более динамична и насыщена, и после обеда дети просто валятся с ног от усталости.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00" name="Picture 2"/>
          <p:cNvPicPr/>
          <p:nvPr/>
        </p:nvPicPr>
        <p:blipFill>
          <a:blip r:embed="rId2" cstate="print"/>
          <a:stretch/>
        </p:blipFill>
        <p:spPr>
          <a:xfrm>
            <a:off x="2651760" y="781294"/>
            <a:ext cx="3839760" cy="287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0" y="9720"/>
            <a:ext cx="9143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Одежда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102" name="CustomShape 2"/>
          <p:cNvSpPr/>
          <p:nvPr/>
        </p:nvSpPr>
        <p:spPr>
          <a:xfrm>
            <a:off x="0" y="3801978"/>
            <a:ext cx="9144000" cy="25786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Одежда должна быть удобной и комфортной. Что для вас важнее — чтобы он выглядел самым модным и стильным или, чтобы он не боялся испачкаться и помять одежду? Обратить внимание на удобство застежек. Пусть маленький человек  чувствует себя комфортно и свободно, а одежда не будет предметом ваших сожалений и претензий к ребенку.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03" name="Picture 2"/>
          <p:cNvPicPr/>
          <p:nvPr/>
        </p:nvPicPr>
        <p:blipFill>
          <a:blip r:embed="rId2" cstate="print"/>
          <a:stretch/>
        </p:blipFill>
        <p:spPr>
          <a:xfrm>
            <a:off x="2970000" y="750947"/>
            <a:ext cx="3203280" cy="280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0" y="0"/>
            <a:ext cx="9143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Игрушки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0" y="3695400"/>
            <a:ext cx="9143280" cy="3151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Договоритесь с ребенком, что он будет приносить в детский  сад только те игрушки, с которыми он готов поделится, и пропажа или порча которых не вызовет бурю слез. Помните сейчас идет адаптация к детском саду, это и так тяжело для вашего ребенка, и лишние потрясения ему совсем ни к чему.</a:t>
            </a:r>
            <a:endParaRPr lang="ru-RU" sz="2400" b="0" strike="noStrike" spc="-1" dirty="0">
              <a:latin typeface="Arial"/>
            </a:endParaRPr>
          </a:p>
        </p:txBody>
      </p:sp>
      <p:pic>
        <p:nvPicPr>
          <p:cNvPr id="106" name="Picture 2"/>
          <p:cNvPicPr/>
          <p:nvPr/>
        </p:nvPicPr>
        <p:blipFill>
          <a:blip r:embed="rId2" cstate="print"/>
          <a:stretch/>
        </p:blipFill>
        <p:spPr>
          <a:xfrm>
            <a:off x="2771640" y="1124640"/>
            <a:ext cx="3167640" cy="2570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-35640" y="-11520"/>
            <a:ext cx="93592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720" algn="ctr">
              <a:lnSpc>
                <a:spcPct val="100000"/>
              </a:lnSpc>
              <a:buClr>
                <a:srgbClr val="C3260C"/>
              </a:buClr>
              <a:buSzPct val="128000"/>
            </a:pPr>
            <a:r>
              <a:rPr lang="ru-RU" sz="4600" b="1" strike="noStrike" spc="-1" dirty="0" smtClean="0">
                <a:solidFill>
                  <a:srgbClr val="404040"/>
                </a:solidFill>
                <a:latin typeface="Trebuchet MS"/>
              </a:rPr>
              <a:t>Расставание</a:t>
            </a:r>
            <a:endParaRPr lang="ru-RU" sz="4600" b="0" strike="noStrike" spc="-1" dirty="0"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70740" y="3384000"/>
            <a:ext cx="9146520" cy="347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8500" lnSpcReduction="10000"/>
          </a:bodyPr>
          <a:lstStyle/>
          <a:p>
            <a:pPr marL="46440" algn="ctr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  <a:buClr>
                <a:srgbClr val="C3260C"/>
              </a:buClr>
              <a:buSzPct val="130000"/>
            </a:pPr>
            <a:r>
              <a:rPr lang="ru-RU" sz="2400" b="1" strike="noStrike" spc="-1" dirty="0">
                <a:solidFill>
                  <a:srgbClr val="404040"/>
                </a:solidFill>
                <a:latin typeface="Trebuchet MS"/>
              </a:rPr>
              <a:t>Расставание с мамой — для всех животрепещущий вопрос. Очень многие дети плачут при расставании. Их приходится долго уговаривать и отвлекать. Воспитатель поможет вам в этом, но в ваших силах сделать расставание менее болезненным. Узнайте, как ребенок чувствует себя в ваше отсутствие. Если он быстро успокаивается, не грустит то, скорее всего, причина в ритуале расставания. Необходимо придумать или изменить ритуал, чтобы ребенку было легче вас отпустить.</a:t>
            </a:r>
            <a:endParaRPr lang="ru-RU" sz="2400" b="0" strike="noStrike" spc="-1" dirty="0">
              <a:latin typeface="Arial"/>
            </a:endParaRPr>
          </a:p>
          <a:p>
            <a:pPr marL="45720">
              <a:lnSpc>
                <a:spcPct val="100000"/>
              </a:lnSpc>
              <a:spcBef>
                <a:spcPts val="479"/>
              </a:spcBef>
              <a:spcAft>
                <a:spcPts val="300"/>
              </a:spcAft>
            </a:pPr>
            <a:endParaRPr lang="ru-RU" sz="2400" b="0" strike="noStrike" spc="-1" dirty="0">
              <a:latin typeface="Arial"/>
            </a:endParaRPr>
          </a:p>
        </p:txBody>
      </p:sp>
      <p:pic>
        <p:nvPicPr>
          <p:cNvPr id="109" name="Picture 2"/>
          <p:cNvPicPr/>
          <p:nvPr/>
        </p:nvPicPr>
        <p:blipFill>
          <a:blip r:embed="rId2" cstate="print"/>
          <a:stretch/>
        </p:blipFill>
        <p:spPr>
          <a:xfrm>
            <a:off x="3512700" y="942120"/>
            <a:ext cx="2262600" cy="2441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304</TotalTime>
  <Words>532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родителей: «Адаптация»</dc:title>
  <dc:subject/>
  <dc:creator>Алла</dc:creator>
  <dc:description/>
  <cp:lastModifiedBy>Пользователь Windows</cp:lastModifiedBy>
  <cp:revision>19</cp:revision>
  <dcterms:created xsi:type="dcterms:W3CDTF">2014-09-29T15:09:35Z</dcterms:created>
  <dcterms:modified xsi:type="dcterms:W3CDTF">2020-11-21T07:24:20Z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