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00" r:id="rId3"/>
    <p:sldId id="259" r:id="rId4"/>
    <p:sldId id="301" r:id="rId5"/>
    <p:sldId id="299" r:id="rId6"/>
    <p:sldId id="270" r:id="rId7"/>
    <p:sldId id="262" r:id="rId8"/>
    <p:sldId id="289" r:id="rId9"/>
    <p:sldId id="260" r:id="rId10"/>
    <p:sldId id="303" r:id="rId11"/>
    <p:sldId id="291" r:id="rId12"/>
    <p:sldId id="272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888"/>
    <a:srgbClr val="008000"/>
    <a:srgbClr val="E2EDA1"/>
    <a:srgbClr val="DFEB99"/>
    <a:srgbClr val="FF9900"/>
    <a:srgbClr val="CCFF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3918" autoAdjust="0"/>
  </p:normalViewPr>
  <p:slideViewPr>
    <p:cSldViewPr>
      <p:cViewPr varScale="1">
        <p:scale>
          <a:sx n="69" d="100"/>
          <a:sy n="69" d="100"/>
        </p:scale>
        <p:origin x="14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1A4AE9F4-B548-4ACE-B073-08F9286ECFB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857F811-5419-4EBE-84F5-3A54CFC529A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9D662CEF-B35F-40CD-80BD-0AAD5CCDDDFE}" type="datetimeFigureOut">
              <a:rPr lang="ru-RU"/>
              <a:pPr>
                <a:defRPr/>
              </a:pPr>
              <a:t>09.10.2020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2D276468-EBEC-4A07-9230-12142339C9B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D6394DB8-2119-4545-92BA-020FB45E3C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A1B8099-27C8-41D1-9152-D94FABF1C40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4D8138E-F968-4A89-B40D-9F7E4A987E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2615559-EEA4-4424-9D1C-8BB3AB343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>
            <a:extLst>
              <a:ext uri="{FF2B5EF4-FFF2-40B4-BE49-F238E27FC236}">
                <a16:creationId xmlns:a16="http://schemas.microsoft.com/office/drawing/2014/main" id="{F0C1659B-720C-4B35-A74A-B5DD774F63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Заметки 2">
            <a:extLst>
              <a:ext uri="{FF2B5EF4-FFF2-40B4-BE49-F238E27FC236}">
                <a16:creationId xmlns:a16="http://schemas.microsoft.com/office/drawing/2014/main" id="{1BEB2697-A8D9-432A-B526-8B2DB55254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/>
          </a:p>
        </p:txBody>
      </p:sp>
      <p:sp>
        <p:nvSpPr>
          <p:cNvPr id="4100" name="Номер слайда 3">
            <a:extLst>
              <a:ext uri="{FF2B5EF4-FFF2-40B4-BE49-F238E27FC236}">
                <a16:creationId xmlns:a16="http://schemas.microsoft.com/office/drawing/2014/main" id="{1EF3BB24-07D3-4CA0-8DE6-D61B9C3082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B864B24-1AD7-493A-8CD5-EDAB892C801C}" type="slidenum">
              <a:rPr lang="ru-RU" altLang="ru-RU"/>
              <a:pPr/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64A1A5D-53E7-4F07-B9AD-00884DD015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9B6E66B-2D6B-42BE-83E5-9EE587C45B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45757D4-DF5D-47C5-9FB1-80C286F4CA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47DF3-C34F-4809-A308-25400366DA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4133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FE85129-9CF5-4E78-9DAB-75C12C23BC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9E28875-100A-49CE-A00A-9C1056E549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C911E91-E728-40AA-BA2E-90B8010EE8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53138-FF3C-498E-8CA9-E298534E5B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7850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44B1DAC-E129-4BC7-B352-5C4A6F8434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BD396BF-83B3-412A-B5EA-BF1036D013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4A824F5-F227-4273-A6FC-6455949E65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75CD1-7A65-40D4-B922-19327A9AE4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6022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0816B42-4B7D-43CA-B13C-9E276E7F47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57867DF-3891-4D8C-A6F3-FEEB3D2B14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F8BC138-D3E2-4DD6-97B9-E41F2750DD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0D538-737B-40D8-B301-A4C438C74E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9801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A4FD25E-BD2E-49EB-ABE2-667688DB06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A74EEA0-4AB5-46BF-9E18-D8A8F45390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56DC268-1B24-4690-9BF6-DCD6531EFA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9C750-4D0C-41D7-BC2E-E992379935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6246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89DF49-038F-4540-B2D0-637351F6D3C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79389C-4341-4224-89B5-06AB2ACAE43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C9145E-C88E-4C9B-9460-78366F10FF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EEBF8-CD93-4F83-9F77-7E74425312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693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5B07C69-2884-4525-804E-53CCE984E6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07D0CAA-1FF6-4801-BB7C-98856573D9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80D42BD-77E2-41B6-AD41-259407032F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76C38-D693-49B6-9F6C-D0E0D3110E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530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E78B3EF-A5FE-40B1-992F-BAD1EFCEBB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07F6767-709D-452B-868D-D557651398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BAE8B36-1FC1-4295-8880-86C336A472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BA0D5-B70E-42BD-8DB0-E9E00E13B0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2106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B7AC148-4F74-468A-B23B-312FF5562B7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2FF173C4-C739-4FCE-8ED1-EBC6C0D00D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C3B2821-750D-4460-BA2C-C425C0D2F3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CB0AD-4EE6-4617-94B0-00D520A9E6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8525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DBC2964-FE2A-4CBF-BDB9-F5C27E207F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AA42FA-8306-4F44-8D64-EF1D52B5A9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E4894-B391-48DB-A909-46E4D49632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26E3C-6079-407A-A88C-D53BC4986D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464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103D89-BCB7-48DC-A0C4-58853D3DB0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1592E9-4721-4EEE-8692-7AA41D772F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43682B-1722-4D55-A006-F9609A1B13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211EC-1B83-4A92-AC3A-6CA06218E0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1595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855BD7D-4984-4623-BEC4-704C9B8FE8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CA15019-A8E1-4693-9FA9-937744F47C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99AAC593-1AF9-4D8D-A961-FA0A3E2B789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1AF5A22C-7C5B-4765-B7CF-78430DE1E47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014FA04-8331-44D6-8E18-18FB2F641C1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22AC5050-8D00-4D9E-BFE9-F13826A614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14246817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73;&#1080;&#1086;&#1083;&#1086;&#1075;&#1080;&#1103;-&#1074;.&#1088;&#1092;/wp-content/uploads/list-funktsii-vneshnee-i-vnutrennee-stroenie-zhilkovanie-listoraspolozhenie-i-vidoizmeneniya3.jpg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&#1073;&#1080;&#1086;&#1083;&#1086;&#1075;&#1080;&#1103;-&#1074;.&#1088;&#1092;/wp-content/uploads/list-funktsii-vneshnee-i-vnutrennee-stroenie-zhilkovanie-listoraspolozhenie-i-vidoizmeneniya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AutoShape 5">
            <a:extLst>
              <a:ext uri="{FF2B5EF4-FFF2-40B4-BE49-F238E27FC236}">
                <a16:creationId xmlns:a16="http://schemas.microsoft.com/office/drawing/2014/main" id="{C2C5C2AF-8D53-4E8A-9D50-931D547C1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844675"/>
            <a:ext cx="8496300" cy="2376488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chemeClr val="accent4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altLang="ru-RU" sz="4400" dirty="0">
                <a:solidFill>
                  <a:srgbClr val="008000"/>
                </a:solidFill>
              </a:rPr>
              <a:t>Внешнее  </a:t>
            </a:r>
          </a:p>
          <a:p>
            <a:pPr algn="ctr" eaLnBrk="1" hangingPunct="1">
              <a:defRPr/>
            </a:pPr>
            <a:r>
              <a:rPr lang="ru-RU" altLang="ru-RU" sz="4400" dirty="0">
                <a:solidFill>
                  <a:srgbClr val="008000"/>
                </a:solidFill>
              </a:rPr>
              <a:t>строение листа </a:t>
            </a:r>
          </a:p>
        </p:txBody>
      </p:sp>
      <p:sp>
        <p:nvSpPr>
          <p:cNvPr id="3075" name="AutoShape 5">
            <a:extLst>
              <a:ext uri="{FF2B5EF4-FFF2-40B4-BE49-F238E27FC236}">
                <a16:creationId xmlns:a16="http://schemas.microsoft.com/office/drawing/2014/main" id="{5B01812A-1C76-431D-944D-2EFEF6739E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730750"/>
            <a:ext cx="8064500" cy="1211263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sz="4400">
              <a:solidFill>
                <a:srgbClr val="008000"/>
              </a:solidFill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8BA9C995-66C4-47D1-88F5-3F74AB9748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4757738"/>
            <a:ext cx="80645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Цель урока</a:t>
            </a:r>
            <a:r>
              <a:rPr lang="ru-RU" altLang="ru-RU" sz="2400">
                <a:latin typeface="Times New Roman" panose="02020603050405020304" pitchFamily="18" charset="0"/>
              </a:rPr>
              <a:t>: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latin typeface="Times New Roman" panose="02020603050405020304" pitchFamily="18" charset="0"/>
              </a:rPr>
              <a:t>формирование понятий о разнообразии листьев, особенностях их внешнего строения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4">
            <a:extLst>
              <a:ext uri="{FF2B5EF4-FFF2-40B4-BE49-F238E27FC236}">
                <a16:creationId xmlns:a16="http://schemas.microsoft.com/office/drawing/2014/main" id="{ADB0777B-46B4-43D5-90F0-A5FD9405A2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2107" y="116632"/>
            <a:ext cx="4824536" cy="531906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rgbClr val="DFEB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dirty="0">
                <a:solidFill>
                  <a:srgbClr val="006600"/>
                </a:solidFill>
              </a:rPr>
              <a:t>Форма листовой пластинки</a:t>
            </a:r>
          </a:p>
        </p:txBody>
      </p:sp>
      <p:sp>
        <p:nvSpPr>
          <p:cNvPr id="13315" name="AutoShape 5">
            <a:extLst>
              <a:ext uri="{FF2B5EF4-FFF2-40B4-BE49-F238E27FC236}">
                <a16:creationId xmlns:a16="http://schemas.microsoft.com/office/drawing/2014/main" id="{37ADF98E-54B0-4E55-8D7B-F39F91ED92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3349" y="1438202"/>
            <a:ext cx="1974419" cy="5299264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sz="1800" b="1" dirty="0">
                <a:solidFill>
                  <a:srgbClr val="006600"/>
                </a:solidFill>
              </a:rPr>
              <a:t>Тройчатосложные листья</a:t>
            </a:r>
            <a:br>
              <a:rPr lang="ru-RU" altLang="ru-RU" sz="1800" dirty="0"/>
            </a:br>
            <a:endParaRPr lang="ru-RU" altLang="ru-RU" sz="1800" dirty="0"/>
          </a:p>
          <a:p>
            <a:pPr marL="0" indent="0" algn="ctr" eaLnBrk="1" hangingPunct="1">
              <a:buNone/>
            </a:pPr>
            <a:r>
              <a:rPr lang="ru-RU" altLang="ru-RU" sz="1800" dirty="0"/>
              <a:t>имеют три листовых пластинки </a:t>
            </a:r>
          </a:p>
          <a:p>
            <a:pPr eaLnBrk="1" hangingPunct="1"/>
            <a:endParaRPr lang="ru-RU" altLang="ru-RU" sz="1800" dirty="0"/>
          </a:p>
          <a:p>
            <a:pPr eaLnBrk="1" hangingPunct="1"/>
            <a:endParaRPr lang="ru-RU" altLang="ru-RU" sz="1800" dirty="0"/>
          </a:p>
          <a:p>
            <a:pPr eaLnBrk="1" hangingPunct="1">
              <a:buFontTx/>
              <a:buNone/>
            </a:pPr>
            <a:r>
              <a:rPr lang="ru-RU" altLang="ru-RU" sz="1800" dirty="0"/>
              <a:t>		</a:t>
            </a:r>
          </a:p>
          <a:p>
            <a:pPr eaLnBrk="1" hangingPunct="1">
              <a:buFontTx/>
              <a:buNone/>
            </a:pPr>
            <a:endParaRPr lang="ru-RU" altLang="ru-RU" sz="1800" dirty="0"/>
          </a:p>
          <a:p>
            <a:pPr eaLnBrk="1" hangingPunct="1">
              <a:buFontTx/>
              <a:buNone/>
            </a:pPr>
            <a:endParaRPr lang="ru-RU" altLang="ru-RU" sz="1800" dirty="0"/>
          </a:p>
          <a:p>
            <a:pPr algn="ctr" eaLnBrk="1" hangingPunct="1">
              <a:buFontTx/>
              <a:buNone/>
            </a:pPr>
            <a:endParaRPr lang="ru-RU" altLang="ru-RU" sz="1800" dirty="0"/>
          </a:p>
          <a:p>
            <a:pPr eaLnBrk="1" hangingPunct="1">
              <a:buFontTx/>
              <a:buNone/>
            </a:pPr>
            <a:r>
              <a:rPr lang="ru-RU" altLang="ru-RU" sz="1800" dirty="0"/>
              <a:t>		</a:t>
            </a:r>
            <a:endParaRPr lang="ru-RU" altLang="ru-RU" dirty="0"/>
          </a:p>
        </p:txBody>
      </p:sp>
      <p:sp>
        <p:nvSpPr>
          <p:cNvPr id="13316" name="AutoShape 7">
            <a:extLst>
              <a:ext uri="{FF2B5EF4-FFF2-40B4-BE49-F238E27FC236}">
                <a16:creationId xmlns:a16="http://schemas.microsoft.com/office/drawing/2014/main" id="{7816E498-404D-493D-A827-68625BA0E5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48148" y="777968"/>
            <a:ext cx="4247703" cy="531906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rgbClr val="E2EDA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ru-RU" sz="2400" dirty="0">
                <a:solidFill>
                  <a:srgbClr val="006600"/>
                </a:solidFill>
              </a:rPr>
              <a:t>Сложные листья</a:t>
            </a:r>
          </a:p>
        </p:txBody>
      </p:sp>
      <p:sp>
        <p:nvSpPr>
          <p:cNvPr id="6" name="AutoShape 3">
            <a:extLst>
              <a:ext uri="{FF2B5EF4-FFF2-40B4-BE49-F238E27FC236}">
                <a16:creationId xmlns:a16="http://schemas.microsoft.com/office/drawing/2014/main" id="{CBA11A23-FA22-4D65-BC01-58F13D108F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1135" y="1442051"/>
            <a:ext cx="2113436" cy="5299264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None/>
            </a:pPr>
            <a:r>
              <a:rPr lang="ru-RU" altLang="ru-RU" sz="1800" b="1" dirty="0">
                <a:solidFill>
                  <a:srgbClr val="006600"/>
                </a:solidFill>
              </a:rPr>
              <a:t>Пальчатосложные листья</a:t>
            </a:r>
          </a:p>
          <a:p>
            <a:pPr marL="0" indent="0" algn="ctr" eaLnBrk="1" hangingPunct="1">
              <a:buNone/>
            </a:pPr>
            <a:endParaRPr lang="ru-RU" altLang="ru-RU" sz="1800" b="1" dirty="0">
              <a:solidFill>
                <a:srgbClr val="006600"/>
              </a:solidFill>
            </a:endParaRPr>
          </a:p>
          <a:p>
            <a:pPr marL="0" indent="0" algn="ctr" eaLnBrk="1" hangingPunct="1">
              <a:buNone/>
            </a:pPr>
            <a:r>
              <a:rPr lang="ru-RU" altLang="ru-RU" sz="1800" dirty="0"/>
              <a:t>состоят из нескольких листовых пластинок, выходящих из одной точки</a:t>
            </a:r>
          </a:p>
          <a:p>
            <a:pPr eaLnBrk="1" hangingPunct="1"/>
            <a:endParaRPr lang="ru-RU" altLang="ru-RU" sz="1800" dirty="0"/>
          </a:p>
          <a:p>
            <a:pPr eaLnBrk="1" hangingPunct="1">
              <a:buFontTx/>
              <a:buNone/>
            </a:pPr>
            <a:r>
              <a:rPr lang="ru-RU" altLang="ru-RU" sz="1800" dirty="0"/>
              <a:t>			</a:t>
            </a:r>
          </a:p>
          <a:p>
            <a:pPr eaLnBrk="1" hangingPunct="1">
              <a:buFontTx/>
              <a:buNone/>
            </a:pPr>
            <a:endParaRPr lang="ru-RU" altLang="ru-RU" sz="1800" dirty="0"/>
          </a:p>
          <a:p>
            <a:pPr eaLnBrk="1" hangingPunct="1">
              <a:buFontTx/>
              <a:buNone/>
            </a:pPr>
            <a:endParaRPr lang="ru-RU" altLang="ru-RU" sz="1800" dirty="0"/>
          </a:p>
          <a:p>
            <a:pPr marL="0" indent="0" algn="ctr" eaLnBrk="1" hangingPunct="1">
              <a:spcBef>
                <a:spcPts val="0"/>
              </a:spcBef>
              <a:buFontTx/>
              <a:buNone/>
            </a:pPr>
            <a:r>
              <a:rPr lang="ru-RU" altLang="ru-RU" sz="1800" dirty="0"/>
              <a:t>Рис. Лист конского каштана   </a:t>
            </a:r>
          </a:p>
        </p:txBody>
      </p:sp>
      <p:sp>
        <p:nvSpPr>
          <p:cNvPr id="9" name="AutoShape 3">
            <a:extLst>
              <a:ext uri="{FF2B5EF4-FFF2-40B4-BE49-F238E27FC236}">
                <a16:creationId xmlns:a16="http://schemas.microsoft.com/office/drawing/2014/main" id="{9BD4CC30-8166-4F89-8614-7E7D2FF34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8528" y="1438202"/>
            <a:ext cx="2175563" cy="5299264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None/>
            </a:pPr>
            <a:r>
              <a:rPr lang="ru-RU" altLang="ru-RU" sz="1800" b="1" dirty="0">
                <a:solidFill>
                  <a:srgbClr val="006600"/>
                </a:solidFill>
              </a:rPr>
              <a:t>Непарноперистосложные листья</a:t>
            </a:r>
          </a:p>
          <a:p>
            <a:pPr marL="0" indent="0" algn="ctr" eaLnBrk="1" hangingPunct="1">
              <a:buNone/>
            </a:pPr>
            <a:br>
              <a:rPr lang="ru-RU" altLang="ru-RU" sz="1800" dirty="0">
                <a:solidFill>
                  <a:srgbClr val="006600"/>
                </a:solidFill>
              </a:rPr>
            </a:br>
            <a:endParaRPr lang="ru-RU" altLang="ru-RU" sz="1800" dirty="0"/>
          </a:p>
          <a:p>
            <a:pPr algn="just" eaLnBrk="1" hangingPunct="1">
              <a:buFontTx/>
              <a:buNone/>
            </a:pPr>
            <a:r>
              <a:rPr lang="ru-RU" altLang="ru-RU" sz="1800" dirty="0"/>
              <a:t>                </a:t>
            </a:r>
          </a:p>
          <a:p>
            <a:pPr algn="just" eaLnBrk="1" hangingPunct="1">
              <a:buFontTx/>
              <a:buNone/>
            </a:pPr>
            <a:endParaRPr lang="ru-RU" altLang="ru-RU" sz="1800" dirty="0"/>
          </a:p>
          <a:p>
            <a:pPr algn="just" eaLnBrk="1" hangingPunct="1">
              <a:buFontTx/>
              <a:buNone/>
            </a:pPr>
            <a:endParaRPr lang="ru-RU" altLang="ru-RU" sz="1800" dirty="0"/>
          </a:p>
          <a:p>
            <a:pPr eaLnBrk="1" hangingPunct="1">
              <a:buFontTx/>
              <a:buNone/>
            </a:pPr>
            <a:endParaRPr lang="ru-RU" altLang="ru-RU" sz="1800" dirty="0"/>
          </a:p>
          <a:p>
            <a:pPr eaLnBrk="1" hangingPunct="1">
              <a:buFontTx/>
              <a:buNone/>
            </a:pPr>
            <a:endParaRPr lang="ru-RU" altLang="ru-RU" sz="1800" dirty="0"/>
          </a:p>
          <a:p>
            <a:pPr eaLnBrk="1" hangingPunct="1">
              <a:buFontTx/>
              <a:buNone/>
            </a:pPr>
            <a:endParaRPr lang="ru-RU" altLang="ru-RU" sz="1800" dirty="0"/>
          </a:p>
          <a:p>
            <a:pPr eaLnBrk="1" hangingPunct="1">
              <a:buFontTx/>
              <a:buNone/>
            </a:pPr>
            <a:endParaRPr lang="ru-RU" altLang="ru-RU" sz="1800" dirty="0"/>
          </a:p>
          <a:p>
            <a:pPr eaLnBrk="1" hangingPunct="1">
              <a:buFontTx/>
              <a:buNone/>
            </a:pPr>
            <a:endParaRPr lang="ru-RU" altLang="ru-RU" sz="1800" dirty="0"/>
          </a:p>
          <a:p>
            <a:pPr marL="0" indent="0" algn="ctr" eaLnBrk="1" hangingPunct="1">
              <a:spcBef>
                <a:spcPts val="0"/>
              </a:spcBef>
              <a:buFontTx/>
              <a:buNone/>
            </a:pPr>
            <a:endParaRPr lang="ru-RU" altLang="ru-RU" sz="1800" dirty="0"/>
          </a:p>
          <a:p>
            <a:pPr marL="0" indent="0" algn="ctr" eaLnBrk="1" hangingPunct="1">
              <a:spcBef>
                <a:spcPts val="0"/>
              </a:spcBef>
              <a:buFontTx/>
              <a:buNone/>
            </a:pPr>
            <a:endParaRPr lang="ru-RU" altLang="ru-RU" sz="1800" dirty="0"/>
          </a:p>
          <a:p>
            <a:pPr marL="0" indent="0" algn="ctr" eaLnBrk="1" hangingPunct="1">
              <a:spcBef>
                <a:spcPts val="0"/>
              </a:spcBef>
              <a:buFontTx/>
              <a:buNone/>
            </a:pPr>
            <a:r>
              <a:rPr lang="ru-RU" altLang="ru-RU" sz="1800" dirty="0"/>
              <a:t>Рис. Лист шиповника</a:t>
            </a:r>
          </a:p>
        </p:txBody>
      </p:sp>
      <p:sp>
        <p:nvSpPr>
          <p:cNvPr id="12" name="AutoShape 3">
            <a:extLst>
              <a:ext uri="{FF2B5EF4-FFF2-40B4-BE49-F238E27FC236}">
                <a16:creationId xmlns:a16="http://schemas.microsoft.com/office/drawing/2014/main" id="{9A1B4FE3-BC9F-4271-9B6D-5E03AB9D6A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7362" y="1438202"/>
            <a:ext cx="2175562" cy="5303166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None/>
            </a:pPr>
            <a:r>
              <a:rPr lang="ru-RU" altLang="ru-RU" sz="1800" b="1" dirty="0">
                <a:solidFill>
                  <a:srgbClr val="006600"/>
                </a:solidFill>
              </a:rPr>
              <a:t>Парноперистосложные листья</a:t>
            </a:r>
          </a:p>
          <a:p>
            <a:pPr marL="0" indent="0" algn="just" eaLnBrk="1" hangingPunct="1">
              <a:spcBef>
                <a:spcPts val="0"/>
              </a:spcBef>
              <a:buFontTx/>
              <a:buNone/>
            </a:pPr>
            <a:r>
              <a:rPr lang="ru-RU" altLang="ru-RU" sz="1800" dirty="0"/>
              <a:t>имеют листочки, прикрепляющиеся по всей длине черешка в два ряда  и оканчиваются парой листочков </a:t>
            </a:r>
          </a:p>
          <a:p>
            <a:pPr algn="just" eaLnBrk="1" hangingPunct="1">
              <a:buFontTx/>
              <a:buNone/>
            </a:pPr>
            <a:endParaRPr lang="ru-RU" altLang="ru-RU" sz="1800" dirty="0"/>
          </a:p>
          <a:p>
            <a:pPr algn="just" eaLnBrk="1" hangingPunct="1">
              <a:buFontTx/>
              <a:buNone/>
            </a:pPr>
            <a:endParaRPr lang="ru-RU" altLang="ru-RU" sz="1800" dirty="0"/>
          </a:p>
          <a:p>
            <a:pPr algn="just" eaLnBrk="1" hangingPunct="1">
              <a:buFontTx/>
              <a:buNone/>
            </a:pPr>
            <a:endParaRPr lang="ru-RU" altLang="ru-RU" sz="1800" dirty="0"/>
          </a:p>
          <a:p>
            <a:pPr algn="just" eaLnBrk="1" hangingPunct="1">
              <a:buFontTx/>
              <a:buNone/>
            </a:pPr>
            <a:r>
              <a:rPr lang="ru-RU" altLang="ru-RU" sz="1800" dirty="0"/>
              <a:t>			</a:t>
            </a:r>
          </a:p>
          <a:p>
            <a:pPr algn="just" eaLnBrk="1" hangingPunct="1">
              <a:buFontTx/>
              <a:buNone/>
            </a:pPr>
            <a:endParaRPr lang="ru-RU" altLang="ru-RU" sz="1800" dirty="0"/>
          </a:p>
          <a:p>
            <a:pPr marL="0" indent="0" algn="ctr" eaLnBrk="1" hangingPunct="1">
              <a:spcBef>
                <a:spcPts val="0"/>
              </a:spcBef>
              <a:buFontTx/>
              <a:buNone/>
            </a:pPr>
            <a:r>
              <a:rPr lang="ru-RU" altLang="ru-RU" sz="1800" dirty="0"/>
              <a:t>Рис. Лист желтой акации</a:t>
            </a: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A4E9968A-FDDC-4CFB-8BF6-F9BFC67C9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16" y="3789040"/>
            <a:ext cx="1687686" cy="1412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B2C498B-FAE9-4B55-8083-2A12C7F77C11}"/>
              </a:ext>
            </a:extLst>
          </p:cNvPr>
          <p:cNvSpPr txBox="1"/>
          <p:nvPr/>
        </p:nvSpPr>
        <p:spPr>
          <a:xfrm>
            <a:off x="460160" y="5400071"/>
            <a:ext cx="16876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altLang="ru-RU" dirty="0"/>
              <a:t>Рис. Лист земляники </a:t>
            </a:r>
            <a:endParaRPr lang="ru-RU" dirty="0"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C2C890A4-5A1F-4BC8-948A-1DC724B9A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125" y="4293096"/>
            <a:ext cx="138187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96966118-AE38-4DD4-AF32-A3CA8B9C14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948" y="4622040"/>
            <a:ext cx="1930951" cy="147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CF10230-E75C-412F-9F1E-1BEED4E0E63A}"/>
              </a:ext>
            </a:extLst>
          </p:cNvPr>
          <p:cNvSpPr txBox="1"/>
          <p:nvPr/>
        </p:nvSpPr>
        <p:spPr>
          <a:xfrm>
            <a:off x="4607394" y="2533881"/>
            <a:ext cx="217556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ru-RU" altLang="ru-RU" dirty="0">
                <a:latin typeface="+mn-lt"/>
              </a:rPr>
              <a:t>имеют листочки, прикрепляющиеся по всей длине черешка в два ряда и заканчиваются одним листочком </a:t>
            </a:r>
          </a:p>
        </p:txBody>
      </p:sp>
      <p:pic>
        <p:nvPicPr>
          <p:cNvPr id="14" name="Picture 8">
            <a:extLst>
              <a:ext uri="{FF2B5EF4-FFF2-40B4-BE49-F238E27FC236}">
                <a16:creationId xmlns:a16="http://schemas.microsoft.com/office/drawing/2014/main" id="{E22E4943-378C-4274-AF1E-609BE12EDA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739" y="4293096"/>
            <a:ext cx="1632808" cy="1576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5141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>
            <a:extLst>
              <a:ext uri="{FF2B5EF4-FFF2-40B4-BE49-F238E27FC236}">
                <a16:creationId xmlns:a16="http://schemas.microsoft.com/office/drawing/2014/main" id="{6FAA34EF-A6E7-4418-8681-E45556FFA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712" y="352239"/>
            <a:ext cx="5473700" cy="1143000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rgbClr val="DFEB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>
                <a:solidFill>
                  <a:srgbClr val="006600"/>
                </a:solidFill>
              </a:rPr>
              <a:t>Листовая мозаика</a:t>
            </a:r>
          </a:p>
        </p:txBody>
      </p:sp>
      <p:sp>
        <p:nvSpPr>
          <p:cNvPr id="24579" name="AutoShape 3">
            <a:extLst>
              <a:ext uri="{FF2B5EF4-FFF2-40B4-BE49-F238E27FC236}">
                <a16:creationId xmlns:a16="http://schemas.microsoft.com/office/drawing/2014/main" id="{28DE9A77-0C78-4319-859E-F8F00C4383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1520" y="1472479"/>
            <a:ext cx="8424862" cy="4824412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altLang="ru-RU" dirty="0"/>
              <a:t>- </a:t>
            </a:r>
            <a:r>
              <a:rPr lang="ru-RU" altLang="ru-RU" sz="2800" dirty="0"/>
              <a:t>расположение листьев в одной плоскости, чтобы лучше улавливать свет</a:t>
            </a:r>
            <a:endParaRPr lang="ru-RU" altLang="ru-RU" dirty="0"/>
          </a:p>
        </p:txBody>
      </p:sp>
      <p:pic>
        <p:nvPicPr>
          <p:cNvPr id="24580" name="Picture 5">
            <a:extLst>
              <a:ext uri="{FF2B5EF4-FFF2-40B4-BE49-F238E27FC236}">
                <a16:creationId xmlns:a16="http://schemas.microsoft.com/office/drawing/2014/main" id="{A520E901-C4B7-48EB-8D91-DD66DBDC9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326" y="2877941"/>
            <a:ext cx="5683250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Улыбающееся лицо 1">
            <a:hlinkClick r:id="rId3"/>
            <a:extLst>
              <a:ext uri="{FF2B5EF4-FFF2-40B4-BE49-F238E27FC236}">
                <a16:creationId xmlns:a16="http://schemas.microsoft.com/office/drawing/2014/main" id="{4439C025-30C6-4D54-BA79-BF993E6951DB}"/>
              </a:ext>
            </a:extLst>
          </p:cNvPr>
          <p:cNvSpPr/>
          <p:nvPr/>
        </p:nvSpPr>
        <p:spPr>
          <a:xfrm>
            <a:off x="7521674" y="5011492"/>
            <a:ext cx="1008112" cy="1008112"/>
          </a:xfrm>
          <a:prstGeom prst="smileyFace">
            <a:avLst/>
          </a:prstGeom>
          <a:solidFill>
            <a:srgbClr val="DAE888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6">
            <a:extLst>
              <a:ext uri="{FF2B5EF4-FFF2-40B4-BE49-F238E27FC236}">
                <a16:creationId xmlns:a16="http://schemas.microsoft.com/office/drawing/2014/main" id="{8BA6C95A-DF4E-48C4-A003-DC6389EE06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109" y="332656"/>
            <a:ext cx="6119813" cy="1143000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rgbClr val="E2ED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dirty="0">
                <a:solidFill>
                  <a:srgbClr val="006600"/>
                </a:solidFill>
              </a:rPr>
              <a:t>Значение листа</a:t>
            </a:r>
          </a:p>
        </p:txBody>
      </p:sp>
      <p:sp>
        <p:nvSpPr>
          <p:cNvPr id="26627" name="AutoShape 7">
            <a:extLst>
              <a:ext uri="{FF2B5EF4-FFF2-40B4-BE49-F238E27FC236}">
                <a16:creationId xmlns:a16="http://schemas.microsoft.com/office/drawing/2014/main" id="{CB2181DD-471B-4F85-AE7D-02DCE90F6B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11560" y="1628800"/>
            <a:ext cx="8208912" cy="4752528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ru-RU"/>
              <a:t>Осуществление вегетативных процессов в растении (у всех)</a:t>
            </a:r>
          </a:p>
          <a:p>
            <a:pPr eaLnBrk="1" hangingPunct="1"/>
            <a:r>
              <a:rPr lang="ru-RU" altLang="ru-RU"/>
              <a:t>Защита от поедания и испарения (кактус, барбарис)</a:t>
            </a:r>
          </a:p>
          <a:p>
            <a:pPr eaLnBrk="1" hangingPunct="1"/>
            <a:r>
              <a:rPr lang="ru-RU" altLang="ru-RU"/>
              <a:t>Поддержание стебля (горох)</a:t>
            </a:r>
          </a:p>
          <a:p>
            <a:pPr eaLnBrk="1" hangingPunct="1"/>
            <a:r>
              <a:rPr lang="ru-RU" altLang="ru-RU"/>
              <a:t>Пополнение недостатка минеральных веществ (росянка)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EBE4E4-D72B-49A8-B890-93D60CC8BD72}"/>
              </a:ext>
            </a:extLst>
          </p:cNvPr>
          <p:cNvSpPr txBox="1"/>
          <p:nvPr/>
        </p:nvSpPr>
        <p:spPr>
          <a:xfrm>
            <a:off x="6732240" y="648738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>
            <a:extLst>
              <a:ext uri="{FF2B5EF4-FFF2-40B4-BE49-F238E27FC236}">
                <a16:creationId xmlns:a16="http://schemas.microsoft.com/office/drawing/2014/main" id="{61016CC5-BC52-4AEF-A3E1-34CDE2EE7A4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68313" y="692150"/>
            <a:ext cx="8029575" cy="2089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2" name="Picture 6" descr="5">
            <a:extLst>
              <a:ext uri="{FF2B5EF4-FFF2-40B4-BE49-F238E27FC236}">
                <a16:creationId xmlns:a16="http://schemas.microsoft.com/office/drawing/2014/main" id="{29797522-2549-494B-A77B-20CAF0E13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1" y="905445"/>
            <a:ext cx="3935413" cy="51358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6E4A47B0-A498-4C77-BD87-EB1002935460}"/>
              </a:ext>
            </a:extLst>
          </p:cNvPr>
          <p:cNvGrpSpPr/>
          <p:nvPr/>
        </p:nvGrpSpPr>
        <p:grpSpPr>
          <a:xfrm>
            <a:off x="3426528" y="239175"/>
            <a:ext cx="5230235" cy="1600200"/>
            <a:chOff x="0" y="0"/>
            <a:chExt cx="5181600" cy="1600200"/>
          </a:xfrm>
          <a:scene3d>
            <a:camera prst="orthographicFront"/>
            <a:lightRig rig="flat" dir="t"/>
          </a:scene3d>
        </p:grpSpPr>
        <p:sp>
          <p:nvSpPr>
            <p:cNvPr id="7" name="Прямоугольник: скругленные углы 6">
              <a:extLst>
                <a:ext uri="{FF2B5EF4-FFF2-40B4-BE49-F238E27FC236}">
                  <a16:creationId xmlns:a16="http://schemas.microsoft.com/office/drawing/2014/main" id="{6BF724D5-A29B-4EDA-B44F-369DCC07AA58}"/>
                </a:ext>
              </a:extLst>
            </p:cNvPr>
            <p:cNvSpPr/>
            <p:nvPr/>
          </p:nvSpPr>
          <p:spPr>
            <a:xfrm>
              <a:off x="0" y="0"/>
              <a:ext cx="5181600" cy="1600200"/>
            </a:xfrm>
            <a:prstGeom prst="roundRect">
              <a:avLst>
                <a:gd name="adj" fmla="val 10000"/>
              </a:avLst>
            </a:prstGeom>
            <a:solidFill>
              <a:srgbClr val="E2EDA1"/>
            </a:solidFill>
            <a:ln>
              <a:solidFill>
                <a:srgbClr val="DFEB99"/>
              </a:solidFill>
            </a:ln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hangingPunct="1">
                <a:defRPr/>
              </a:pPr>
              <a:endParaRPr lang="ru-RU" dirty="0">
                <a:solidFill>
                  <a:srgbClr val="008000"/>
                </a:solidFill>
              </a:endParaRPr>
            </a:p>
          </p:txBody>
        </p:sp>
        <p:sp>
          <p:nvSpPr>
            <p:cNvPr id="8" name="Прямоугольник: скругленные углы 4">
              <a:extLst>
                <a:ext uri="{FF2B5EF4-FFF2-40B4-BE49-F238E27FC236}">
                  <a16:creationId xmlns:a16="http://schemas.microsoft.com/office/drawing/2014/main" id="{6EB41DC9-9BEF-431A-90E2-15ECF9887782}"/>
                </a:ext>
              </a:extLst>
            </p:cNvPr>
            <p:cNvSpPr txBox="1"/>
            <p:nvPr/>
          </p:nvSpPr>
          <p:spPr>
            <a:xfrm>
              <a:off x="73170" y="435610"/>
              <a:ext cx="4852916" cy="737991"/>
            </a:xfrm>
            <a:prstGeom prst="rect">
              <a:avLst/>
            </a:prstGeom>
            <a:solidFill>
              <a:srgbClr val="E2EDA1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7150" tIns="57150" rIns="57150" bIns="57150" spcCol="1270" anchor="ctr"/>
            <a:lstStyle/>
            <a:p>
              <a:pPr algn="just" defTabSz="6667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</a:rPr>
                <a:t>Лист один из основных органов в растении, занимающих боковое положение в побеге </a:t>
              </a:r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FA6FF442-B0CF-4A36-AC27-F298028FC250}"/>
              </a:ext>
            </a:extLst>
          </p:cNvPr>
          <p:cNvGrpSpPr/>
          <p:nvPr/>
        </p:nvGrpSpPr>
        <p:grpSpPr>
          <a:xfrm>
            <a:off x="3400179" y="2364218"/>
            <a:ext cx="5256584" cy="1600200"/>
            <a:chOff x="0" y="0"/>
            <a:chExt cx="5181600" cy="2400300"/>
          </a:xfrm>
          <a:solidFill>
            <a:srgbClr val="E2EDA1"/>
          </a:solidFill>
          <a:scene3d>
            <a:camera prst="orthographicFront"/>
            <a:lightRig rig="flat" dir="t"/>
          </a:scene3d>
        </p:grpSpPr>
        <p:sp>
          <p:nvSpPr>
            <p:cNvPr id="16" name="Прямоугольник: скругленные углы 15">
              <a:extLst>
                <a:ext uri="{FF2B5EF4-FFF2-40B4-BE49-F238E27FC236}">
                  <a16:creationId xmlns:a16="http://schemas.microsoft.com/office/drawing/2014/main" id="{C498DE0E-A499-479A-9108-635CBDBF0A74}"/>
                </a:ext>
              </a:extLst>
            </p:cNvPr>
            <p:cNvSpPr/>
            <p:nvPr/>
          </p:nvSpPr>
          <p:spPr>
            <a:xfrm>
              <a:off x="0" y="0"/>
              <a:ext cx="5181600" cy="2400300"/>
            </a:xfrm>
            <a:prstGeom prst="roundRect">
              <a:avLst>
                <a:gd name="adj" fmla="val 10000"/>
              </a:avLst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Прямоугольник: скругленные углы 4">
              <a:extLst>
                <a:ext uri="{FF2B5EF4-FFF2-40B4-BE49-F238E27FC236}">
                  <a16:creationId xmlns:a16="http://schemas.microsoft.com/office/drawing/2014/main" id="{D4A46C19-0CDF-482F-B846-C071359D8371}"/>
                </a:ext>
              </a:extLst>
            </p:cNvPr>
            <p:cNvSpPr txBox="1"/>
            <p:nvPr/>
          </p:nvSpPr>
          <p:spPr>
            <a:xfrm>
              <a:off x="70302" y="70302"/>
              <a:ext cx="4954690" cy="2259696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7150" tIns="57150" rIns="57150" bIns="57150" spcCol="1270" anchor="ctr"/>
            <a:lstStyle/>
            <a:p>
              <a:pPr defTabSz="6667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</a:rPr>
                <a:t>Лист растения имеет форму пластинки</a:t>
              </a:r>
            </a:p>
          </p:txBody>
        </p:sp>
      </p:grp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C61F700F-EBDA-4EDE-B012-297DDAEE4EB7}"/>
              </a:ext>
            </a:extLst>
          </p:cNvPr>
          <p:cNvGrpSpPr/>
          <p:nvPr/>
        </p:nvGrpSpPr>
        <p:grpSpPr>
          <a:xfrm>
            <a:off x="3400179" y="4475689"/>
            <a:ext cx="5256584" cy="1580095"/>
            <a:chOff x="914399" y="2933699"/>
            <a:chExt cx="5181600" cy="2400300"/>
          </a:xfrm>
          <a:scene3d>
            <a:camera prst="orthographicFront"/>
            <a:lightRig rig="flat" dir="t"/>
          </a:scene3d>
        </p:grpSpPr>
        <p:sp>
          <p:nvSpPr>
            <p:cNvPr id="14" name="Прямоугольник: скругленные углы 13">
              <a:extLst>
                <a:ext uri="{FF2B5EF4-FFF2-40B4-BE49-F238E27FC236}">
                  <a16:creationId xmlns:a16="http://schemas.microsoft.com/office/drawing/2014/main" id="{8FE50051-9C50-4C0B-A8ED-7E00463FBB14}"/>
                </a:ext>
              </a:extLst>
            </p:cNvPr>
            <p:cNvSpPr/>
            <p:nvPr/>
          </p:nvSpPr>
          <p:spPr>
            <a:xfrm>
              <a:off x="914399" y="2933699"/>
              <a:ext cx="5181600" cy="2400300"/>
            </a:xfrm>
            <a:prstGeom prst="roundRect">
              <a:avLst>
                <a:gd name="adj" fmla="val 10000"/>
              </a:avLst>
            </a:prstGeom>
            <a:solidFill>
              <a:srgbClr val="E2EDA1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4">
                <a:hueOff val="11142974"/>
                <a:satOff val="39624"/>
                <a:lumOff val="8960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hangingPunct="1">
                <a:defRPr/>
              </a:pPr>
              <a:endParaRPr lang="ru-RU" dirty="0"/>
            </a:p>
          </p:txBody>
        </p:sp>
        <p:sp>
          <p:nvSpPr>
            <p:cNvPr id="15" name="Прямоугольник: скругленные углы 6">
              <a:extLst>
                <a:ext uri="{FF2B5EF4-FFF2-40B4-BE49-F238E27FC236}">
                  <a16:creationId xmlns:a16="http://schemas.microsoft.com/office/drawing/2014/main" id="{8082DB3D-5E2D-4F79-85C9-FDC2AB27D910}"/>
                </a:ext>
              </a:extLst>
            </p:cNvPr>
            <p:cNvSpPr txBox="1"/>
            <p:nvPr/>
          </p:nvSpPr>
          <p:spPr>
            <a:xfrm>
              <a:off x="1014628" y="3003999"/>
              <a:ext cx="4924763" cy="2259696"/>
            </a:xfrm>
            <a:prstGeom prst="rect">
              <a:avLst/>
            </a:prstGeom>
            <a:solidFill>
              <a:srgbClr val="E2EDA1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7150" tIns="57150" rIns="57150" bIns="57150" spcCol="1270" anchor="ctr"/>
            <a:lstStyle/>
            <a:p>
              <a:pPr defTabSz="6667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</a:rPr>
                <a:t>Плоская форма обеспечивает наибольшую площадь соприкосновения поверхности зеленого листа  с воздушной средой и солнечным светом</a:t>
              </a:r>
            </a:p>
          </p:txBody>
        </p:sp>
      </p:grp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3765540A-B082-435F-B9A5-200CD31E312D}"/>
              </a:ext>
            </a:extLst>
          </p:cNvPr>
          <p:cNvGrpSpPr/>
          <p:nvPr/>
        </p:nvGrpSpPr>
        <p:grpSpPr>
          <a:xfrm>
            <a:off x="6952859" y="3473348"/>
            <a:ext cx="1156262" cy="979202"/>
            <a:chOff x="3621405" y="1886902"/>
            <a:chExt cx="1560195" cy="1560195"/>
          </a:xfrm>
          <a:scene3d>
            <a:camera prst="orthographicFront"/>
            <a:lightRig rig="flat" dir="t"/>
          </a:scene3d>
        </p:grpSpPr>
        <p:sp>
          <p:nvSpPr>
            <p:cNvPr id="12" name="Стрелка: вниз 11">
              <a:extLst>
                <a:ext uri="{FF2B5EF4-FFF2-40B4-BE49-F238E27FC236}">
                  <a16:creationId xmlns:a16="http://schemas.microsoft.com/office/drawing/2014/main" id="{BC63646E-84C9-40EC-B679-2C5B82F98B1E}"/>
                </a:ext>
              </a:extLst>
            </p:cNvPr>
            <p:cNvSpPr/>
            <p:nvPr/>
          </p:nvSpPr>
          <p:spPr>
            <a:xfrm>
              <a:off x="3621405" y="1886902"/>
              <a:ext cx="1560195" cy="1560195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rgbClr val="DFEB99">
                <a:alpha val="90000"/>
              </a:srgbClr>
            </a:solidFill>
            <a:ln>
              <a:solidFill>
                <a:srgbClr val="008000">
                  <a:alpha val="90000"/>
                </a:srgbClr>
              </a:solidFill>
            </a:ln>
            <a:sp3d z="190500" extrusionH="12700" prstMaterial="plastic">
              <a:bevelT w="50800" h="50800"/>
            </a:sp3d>
          </p:spPr>
          <p:style>
            <a:ln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eaLnBrk="1" hangingPunct="1">
                <a:defRPr/>
              </a:pPr>
              <a:endParaRPr lang="ru-RU" dirty="0"/>
            </a:p>
          </p:txBody>
        </p:sp>
        <p:sp>
          <p:nvSpPr>
            <p:cNvPr id="13" name="Стрелка: вниз 8">
              <a:extLst>
                <a:ext uri="{FF2B5EF4-FFF2-40B4-BE49-F238E27FC236}">
                  <a16:creationId xmlns:a16="http://schemas.microsoft.com/office/drawing/2014/main" id="{0C927DA7-5555-43DA-A818-3629A9F32B48}"/>
                </a:ext>
              </a:extLst>
            </p:cNvPr>
            <p:cNvSpPr txBox="1"/>
            <p:nvPr/>
          </p:nvSpPr>
          <p:spPr>
            <a:xfrm>
              <a:off x="3972449" y="1886902"/>
              <a:ext cx="858107" cy="1174047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45720" rIns="45720" spcCol="1270" anchor="ctr"/>
            <a:lstStyle/>
            <a:p>
              <a:pPr algn="ctr" defTabSz="1600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3600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0B792D3-3B58-4AEA-9F2C-546DEEAE4631}"/>
              </a:ext>
            </a:extLst>
          </p:cNvPr>
          <p:cNvSpPr txBox="1"/>
          <p:nvPr/>
        </p:nvSpPr>
        <p:spPr>
          <a:xfrm>
            <a:off x="87071" y="6100651"/>
            <a:ext cx="34041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dirty="0">
                <a:latin typeface="+mn-lt"/>
              </a:rPr>
              <a:t>Рис. Внешнее строение листа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AutoShape 5">
            <a:extLst>
              <a:ext uri="{FF2B5EF4-FFF2-40B4-BE49-F238E27FC236}">
                <a16:creationId xmlns:a16="http://schemas.microsoft.com/office/drawing/2014/main" id="{0A94A3E7-E6E5-4D97-87A2-3C4EFCC806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9388" y="1160463"/>
            <a:ext cx="8713787" cy="5507037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altLang="ru-RU" sz="2400" dirty="0"/>
              <a:t>Листовая пластинка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altLang="ru-RU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2400" dirty="0"/>
              <a:t>Жилки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altLang="ru-RU" sz="2400" dirty="0"/>
          </a:p>
          <a:p>
            <a:pPr eaLnBrk="1" hangingPunct="1">
              <a:lnSpc>
                <a:spcPct val="90000"/>
              </a:lnSpc>
              <a:defRPr/>
            </a:pPr>
            <a:endParaRPr lang="ru-RU" altLang="ru-RU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2400" dirty="0"/>
              <a:t>Черешок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altLang="ru-RU" sz="2400" dirty="0"/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ru-RU" altLang="ru-RU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2400" dirty="0"/>
              <a:t>Прилистники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ru-RU" altLang="ru-RU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2400" dirty="0"/>
              <a:t>Основание листа</a:t>
            </a:r>
            <a:endParaRPr lang="ru-RU" altLang="ru-RU" sz="2800" dirty="0"/>
          </a:p>
        </p:txBody>
      </p:sp>
      <p:pic>
        <p:nvPicPr>
          <p:cNvPr id="6147" name="Picture 10">
            <a:extLst>
              <a:ext uri="{FF2B5EF4-FFF2-40B4-BE49-F238E27FC236}">
                <a16:creationId xmlns:a16="http://schemas.microsoft.com/office/drawing/2014/main" id="{2DE62759-7768-482C-9EDF-32AB31F628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268413"/>
            <a:ext cx="2447925" cy="494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8" name="AutoShape 4">
            <a:extLst>
              <a:ext uri="{FF2B5EF4-FFF2-40B4-BE49-F238E27FC236}">
                <a16:creationId xmlns:a16="http://schemas.microsoft.com/office/drawing/2014/main" id="{4C366BF1-3BD5-474B-9BE7-76493E1464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42875"/>
            <a:ext cx="7705725" cy="911225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rgbClr val="DFEB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>
                <a:solidFill>
                  <a:srgbClr val="006600"/>
                </a:solidFill>
              </a:rPr>
              <a:t>Внешнее строение листа</a:t>
            </a:r>
          </a:p>
        </p:txBody>
      </p:sp>
      <p:sp>
        <p:nvSpPr>
          <p:cNvPr id="6149" name="Line 11">
            <a:extLst>
              <a:ext uri="{FF2B5EF4-FFF2-40B4-BE49-F238E27FC236}">
                <a16:creationId xmlns:a16="http://schemas.microsoft.com/office/drawing/2014/main" id="{3595702E-2EF0-46F7-B0DC-E3D019686076}"/>
              </a:ext>
            </a:extLst>
          </p:cNvPr>
          <p:cNvSpPr>
            <a:spLocks noChangeShapeType="1"/>
          </p:cNvSpPr>
          <p:nvPr/>
        </p:nvSpPr>
        <p:spPr bwMode="auto">
          <a:xfrm>
            <a:off x="3995738" y="1806575"/>
            <a:ext cx="2217737" cy="327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0" name="Line 12">
            <a:extLst>
              <a:ext uri="{FF2B5EF4-FFF2-40B4-BE49-F238E27FC236}">
                <a16:creationId xmlns:a16="http://schemas.microsoft.com/office/drawing/2014/main" id="{C640E6F3-324D-45A1-AB92-82D58DB214FF}"/>
              </a:ext>
            </a:extLst>
          </p:cNvPr>
          <p:cNvSpPr>
            <a:spLocks noChangeShapeType="1"/>
          </p:cNvSpPr>
          <p:nvPr/>
        </p:nvSpPr>
        <p:spPr bwMode="auto">
          <a:xfrm>
            <a:off x="2330450" y="3687763"/>
            <a:ext cx="4797425" cy="10398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1" name="Line 13">
            <a:extLst>
              <a:ext uri="{FF2B5EF4-FFF2-40B4-BE49-F238E27FC236}">
                <a16:creationId xmlns:a16="http://schemas.microsoft.com/office/drawing/2014/main" id="{B2A0E4A4-12B7-40EB-AFC4-284AF2B1F74D}"/>
              </a:ext>
            </a:extLst>
          </p:cNvPr>
          <p:cNvSpPr>
            <a:spLocks noChangeShapeType="1"/>
          </p:cNvSpPr>
          <p:nvPr/>
        </p:nvSpPr>
        <p:spPr bwMode="auto">
          <a:xfrm>
            <a:off x="3635375" y="5638800"/>
            <a:ext cx="3359150" cy="3111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2" name="Line 14">
            <a:extLst>
              <a:ext uri="{FF2B5EF4-FFF2-40B4-BE49-F238E27FC236}">
                <a16:creationId xmlns:a16="http://schemas.microsoft.com/office/drawing/2014/main" id="{6E60D3A8-2A24-4A93-B64B-4E74343BD162}"/>
              </a:ext>
            </a:extLst>
          </p:cNvPr>
          <p:cNvSpPr>
            <a:spLocks noChangeShapeType="1"/>
          </p:cNvSpPr>
          <p:nvPr/>
        </p:nvSpPr>
        <p:spPr bwMode="auto">
          <a:xfrm>
            <a:off x="2916238" y="4886325"/>
            <a:ext cx="3995737" cy="752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3" name="Line 15">
            <a:extLst>
              <a:ext uri="{FF2B5EF4-FFF2-40B4-BE49-F238E27FC236}">
                <a16:creationId xmlns:a16="http://schemas.microsoft.com/office/drawing/2014/main" id="{86957CE2-E4F1-492E-8091-E96FF52F312E}"/>
              </a:ext>
            </a:extLst>
          </p:cNvPr>
          <p:cNvSpPr>
            <a:spLocks noChangeShapeType="1"/>
          </p:cNvSpPr>
          <p:nvPr/>
        </p:nvSpPr>
        <p:spPr bwMode="auto">
          <a:xfrm>
            <a:off x="2195513" y="2492375"/>
            <a:ext cx="4799012" cy="4937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D8AD4A1A-B1C2-47D1-A0C1-F2F594793383}"/>
              </a:ext>
            </a:extLst>
          </p:cNvPr>
          <p:cNvGrpSpPr/>
          <p:nvPr/>
        </p:nvGrpSpPr>
        <p:grpSpPr>
          <a:xfrm>
            <a:off x="3358451" y="303444"/>
            <a:ext cx="2644080" cy="1678991"/>
            <a:chOff x="3396853" y="281075"/>
            <a:chExt cx="2644080" cy="1678991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5A8C66DE-A302-4A8A-BFDB-5AF78581F53A}"/>
                </a:ext>
              </a:extLst>
            </p:cNvPr>
            <p:cNvSpPr/>
            <p:nvPr/>
          </p:nvSpPr>
          <p:spPr>
            <a:xfrm>
              <a:off x="3396853" y="281075"/>
              <a:ext cx="2644080" cy="1678991"/>
            </a:xfrm>
            <a:prstGeom prst="roundRect">
              <a:avLst>
                <a:gd name="adj" fmla="val 10000"/>
              </a:avLst>
            </a:prstGeom>
            <a:ln>
              <a:solidFill>
                <a:schemeClr val="tx1"/>
              </a:solidFill>
            </a:ln>
            <a:sp3d z="190500" extrusionH="12700" prstMaterial="plastic">
              <a:bevelT w="50800" h="50800"/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Прямоугольник: скругленные углы 4">
              <a:extLst>
                <a:ext uri="{FF2B5EF4-FFF2-40B4-BE49-F238E27FC236}">
                  <a16:creationId xmlns:a16="http://schemas.microsoft.com/office/drawing/2014/main" id="{38D02AEE-3A3A-4E95-9CF3-A750539E4CE0}"/>
                </a:ext>
              </a:extLst>
            </p:cNvPr>
            <p:cNvSpPr txBox="1"/>
            <p:nvPr/>
          </p:nvSpPr>
          <p:spPr>
            <a:xfrm>
              <a:off x="3446029" y="330251"/>
              <a:ext cx="2545728" cy="1580639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0010" tIns="80010" rIns="80010" bIns="80010" spcCol="1270" anchor="ctr"/>
            <a:lstStyle/>
            <a:p>
              <a:pPr algn="ctr" defTabSz="9334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/>
                <a:t>ЛИСТ</a:t>
              </a:r>
            </a:p>
          </p:txBody>
        </p:sp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DC9E0024-9B68-4B34-A52C-6BFA11B657CD}"/>
              </a:ext>
            </a:extLst>
          </p:cNvPr>
          <p:cNvGrpSpPr/>
          <p:nvPr/>
        </p:nvGrpSpPr>
        <p:grpSpPr>
          <a:xfrm>
            <a:off x="1077175" y="2286700"/>
            <a:ext cx="2756458" cy="1728167"/>
            <a:chOff x="3396853" y="281075"/>
            <a:chExt cx="2644080" cy="1678991"/>
          </a:xfrm>
          <a:scene3d>
            <a:camera prst="orthographicFront"/>
            <a:lightRig rig="flat" dir="t"/>
          </a:scene3d>
        </p:grpSpPr>
        <p:sp>
          <p:nvSpPr>
            <p:cNvPr id="8" name="Прямоугольник: скругленные углы 7">
              <a:extLst>
                <a:ext uri="{FF2B5EF4-FFF2-40B4-BE49-F238E27FC236}">
                  <a16:creationId xmlns:a16="http://schemas.microsoft.com/office/drawing/2014/main" id="{FE0E7E31-10F0-4AF7-AA4C-2D61B482274E}"/>
                </a:ext>
              </a:extLst>
            </p:cNvPr>
            <p:cNvSpPr/>
            <p:nvPr/>
          </p:nvSpPr>
          <p:spPr>
            <a:xfrm>
              <a:off x="3396853" y="281075"/>
              <a:ext cx="2644080" cy="1678991"/>
            </a:xfrm>
            <a:prstGeom prst="roundRect">
              <a:avLst>
                <a:gd name="adj" fmla="val 10000"/>
              </a:avLst>
            </a:prstGeom>
            <a:ln>
              <a:solidFill>
                <a:schemeClr val="tx1"/>
              </a:solidFill>
            </a:ln>
            <a:sp3d z="190500" extrusionH="12700" prstMaterial="plastic">
              <a:bevelT w="50800" h="50800"/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рямоугольник: скругленные углы 4">
              <a:extLst>
                <a:ext uri="{FF2B5EF4-FFF2-40B4-BE49-F238E27FC236}">
                  <a16:creationId xmlns:a16="http://schemas.microsoft.com/office/drawing/2014/main" id="{04C952EA-96F4-40BD-88FE-414D7E5A08DD}"/>
                </a:ext>
              </a:extLst>
            </p:cNvPr>
            <p:cNvSpPr txBox="1"/>
            <p:nvPr/>
          </p:nvSpPr>
          <p:spPr>
            <a:xfrm>
              <a:off x="3446029" y="330251"/>
              <a:ext cx="2545728" cy="1580639"/>
            </a:xfrm>
            <a:prstGeom prst="rect">
              <a:avLst/>
            </a:prstGeom>
            <a:ln>
              <a:solidFill>
                <a:schemeClr val="tx1"/>
              </a:solidFill>
            </a:ln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76200" spcCol="1270" anchor="ctr"/>
            <a:lstStyle/>
            <a:p>
              <a:pPr algn="ctr" defTabSz="8890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/>
                <a:t>ПРОСТОЙ</a:t>
              </a:r>
            </a:p>
          </p:txBody>
        </p:sp>
      </p:grp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1DB79419-A464-4F54-AACD-5D98E80D53C2}"/>
              </a:ext>
            </a:extLst>
          </p:cNvPr>
          <p:cNvGrpSpPr/>
          <p:nvPr/>
        </p:nvGrpSpPr>
        <p:grpSpPr>
          <a:xfrm>
            <a:off x="5481366" y="2286700"/>
            <a:ext cx="2756458" cy="1728167"/>
            <a:chOff x="3396853" y="2729053"/>
            <a:chExt cx="2644080" cy="1678991"/>
          </a:xfrm>
          <a:scene3d>
            <a:camera prst="orthographicFront"/>
            <a:lightRig rig="flat" dir="t"/>
          </a:scene3d>
        </p:grpSpPr>
        <p:sp>
          <p:nvSpPr>
            <p:cNvPr id="11" name="Прямоугольник: скругленные углы 10">
              <a:extLst>
                <a:ext uri="{FF2B5EF4-FFF2-40B4-BE49-F238E27FC236}">
                  <a16:creationId xmlns:a16="http://schemas.microsoft.com/office/drawing/2014/main" id="{865B8A18-B41D-4F75-8C2D-2178690FE523}"/>
                </a:ext>
              </a:extLst>
            </p:cNvPr>
            <p:cNvSpPr/>
            <p:nvPr/>
          </p:nvSpPr>
          <p:spPr>
            <a:xfrm>
              <a:off x="3396853" y="2729053"/>
              <a:ext cx="2644080" cy="1678991"/>
            </a:xfrm>
            <a:prstGeom prst="roundRect">
              <a:avLst>
                <a:gd name="adj" fmla="val 10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Прямоугольник: скругленные углы 4">
              <a:extLst>
                <a:ext uri="{FF2B5EF4-FFF2-40B4-BE49-F238E27FC236}">
                  <a16:creationId xmlns:a16="http://schemas.microsoft.com/office/drawing/2014/main" id="{C88D8F00-F69D-4EC3-AA8D-2A849AEE5D98}"/>
                </a:ext>
              </a:extLst>
            </p:cNvPr>
            <p:cNvSpPr txBox="1"/>
            <p:nvPr/>
          </p:nvSpPr>
          <p:spPr>
            <a:xfrm>
              <a:off x="3560646" y="2778229"/>
              <a:ext cx="2267084" cy="1580639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0010" tIns="80010" rIns="80010" bIns="80010" spcCol="1270" anchor="ctr"/>
            <a:lstStyle/>
            <a:p>
              <a:pPr algn="ctr" defTabSz="9334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/>
                <a:t>СЛОЖНЫЙ</a:t>
              </a:r>
            </a:p>
          </p:txBody>
        </p:sp>
      </p:grp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E880308E-E804-41AC-9037-4B749249FD39}"/>
              </a:ext>
            </a:extLst>
          </p:cNvPr>
          <p:cNvGrpSpPr/>
          <p:nvPr/>
        </p:nvGrpSpPr>
        <p:grpSpPr>
          <a:xfrm>
            <a:off x="827584" y="4320573"/>
            <a:ext cx="3255640" cy="2228311"/>
            <a:chOff x="2743200" y="434911"/>
            <a:chExt cx="4114799" cy="2612898"/>
          </a:xfrm>
          <a:scene3d>
            <a:camera prst="orthographicFront"/>
            <a:lightRig rig="flat" dir="t"/>
          </a:scene3d>
        </p:grpSpPr>
        <p:sp>
          <p:nvSpPr>
            <p:cNvPr id="14" name="Прямоугольник: скругленные углы 13">
              <a:extLst>
                <a:ext uri="{FF2B5EF4-FFF2-40B4-BE49-F238E27FC236}">
                  <a16:creationId xmlns:a16="http://schemas.microsoft.com/office/drawing/2014/main" id="{E60517EF-A152-42C8-AFB5-CC5832711003}"/>
                </a:ext>
              </a:extLst>
            </p:cNvPr>
            <p:cNvSpPr/>
            <p:nvPr/>
          </p:nvSpPr>
          <p:spPr>
            <a:xfrm>
              <a:off x="2743200" y="434911"/>
              <a:ext cx="4114799" cy="2612898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4"/>
              </a:solidFill>
            </a:ln>
            <a:sp3d z="190500" extrusionH="12700" prstMaterial="plastic">
              <a:bevelT w="50800" h="50800"/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Прямоугольник: скругленные углы 4">
              <a:extLst>
                <a:ext uri="{FF2B5EF4-FFF2-40B4-BE49-F238E27FC236}">
                  <a16:creationId xmlns:a16="http://schemas.microsoft.com/office/drawing/2014/main" id="{8225684B-239F-4DC1-86E9-946197C2087D}"/>
                </a:ext>
              </a:extLst>
            </p:cNvPr>
            <p:cNvSpPr txBox="1"/>
            <p:nvPr/>
          </p:nvSpPr>
          <p:spPr>
            <a:xfrm>
              <a:off x="2819729" y="511440"/>
              <a:ext cx="3961741" cy="2459840"/>
            </a:xfrm>
            <a:prstGeom prst="rect">
              <a:avLst/>
            </a:prstGeom>
            <a:ln>
              <a:solidFill>
                <a:schemeClr val="tx1"/>
              </a:solidFill>
            </a:ln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25730" tIns="125730" rIns="125730" bIns="125730" spcCol="1270" anchor="ctr"/>
            <a:lstStyle/>
            <a:p>
              <a:pPr algn="ctr" defTabSz="14668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/>
                <a:t>ПРОСТЫЕ ЛИСТЬЯ ИМЕЮТ ЛИСТОВУЮ ПЛАСТИНКУ</a:t>
              </a:r>
            </a:p>
          </p:txBody>
        </p:sp>
      </p:grp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1D71953A-6925-4134-8EFC-72B30FDB53AE}"/>
              </a:ext>
            </a:extLst>
          </p:cNvPr>
          <p:cNvGrpSpPr/>
          <p:nvPr/>
        </p:nvGrpSpPr>
        <p:grpSpPr>
          <a:xfrm>
            <a:off x="5392451" y="4358526"/>
            <a:ext cx="3312275" cy="2228310"/>
            <a:chOff x="914400" y="1250441"/>
            <a:chExt cx="8229600" cy="5225796"/>
          </a:xfrm>
          <a:scene3d>
            <a:camera prst="orthographicFront"/>
            <a:lightRig rig="flat" dir="t"/>
          </a:scene3d>
        </p:grpSpPr>
        <p:sp>
          <p:nvSpPr>
            <p:cNvPr id="17" name="Прямоугольник: скругленные углы 16">
              <a:extLst>
                <a:ext uri="{FF2B5EF4-FFF2-40B4-BE49-F238E27FC236}">
                  <a16:creationId xmlns:a16="http://schemas.microsoft.com/office/drawing/2014/main" id="{EC40CE29-A17D-4136-8859-BE0E8EC3F803}"/>
                </a:ext>
              </a:extLst>
            </p:cNvPr>
            <p:cNvSpPr/>
            <p:nvPr/>
          </p:nvSpPr>
          <p:spPr>
            <a:xfrm>
              <a:off x="914400" y="1250441"/>
              <a:ext cx="8229600" cy="5225796"/>
            </a:xfrm>
            <a:prstGeom prst="roundRect">
              <a:avLst>
                <a:gd name="adj" fmla="val 10000"/>
              </a:avLst>
            </a:prstGeom>
            <a:ln>
              <a:solidFill>
                <a:schemeClr val="tx1"/>
              </a:solidFill>
            </a:ln>
            <a:sp3d z="190500" extrusionH="12700" prstMaterial="plastic">
              <a:bevelT w="50800" h="50800"/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Прямоугольник: скругленные углы 4">
              <a:extLst>
                <a:ext uri="{FF2B5EF4-FFF2-40B4-BE49-F238E27FC236}">
                  <a16:creationId xmlns:a16="http://schemas.microsoft.com/office/drawing/2014/main" id="{C250566A-C31F-480C-ACB7-833C06A36715}"/>
                </a:ext>
              </a:extLst>
            </p:cNvPr>
            <p:cNvSpPr txBox="1"/>
            <p:nvPr/>
          </p:nvSpPr>
          <p:spPr>
            <a:xfrm>
              <a:off x="1067458" y="1403499"/>
              <a:ext cx="7923484" cy="4919680"/>
            </a:xfrm>
            <a:prstGeom prst="rect">
              <a:avLst/>
            </a:prstGeom>
            <a:ln>
              <a:solidFill>
                <a:schemeClr val="tx1"/>
              </a:solidFill>
            </a:ln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47650" tIns="247650" rIns="247650" bIns="247650" spcCol="1270" anchor="ctr"/>
            <a:lstStyle/>
            <a:p>
              <a:pPr algn="ctr" defTabSz="28892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/>
                <a:t>СЛОЖНЫЕ ЛИСТЬЯ ИМЕЮТ НЕСКОЛЬКО ЛИСТОВЫХ ПЛАСТИНОК</a:t>
              </a:r>
            </a:p>
          </p:txBody>
        </p:sp>
      </p:grp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FB2A0EE1-525F-4160-B5CE-0BF6641F0F4F}"/>
              </a:ext>
            </a:extLst>
          </p:cNvPr>
          <p:cNvCxnSpPr/>
          <p:nvPr/>
        </p:nvCxnSpPr>
        <p:spPr>
          <a:xfrm flipH="1">
            <a:off x="1692275" y="1412875"/>
            <a:ext cx="1584325" cy="7921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DC98C0C4-CDB0-4B1C-A266-347554028985}"/>
              </a:ext>
            </a:extLst>
          </p:cNvPr>
          <p:cNvCxnSpPr>
            <a:cxnSpLocks/>
          </p:cNvCxnSpPr>
          <p:nvPr/>
        </p:nvCxnSpPr>
        <p:spPr>
          <a:xfrm>
            <a:off x="6002338" y="1196975"/>
            <a:ext cx="1584325" cy="100806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DFA54316-C24F-4A14-BD84-845F8191CB14}"/>
              </a:ext>
            </a:extLst>
          </p:cNvPr>
          <p:cNvCxnSpPr>
            <a:stCxn id="8" idx="2"/>
            <a:endCxn id="14" idx="0"/>
          </p:cNvCxnSpPr>
          <p:nvPr/>
        </p:nvCxnSpPr>
        <p:spPr>
          <a:xfrm>
            <a:off x="2455863" y="4014788"/>
            <a:ext cx="0" cy="30638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F9336BAA-93C6-4A6C-89D6-627EF859270C}"/>
              </a:ext>
            </a:extLst>
          </p:cNvPr>
          <p:cNvCxnSpPr>
            <a:cxnSpLocks/>
          </p:cNvCxnSpPr>
          <p:nvPr/>
        </p:nvCxnSpPr>
        <p:spPr>
          <a:xfrm>
            <a:off x="7019925" y="4014788"/>
            <a:ext cx="0" cy="30638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9">
            <a:extLst>
              <a:ext uri="{FF2B5EF4-FFF2-40B4-BE49-F238E27FC236}">
                <a16:creationId xmlns:a16="http://schemas.microsoft.com/office/drawing/2014/main" id="{FB0E3808-B516-457C-AEAC-7F26E4CA61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3381" y="153471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dirty="0"/>
              <a:t>    </a:t>
            </a:r>
            <a:r>
              <a:rPr lang="ru-RU" altLang="ru-RU" dirty="0">
                <a:solidFill>
                  <a:srgbClr val="008000"/>
                </a:solidFill>
              </a:rPr>
              <a:t>Разнообразие листьев </a:t>
            </a:r>
          </a:p>
        </p:txBody>
      </p:sp>
      <p:pic>
        <p:nvPicPr>
          <p:cNvPr id="8195" name="Рисунок 10" descr="п.tif">
            <a:extLst>
              <a:ext uri="{FF2B5EF4-FFF2-40B4-BE49-F238E27FC236}">
                <a16:creationId xmlns:a16="http://schemas.microsoft.com/office/drawing/2014/main" id="{D0FA011C-716F-4905-BA1F-6BAB2F5F4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52663"/>
            <a:ext cx="8694738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Box 11">
            <a:extLst>
              <a:ext uri="{FF2B5EF4-FFF2-40B4-BE49-F238E27FC236}">
                <a16:creationId xmlns:a16="http://schemas.microsoft.com/office/drawing/2014/main" id="{2F6C163E-B250-436D-A36F-255CE2CB3B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711325"/>
            <a:ext cx="7715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i="1" u="sng" dirty="0"/>
              <a:t>Простые листья</a:t>
            </a:r>
            <a:r>
              <a:rPr lang="ru-RU" altLang="ru-RU" sz="2000" dirty="0"/>
              <a:t>:  1- сирень,  2- яблоня, 3- клен, 4- одуванчик</a:t>
            </a:r>
            <a:endParaRPr lang="ru-RU" altLang="ru-RU" sz="2000" b="1" dirty="0"/>
          </a:p>
        </p:txBody>
      </p:sp>
      <p:sp>
        <p:nvSpPr>
          <p:cNvPr id="8197" name="TextBox 12">
            <a:extLst>
              <a:ext uri="{FF2B5EF4-FFF2-40B4-BE49-F238E27FC236}">
                <a16:creationId xmlns:a16="http://schemas.microsoft.com/office/drawing/2014/main" id="{95EAEF7A-E5DF-4180-BD6E-5C71B1D4A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516563"/>
            <a:ext cx="83867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i="1" u="sng"/>
              <a:t>Сложные листья</a:t>
            </a:r>
            <a:r>
              <a:rPr lang="ru-RU" altLang="ru-RU" sz="2000"/>
              <a:t>:  5- клевер, 6- шиповник, 7- малина, 8- земляника, </a:t>
            </a:r>
          </a:p>
          <a:p>
            <a:pPr eaLnBrk="1" hangingPunct="1"/>
            <a:r>
              <a:rPr lang="ru-RU" altLang="ru-RU" sz="2000"/>
              <a:t>9- люпин</a:t>
            </a:r>
            <a:endParaRPr lang="ru-RU" altLang="ru-RU" b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0DF895-51FB-413F-97AF-9CF101E9D460}"/>
              </a:ext>
            </a:extLst>
          </p:cNvPr>
          <p:cNvSpPr txBox="1"/>
          <p:nvPr/>
        </p:nvSpPr>
        <p:spPr>
          <a:xfrm>
            <a:off x="5520000" y="6058198"/>
            <a:ext cx="24688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hlinkClick r:id="rId3"/>
              </a:rPr>
              <a:t>Форма листовых пластинок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9E6CF8-3D45-4BDE-A5D7-D8DA33321747}"/>
              </a:ext>
            </a:extLst>
          </p:cNvPr>
          <p:cNvSpPr txBox="1"/>
          <p:nvPr/>
        </p:nvSpPr>
        <p:spPr>
          <a:xfrm>
            <a:off x="1761790" y="6271407"/>
            <a:ext cx="17281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+mn-lt"/>
                <a:hlinkClick r:id="rId4"/>
              </a:rPr>
              <a:t>Форма края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ransition>
    <p:plu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>
            <a:extLst>
              <a:ext uri="{FF2B5EF4-FFF2-40B4-BE49-F238E27FC236}">
                <a16:creationId xmlns:a16="http://schemas.microsoft.com/office/drawing/2014/main" id="{DC16FF57-0644-49F9-BA4F-8163EBD39E5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180975" y="3333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Жилкование листьев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72EC68-1F86-4421-B3A4-126DDDEC0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1785938"/>
            <a:ext cx="2071688" cy="400050"/>
          </a:xfrm>
          <a:prstGeom prst="rect">
            <a:avLst/>
          </a:prstGeom>
          <a:solidFill>
            <a:srgbClr val="DFEB99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Calibri" panose="020F0502020204030204" pitchFamily="34" charset="0"/>
              </a:rPr>
              <a:t> ПАРАЛЛЕЛЬНОЕ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6E94D5-6CFE-46AD-B497-37560D897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2063" y="1785938"/>
            <a:ext cx="1214437" cy="400050"/>
          </a:xfrm>
          <a:prstGeom prst="rect">
            <a:avLst/>
          </a:prstGeom>
          <a:solidFill>
            <a:srgbClr val="E2EDA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Calibri" panose="020F0502020204030204" pitchFamily="34" charset="0"/>
              </a:rPr>
              <a:t>ДУГОВОЕ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1CD2EC8-3956-45F8-B63C-0E2083E24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214563"/>
            <a:ext cx="20447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3BED47D8-DC73-4207-B8A8-0F9333CCD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2214563"/>
            <a:ext cx="203517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Documents and Settings\Admin\Рабочий стол\лист\39857791_DSCN2289.jpg">
            <a:extLst>
              <a:ext uri="{FF2B5EF4-FFF2-40B4-BE49-F238E27FC236}">
                <a16:creationId xmlns:a16="http://schemas.microsoft.com/office/drawing/2014/main" id="{F778E6DC-B912-49DF-9928-01474FE6FC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2214563"/>
            <a:ext cx="2036763" cy="2714625"/>
          </a:xfrm>
          <a:prstGeom prst="rect">
            <a:avLst/>
          </a:prstGeom>
          <a:noFill/>
          <a:ln w="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311FBC7C-64C0-4420-9F5C-5ED92EB07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214563"/>
            <a:ext cx="20574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220DDABC-FFB5-4830-86C1-96E4E4E120A7}"/>
              </a:ext>
            </a:extLst>
          </p:cNvPr>
          <p:cNvCxnSpPr/>
          <p:nvPr/>
        </p:nvCxnSpPr>
        <p:spPr>
          <a:xfrm rot="16200000" flipH="1">
            <a:off x="214313" y="3286125"/>
            <a:ext cx="2143125" cy="714375"/>
          </a:xfrm>
          <a:prstGeom prst="line">
            <a:avLst/>
          </a:prstGeom>
          <a:ln w="444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FBCF9408-4E09-4336-ACBC-42F6CF955578}"/>
              </a:ext>
            </a:extLst>
          </p:cNvPr>
          <p:cNvCxnSpPr/>
          <p:nvPr/>
        </p:nvCxnSpPr>
        <p:spPr>
          <a:xfrm rot="5400000">
            <a:off x="392907" y="2964656"/>
            <a:ext cx="857250" cy="357187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CBD64BA4-4261-4E4A-AE6F-6F0FF04332E7}"/>
              </a:ext>
            </a:extLst>
          </p:cNvPr>
          <p:cNvCxnSpPr/>
          <p:nvPr/>
        </p:nvCxnSpPr>
        <p:spPr>
          <a:xfrm rot="5400000">
            <a:off x="438151" y="3286125"/>
            <a:ext cx="990600" cy="295275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56160D01-91E7-4A78-BD8E-CC26CD9EB71E}"/>
              </a:ext>
            </a:extLst>
          </p:cNvPr>
          <p:cNvCxnSpPr/>
          <p:nvPr/>
        </p:nvCxnSpPr>
        <p:spPr>
          <a:xfrm rot="5400000">
            <a:off x="611982" y="3531394"/>
            <a:ext cx="857250" cy="223837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954B1CE1-5803-48CB-9CEA-8512AFE820EA}"/>
              </a:ext>
            </a:extLst>
          </p:cNvPr>
          <p:cNvCxnSpPr/>
          <p:nvPr/>
        </p:nvCxnSpPr>
        <p:spPr>
          <a:xfrm>
            <a:off x="1071563" y="2928938"/>
            <a:ext cx="490537" cy="428625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FCAFFCEC-7332-41FF-961A-846C36804488}"/>
              </a:ext>
            </a:extLst>
          </p:cNvPr>
          <p:cNvCxnSpPr/>
          <p:nvPr/>
        </p:nvCxnSpPr>
        <p:spPr>
          <a:xfrm>
            <a:off x="1143000" y="3143250"/>
            <a:ext cx="561975" cy="500063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111EE867-7209-473B-B22C-5F95C6917F4F}"/>
              </a:ext>
            </a:extLst>
          </p:cNvPr>
          <p:cNvCxnSpPr/>
          <p:nvPr/>
        </p:nvCxnSpPr>
        <p:spPr>
          <a:xfrm rot="16200000" flipH="1">
            <a:off x="1209676" y="3433762"/>
            <a:ext cx="571500" cy="561975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CE8201F9-8DE2-4435-A4E9-ECC697A465D0}"/>
              </a:ext>
            </a:extLst>
          </p:cNvPr>
          <p:cNvCxnSpPr/>
          <p:nvPr/>
        </p:nvCxnSpPr>
        <p:spPr>
          <a:xfrm rot="16200000" flipH="1">
            <a:off x="2572544" y="3644107"/>
            <a:ext cx="1785937" cy="6985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38F0FF81-84BB-40A4-B324-3D9F5E011342}"/>
              </a:ext>
            </a:extLst>
          </p:cNvPr>
          <p:cNvCxnSpPr/>
          <p:nvPr/>
        </p:nvCxnSpPr>
        <p:spPr>
          <a:xfrm rot="10800000" flipV="1">
            <a:off x="2571750" y="2786063"/>
            <a:ext cx="795338" cy="714375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1014C20E-DD90-4315-803A-BFD51FF4D74D}"/>
              </a:ext>
            </a:extLst>
          </p:cNvPr>
          <p:cNvCxnSpPr/>
          <p:nvPr/>
        </p:nvCxnSpPr>
        <p:spPr>
          <a:xfrm rot="16200000" flipH="1">
            <a:off x="3469481" y="2817020"/>
            <a:ext cx="847725" cy="785812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Дуга 42">
            <a:extLst>
              <a:ext uri="{FF2B5EF4-FFF2-40B4-BE49-F238E27FC236}">
                <a16:creationId xmlns:a16="http://schemas.microsoft.com/office/drawing/2014/main" id="{52A55175-70E7-49C6-A7AA-6BED26915857}"/>
              </a:ext>
            </a:extLst>
          </p:cNvPr>
          <p:cNvSpPr/>
          <p:nvPr/>
        </p:nvSpPr>
        <p:spPr>
          <a:xfrm>
            <a:off x="4429124" y="2285992"/>
            <a:ext cx="1357322" cy="4000504"/>
          </a:xfrm>
          <a:prstGeom prst="arc">
            <a:avLst/>
          </a:prstGeom>
          <a:ln w="31750">
            <a:solidFill>
              <a:srgbClr val="C00000"/>
            </a:solidFill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Дуга 21">
            <a:extLst>
              <a:ext uri="{FF2B5EF4-FFF2-40B4-BE49-F238E27FC236}">
                <a16:creationId xmlns:a16="http://schemas.microsoft.com/office/drawing/2014/main" id="{60110EC1-763E-4700-AF9F-A811C9289DD1}"/>
              </a:ext>
            </a:extLst>
          </p:cNvPr>
          <p:cNvSpPr/>
          <p:nvPr/>
        </p:nvSpPr>
        <p:spPr>
          <a:xfrm>
            <a:off x="4857752" y="2285992"/>
            <a:ext cx="857256" cy="3571876"/>
          </a:xfrm>
          <a:prstGeom prst="arc">
            <a:avLst/>
          </a:prstGeom>
          <a:ln w="31750">
            <a:solidFill>
              <a:srgbClr val="C00000"/>
            </a:solidFill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Дуга 23">
            <a:extLst>
              <a:ext uri="{FF2B5EF4-FFF2-40B4-BE49-F238E27FC236}">
                <a16:creationId xmlns:a16="http://schemas.microsoft.com/office/drawing/2014/main" id="{B586B30A-9224-41C1-923F-66AE003FCC56}"/>
              </a:ext>
            </a:extLst>
          </p:cNvPr>
          <p:cNvSpPr/>
          <p:nvPr/>
        </p:nvSpPr>
        <p:spPr>
          <a:xfrm>
            <a:off x="4143372" y="2285992"/>
            <a:ext cx="1571636" cy="4357694"/>
          </a:xfrm>
          <a:prstGeom prst="arc">
            <a:avLst/>
          </a:prstGeom>
          <a:ln w="31750">
            <a:solidFill>
              <a:srgbClr val="C00000"/>
            </a:solidFill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31450F73-EE64-48CD-AF47-B040D6071BE9}"/>
              </a:ext>
            </a:extLst>
          </p:cNvPr>
          <p:cNvCxnSpPr/>
          <p:nvPr/>
        </p:nvCxnSpPr>
        <p:spPr>
          <a:xfrm>
            <a:off x="6929438" y="2643188"/>
            <a:ext cx="1428750" cy="857250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14C35DD7-629B-4970-AFCF-E521977EA7E8}"/>
              </a:ext>
            </a:extLst>
          </p:cNvPr>
          <p:cNvCxnSpPr/>
          <p:nvPr/>
        </p:nvCxnSpPr>
        <p:spPr>
          <a:xfrm>
            <a:off x="7081838" y="2795588"/>
            <a:ext cx="1428750" cy="857250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86EFAD57-511B-4C7A-93BC-19EA3BDD0E3E}"/>
              </a:ext>
            </a:extLst>
          </p:cNvPr>
          <p:cNvCxnSpPr/>
          <p:nvPr/>
        </p:nvCxnSpPr>
        <p:spPr>
          <a:xfrm>
            <a:off x="7234238" y="2947988"/>
            <a:ext cx="1428750" cy="857250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845A8FDD-773F-490B-B1ED-E31B942602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5000625"/>
            <a:ext cx="4071937" cy="40005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Calibri" panose="020F0502020204030204" pitchFamily="34" charset="0"/>
              </a:rPr>
              <a:t>        </a:t>
            </a:r>
            <a:r>
              <a:rPr lang="ru-RU" altLang="ru-RU" sz="2000" b="1" dirty="0">
                <a:latin typeface="Calibri" panose="020F0502020204030204" pitchFamily="34" charset="0"/>
              </a:rPr>
              <a:t>У двудольных растений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CB99974-A308-4EAD-81AB-515339049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7750" y="5000625"/>
            <a:ext cx="4000500" cy="40005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alibri" panose="020F0502020204030204" pitchFamily="34" charset="0"/>
              </a:rPr>
              <a:t>       У однодольных растений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AA4509-E4B0-4A28-AB92-D7AABCF176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5426" y="1746250"/>
            <a:ext cx="1439863" cy="396875"/>
          </a:xfrm>
          <a:prstGeom prst="rect">
            <a:avLst/>
          </a:prstGeom>
          <a:solidFill>
            <a:srgbClr val="DFEB99"/>
          </a:solidFill>
          <a:ln w="9525">
            <a:solidFill>
              <a:srgbClr val="DAE888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Calibri" panose="020F0502020204030204" pitchFamily="34" charset="0"/>
              </a:rPr>
              <a:t>СЕТЧАТОЕ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5A54B542-A923-4F5B-8E83-4D002C4FA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2389" y="359569"/>
            <a:ext cx="6697662" cy="863600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rgbClr val="E2ED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dirty="0">
                <a:solidFill>
                  <a:srgbClr val="008000"/>
                </a:solidFill>
                <a:latin typeface="+mj-lt"/>
              </a:rPr>
              <a:t>Типы жилкования листа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38" grpId="0" animBg="1"/>
      <p:bldP spid="39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>
            <a:extLst>
              <a:ext uri="{FF2B5EF4-FFF2-40B4-BE49-F238E27FC236}">
                <a16:creationId xmlns:a16="http://schemas.microsoft.com/office/drawing/2014/main" id="{41E4AB56-C600-4807-8450-F64D63F9AE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19250" y="161458"/>
            <a:ext cx="5905500" cy="863600"/>
          </a:xfrm>
          <a:solidFill>
            <a:srgbClr val="E2EDA1"/>
          </a:solidFill>
          <a:ln>
            <a:solidFill>
              <a:srgbClr val="DFEB99"/>
            </a:solidFill>
          </a:ln>
        </p:spPr>
        <p:txBody>
          <a:bodyPr/>
          <a:lstStyle/>
          <a:p>
            <a:pPr eaLnBrk="1" hangingPunct="1"/>
            <a:r>
              <a:rPr lang="ru-RU" altLang="ru-RU" dirty="0">
                <a:solidFill>
                  <a:srgbClr val="006600"/>
                </a:solidFill>
              </a:rPr>
              <a:t>Листорасположение </a:t>
            </a:r>
          </a:p>
        </p:txBody>
      </p:sp>
      <p:sp>
        <p:nvSpPr>
          <p:cNvPr id="12292" name="AutoShape 5">
            <a:extLst>
              <a:ext uri="{FF2B5EF4-FFF2-40B4-BE49-F238E27FC236}">
                <a16:creationId xmlns:a16="http://schemas.microsoft.com/office/drawing/2014/main" id="{7D79E1E8-9F12-4A78-AD34-5E9D95CE76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025059"/>
            <a:ext cx="8229600" cy="4996229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rgbClr val="E2EDA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dirty="0">
              <a:solidFill>
                <a:srgbClr val="006600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dirty="0"/>
              <a:t>Очередное   Супротивное   Мутовчатое</a:t>
            </a:r>
          </a:p>
          <a:p>
            <a:pPr eaLnBrk="1" hangingPunct="1">
              <a:buFontTx/>
              <a:buNone/>
            </a:pPr>
            <a:endParaRPr lang="ru-RU" altLang="ru-RU" dirty="0"/>
          </a:p>
          <a:p>
            <a:pPr eaLnBrk="1" hangingPunct="1">
              <a:buFontTx/>
              <a:buNone/>
            </a:pPr>
            <a:endParaRPr lang="ru-RU" altLang="ru-RU" dirty="0"/>
          </a:p>
          <a:p>
            <a:pPr eaLnBrk="1" hangingPunct="1">
              <a:buFontTx/>
              <a:buNone/>
            </a:pPr>
            <a:endParaRPr lang="ru-RU" altLang="ru-RU" dirty="0"/>
          </a:p>
          <a:p>
            <a:pPr eaLnBrk="1" hangingPunct="1">
              <a:buFontTx/>
              <a:buNone/>
            </a:pPr>
            <a:endParaRPr lang="ru-RU" altLang="ru-RU" dirty="0"/>
          </a:p>
          <a:p>
            <a:pPr eaLnBrk="1" hangingPunct="1">
              <a:buFontTx/>
              <a:buNone/>
            </a:pPr>
            <a:endParaRPr lang="ru-RU" altLang="ru-RU" dirty="0"/>
          </a:p>
        </p:txBody>
      </p:sp>
      <p:pic>
        <p:nvPicPr>
          <p:cNvPr id="2" name="Picture 4" descr="очередное">
            <a:extLst>
              <a:ext uri="{FF2B5EF4-FFF2-40B4-BE49-F238E27FC236}">
                <a16:creationId xmlns:a16="http://schemas.microsoft.com/office/drawing/2014/main" id="{B4D95FF5-C66B-4FEC-B383-21D41ACEB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636912"/>
            <a:ext cx="2543200" cy="30954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B038675-0043-415B-BC0A-81A2D67D06E8}"/>
              </a:ext>
            </a:extLst>
          </p:cNvPr>
          <p:cNvSpPr txBox="1"/>
          <p:nvPr/>
        </p:nvSpPr>
        <p:spPr>
          <a:xfrm>
            <a:off x="504664" y="5971447"/>
            <a:ext cx="24482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+mn-lt"/>
              </a:rPr>
              <a:t>Рис. Вяз шершавый </a:t>
            </a:r>
          </a:p>
        </p:txBody>
      </p:sp>
      <p:pic>
        <p:nvPicPr>
          <p:cNvPr id="4" name="Picture 4" descr="дуговое">
            <a:extLst>
              <a:ext uri="{FF2B5EF4-FFF2-40B4-BE49-F238E27FC236}">
                <a16:creationId xmlns:a16="http://schemas.microsoft.com/office/drawing/2014/main" id="{8D8F81C5-5292-424F-93EC-FAE1C89D77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3094380" y="2897711"/>
            <a:ext cx="3095481" cy="25738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6CA4AF2-9AD2-4548-9157-8ADE69EB7A02}"/>
              </a:ext>
            </a:extLst>
          </p:cNvPr>
          <p:cNvSpPr txBox="1"/>
          <p:nvPr/>
        </p:nvSpPr>
        <p:spPr>
          <a:xfrm>
            <a:off x="3419872" y="5971447"/>
            <a:ext cx="2573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+mn-lt"/>
              </a:rPr>
              <a:t>Рис. Снежноягодник</a:t>
            </a:r>
          </a:p>
        </p:txBody>
      </p:sp>
      <p:pic>
        <p:nvPicPr>
          <p:cNvPr id="6" name="Picture 4" descr="мутовчатое">
            <a:extLst>
              <a:ext uri="{FF2B5EF4-FFF2-40B4-BE49-F238E27FC236}">
                <a16:creationId xmlns:a16="http://schemas.microsoft.com/office/drawing/2014/main" id="{E9671391-9B75-487A-8B67-D0A3BD92B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3841" y="2636910"/>
            <a:ext cx="2331301" cy="30954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C1188C0-19F5-4AD4-BAB3-E7A24B3FA75B}"/>
              </a:ext>
            </a:extLst>
          </p:cNvPr>
          <p:cNvSpPr txBox="1"/>
          <p:nvPr/>
        </p:nvSpPr>
        <p:spPr>
          <a:xfrm>
            <a:off x="6346387" y="5971447"/>
            <a:ext cx="2573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+mn-lt"/>
              </a:rPr>
              <a:t>Рис. Подмаренник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4">
            <a:extLst>
              <a:ext uri="{FF2B5EF4-FFF2-40B4-BE49-F238E27FC236}">
                <a16:creationId xmlns:a16="http://schemas.microsoft.com/office/drawing/2014/main" id="{986F6B7E-2D60-481A-8CAD-654171FA00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rgbClr val="DFEB99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ru-RU" dirty="0">
                <a:solidFill>
                  <a:srgbClr val="006600"/>
                </a:solidFill>
              </a:rPr>
              <a:t>Способ прикрепления листа</a:t>
            </a:r>
          </a:p>
        </p:txBody>
      </p:sp>
      <p:sp>
        <p:nvSpPr>
          <p:cNvPr id="9219" name="AutoShape 7">
            <a:extLst>
              <a:ext uri="{FF2B5EF4-FFF2-40B4-BE49-F238E27FC236}">
                <a16:creationId xmlns:a16="http://schemas.microsoft.com/office/drawing/2014/main" id="{94B92EDB-AAFC-4F99-BA3C-2442366E82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1645457"/>
            <a:ext cx="4038600" cy="4968701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ru-RU" sz="2800" dirty="0">
                <a:solidFill>
                  <a:srgbClr val="006600"/>
                </a:solidFill>
              </a:rPr>
              <a:t>Сидячие</a:t>
            </a:r>
            <a:r>
              <a:rPr lang="ru-RU" altLang="ru-RU" sz="3600" dirty="0">
                <a:solidFill>
                  <a:srgbClr val="006600"/>
                </a:solidFill>
              </a:rPr>
              <a:t> </a:t>
            </a:r>
            <a:endParaRPr lang="ru-RU" altLang="ru-RU" sz="2800" dirty="0"/>
          </a:p>
        </p:txBody>
      </p:sp>
      <p:sp>
        <p:nvSpPr>
          <p:cNvPr id="9220" name="AutoShape 9">
            <a:extLst>
              <a:ext uri="{FF2B5EF4-FFF2-40B4-BE49-F238E27FC236}">
                <a16:creationId xmlns:a16="http://schemas.microsoft.com/office/drawing/2014/main" id="{4445EA3A-A41A-4E4D-8C17-A86EB38BF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45457"/>
            <a:ext cx="4038600" cy="4968701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ru-RU" sz="2800">
                <a:solidFill>
                  <a:srgbClr val="006600"/>
                </a:solidFill>
              </a:rPr>
              <a:t>Черешковые </a:t>
            </a:r>
            <a:endParaRPr lang="ru-RU" altLang="ru-RU" sz="200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27880B8D-5944-4404-A251-8858699D4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669" y="2568500"/>
            <a:ext cx="3024188" cy="312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A6FFC5B3-4E3E-469C-8E9F-D0E15C29B6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350" y="2442082"/>
            <a:ext cx="2654300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1B2D1A-9544-4C3D-9882-250539FF3B53}"/>
              </a:ext>
            </a:extLst>
          </p:cNvPr>
          <p:cNvSpPr txBox="1"/>
          <p:nvPr/>
        </p:nvSpPr>
        <p:spPr>
          <a:xfrm>
            <a:off x="537369" y="5801979"/>
            <a:ext cx="36679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eaLnBrk="1" hangingPunct="1">
              <a:buNone/>
            </a:pPr>
            <a:r>
              <a:rPr lang="ru-RU" altLang="ru-RU" sz="1800" dirty="0"/>
              <a:t>Рис. Фикус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4EE6E6-CD50-405E-BFC1-88E065054628}"/>
              </a:ext>
            </a:extLst>
          </p:cNvPr>
          <p:cNvSpPr txBox="1"/>
          <p:nvPr/>
        </p:nvSpPr>
        <p:spPr>
          <a:xfrm>
            <a:off x="4788024" y="5915817"/>
            <a:ext cx="36679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eaLnBrk="1" hangingPunct="1">
              <a:buNone/>
            </a:pPr>
            <a:r>
              <a:rPr lang="ru-RU" altLang="ru-RU" sz="1800" dirty="0"/>
              <a:t>Рис. Кукуруза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4">
            <a:extLst>
              <a:ext uri="{FF2B5EF4-FFF2-40B4-BE49-F238E27FC236}">
                <a16:creationId xmlns:a16="http://schemas.microsoft.com/office/drawing/2014/main" id="{ADB0777B-46B4-43D5-90F0-A5FD9405A2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2107" y="116632"/>
            <a:ext cx="4824536" cy="531906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rgbClr val="DFEB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dirty="0">
                <a:solidFill>
                  <a:srgbClr val="006600"/>
                </a:solidFill>
              </a:rPr>
              <a:t>Форма листовой пластинки</a:t>
            </a:r>
          </a:p>
        </p:txBody>
      </p:sp>
      <p:sp>
        <p:nvSpPr>
          <p:cNvPr id="13315" name="AutoShape 5">
            <a:extLst>
              <a:ext uri="{FF2B5EF4-FFF2-40B4-BE49-F238E27FC236}">
                <a16:creationId xmlns:a16="http://schemas.microsoft.com/office/drawing/2014/main" id="{37ADF98E-54B0-4E55-8D7B-F39F91ED92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9512" y="1525045"/>
            <a:ext cx="2136449" cy="5216323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sz="1800" b="1" dirty="0">
                <a:solidFill>
                  <a:srgbClr val="006600"/>
                </a:solidFill>
              </a:rPr>
              <a:t>Цельные листья</a:t>
            </a:r>
            <a:br>
              <a:rPr lang="ru-RU" altLang="ru-RU" sz="1800" dirty="0"/>
            </a:br>
            <a:endParaRPr lang="ru-RU" altLang="ru-RU" sz="1800" dirty="0"/>
          </a:p>
          <a:p>
            <a:pPr marL="0" indent="0" algn="just" eaLnBrk="1" hangingPunct="1">
              <a:buNone/>
            </a:pPr>
            <a:r>
              <a:rPr lang="ru-RU" altLang="ru-RU" sz="1800" dirty="0"/>
              <a:t>состоят из </a:t>
            </a:r>
            <a:r>
              <a:rPr lang="ru-RU" altLang="ru-RU" sz="1800" dirty="0" err="1"/>
              <a:t>цельнокрайной</a:t>
            </a:r>
            <a:r>
              <a:rPr lang="ru-RU" altLang="ru-RU" sz="1800" dirty="0"/>
              <a:t> листовой пластинки или имеют неглубокие выемки </a:t>
            </a:r>
          </a:p>
          <a:p>
            <a:pPr eaLnBrk="1" hangingPunct="1"/>
            <a:endParaRPr lang="ru-RU" altLang="ru-RU" sz="1800" dirty="0"/>
          </a:p>
          <a:p>
            <a:pPr eaLnBrk="1" hangingPunct="1">
              <a:buFontTx/>
              <a:buNone/>
            </a:pPr>
            <a:r>
              <a:rPr lang="ru-RU" altLang="ru-RU" sz="1800" dirty="0"/>
              <a:t>		</a:t>
            </a:r>
          </a:p>
          <a:p>
            <a:pPr eaLnBrk="1" hangingPunct="1">
              <a:buFontTx/>
              <a:buNone/>
            </a:pPr>
            <a:endParaRPr lang="ru-RU" altLang="ru-RU" sz="1800" dirty="0"/>
          </a:p>
          <a:p>
            <a:pPr indent="0" eaLnBrk="1" hangingPunct="1">
              <a:spcBef>
                <a:spcPts val="0"/>
              </a:spcBef>
              <a:buFontTx/>
              <a:buNone/>
            </a:pPr>
            <a:endParaRPr lang="ru-RU" altLang="ru-RU" sz="1800" dirty="0"/>
          </a:p>
          <a:p>
            <a:pPr indent="0" algn="ctr" eaLnBrk="1" hangingPunct="1">
              <a:spcBef>
                <a:spcPts val="0"/>
              </a:spcBef>
              <a:buFontTx/>
              <a:buNone/>
            </a:pPr>
            <a:endParaRPr lang="ru-RU" altLang="ru-RU" sz="1800" dirty="0"/>
          </a:p>
          <a:p>
            <a:pPr marL="0" indent="0" algn="ctr" eaLnBrk="1" hangingPunct="1">
              <a:spcBef>
                <a:spcPts val="0"/>
              </a:spcBef>
              <a:buFontTx/>
              <a:buNone/>
            </a:pPr>
            <a:r>
              <a:rPr lang="ru-RU" altLang="ru-RU" sz="1800" dirty="0"/>
              <a:t>Рис. Лист сирени </a:t>
            </a:r>
          </a:p>
          <a:p>
            <a:pPr eaLnBrk="1" hangingPunct="1">
              <a:buFontTx/>
              <a:buNone/>
            </a:pPr>
            <a:r>
              <a:rPr lang="ru-RU" altLang="ru-RU" sz="1800" dirty="0"/>
              <a:t>		</a:t>
            </a:r>
            <a:endParaRPr lang="ru-RU" altLang="ru-RU" dirty="0"/>
          </a:p>
        </p:txBody>
      </p:sp>
      <p:sp>
        <p:nvSpPr>
          <p:cNvPr id="13316" name="AutoShape 7">
            <a:extLst>
              <a:ext uri="{FF2B5EF4-FFF2-40B4-BE49-F238E27FC236}">
                <a16:creationId xmlns:a16="http://schemas.microsoft.com/office/drawing/2014/main" id="{7816E498-404D-493D-A827-68625BA0E5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48148" y="777968"/>
            <a:ext cx="4247703" cy="531906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rgbClr val="E2EDA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ru-RU" sz="2400">
                <a:solidFill>
                  <a:srgbClr val="006600"/>
                </a:solidFill>
              </a:rPr>
              <a:t>Простые листья</a:t>
            </a:r>
          </a:p>
        </p:txBody>
      </p:sp>
      <p:pic>
        <p:nvPicPr>
          <p:cNvPr id="13317" name="Picture 8">
            <a:extLst>
              <a:ext uri="{FF2B5EF4-FFF2-40B4-BE49-F238E27FC236}">
                <a16:creationId xmlns:a16="http://schemas.microsoft.com/office/drawing/2014/main" id="{2D9D9B91-7E01-4FB8-BA2F-FD3D933E0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52" y="4623255"/>
            <a:ext cx="1937568" cy="1341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3">
            <a:extLst>
              <a:ext uri="{FF2B5EF4-FFF2-40B4-BE49-F238E27FC236}">
                <a16:creationId xmlns:a16="http://schemas.microsoft.com/office/drawing/2014/main" id="{CBA11A23-FA22-4D65-BC01-58F13D108F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9714" y="1515921"/>
            <a:ext cx="2113436" cy="5259940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None/>
            </a:pPr>
            <a:r>
              <a:rPr lang="ru-RU" altLang="ru-RU" sz="1800" b="1" dirty="0">
                <a:solidFill>
                  <a:srgbClr val="006600"/>
                </a:solidFill>
              </a:rPr>
              <a:t>Лопастные листья</a:t>
            </a:r>
            <a:br>
              <a:rPr lang="ru-RU" altLang="ru-RU" sz="1800" dirty="0">
                <a:solidFill>
                  <a:srgbClr val="006600"/>
                </a:solidFill>
              </a:rPr>
            </a:br>
            <a:endParaRPr lang="ru-RU" altLang="ru-RU" sz="1800" dirty="0">
              <a:solidFill>
                <a:srgbClr val="006600"/>
              </a:solidFill>
            </a:endParaRPr>
          </a:p>
          <a:p>
            <a:pPr marL="0" indent="0" algn="just" eaLnBrk="1" hangingPunct="1">
              <a:buNone/>
            </a:pPr>
            <a:r>
              <a:rPr lang="ru-RU" altLang="ru-RU" sz="1800" dirty="0"/>
              <a:t>имеют вырезы не более 1/4 ширины листа </a:t>
            </a:r>
          </a:p>
          <a:p>
            <a:pPr eaLnBrk="1" hangingPunct="1"/>
            <a:endParaRPr lang="ru-RU" altLang="ru-RU" sz="1800" dirty="0"/>
          </a:p>
          <a:p>
            <a:pPr eaLnBrk="1" hangingPunct="1"/>
            <a:endParaRPr lang="ru-RU" altLang="ru-RU" sz="1800" dirty="0"/>
          </a:p>
          <a:p>
            <a:pPr eaLnBrk="1" hangingPunct="1"/>
            <a:endParaRPr lang="ru-RU" altLang="ru-RU" sz="1800" dirty="0"/>
          </a:p>
          <a:p>
            <a:pPr eaLnBrk="1" hangingPunct="1">
              <a:buFontTx/>
              <a:buNone/>
            </a:pPr>
            <a:r>
              <a:rPr lang="ru-RU" altLang="ru-RU" sz="1800" dirty="0"/>
              <a:t>			</a:t>
            </a:r>
          </a:p>
          <a:p>
            <a:pPr eaLnBrk="1" hangingPunct="1">
              <a:buFontTx/>
              <a:buNone/>
            </a:pPr>
            <a:endParaRPr lang="ru-RU" altLang="ru-RU" sz="1800" dirty="0"/>
          </a:p>
          <a:p>
            <a:pPr eaLnBrk="1" hangingPunct="1">
              <a:buFontTx/>
              <a:buNone/>
            </a:pPr>
            <a:endParaRPr lang="ru-RU" altLang="ru-RU" sz="1800" dirty="0"/>
          </a:p>
          <a:p>
            <a:pPr eaLnBrk="1" hangingPunct="1">
              <a:buFontTx/>
              <a:buNone/>
            </a:pPr>
            <a:endParaRPr lang="ru-RU" altLang="ru-RU" sz="1800" dirty="0"/>
          </a:p>
          <a:p>
            <a:pPr algn="just" eaLnBrk="1" hangingPunct="1">
              <a:buFontTx/>
              <a:buNone/>
            </a:pPr>
            <a:r>
              <a:rPr lang="ru-RU" altLang="ru-RU" sz="1800" dirty="0"/>
              <a:t>Рис. Лист клёна   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0F230ACC-6BEA-4440-8DA9-7F753A786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2" b="6392"/>
          <a:stretch>
            <a:fillRect/>
          </a:stretch>
        </p:blipFill>
        <p:spPr bwMode="auto">
          <a:xfrm>
            <a:off x="2614900" y="3705876"/>
            <a:ext cx="1885092" cy="196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3">
            <a:extLst>
              <a:ext uri="{FF2B5EF4-FFF2-40B4-BE49-F238E27FC236}">
                <a16:creationId xmlns:a16="http://schemas.microsoft.com/office/drawing/2014/main" id="{9BD4CC30-8166-4F89-8614-7E7D2FF34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3207" y="1476597"/>
            <a:ext cx="1981041" cy="5299264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None/>
            </a:pPr>
            <a:r>
              <a:rPr lang="ru-RU" altLang="ru-RU" sz="1800" b="1" dirty="0">
                <a:solidFill>
                  <a:srgbClr val="006600"/>
                </a:solidFill>
              </a:rPr>
              <a:t>Раздельные листья</a:t>
            </a:r>
          </a:p>
          <a:p>
            <a:pPr marL="0" indent="0" algn="just" eaLnBrk="1" hangingPunct="1">
              <a:buNone/>
            </a:pPr>
            <a:br>
              <a:rPr lang="ru-RU" altLang="ru-RU" sz="1800" dirty="0">
                <a:solidFill>
                  <a:srgbClr val="006600"/>
                </a:solidFill>
              </a:rPr>
            </a:br>
            <a:r>
              <a:rPr lang="ru-RU" altLang="ru-RU" sz="1800" dirty="0"/>
              <a:t>имеют вырезы более 1/4 ширины листа </a:t>
            </a:r>
          </a:p>
          <a:p>
            <a:pPr eaLnBrk="1" hangingPunct="1"/>
            <a:endParaRPr lang="ru-RU" altLang="ru-RU" sz="1800" dirty="0"/>
          </a:p>
          <a:p>
            <a:pPr eaLnBrk="1" hangingPunct="1"/>
            <a:endParaRPr lang="ru-RU" altLang="ru-RU" sz="1800" dirty="0"/>
          </a:p>
          <a:p>
            <a:pPr eaLnBrk="1" hangingPunct="1"/>
            <a:endParaRPr lang="ru-RU" altLang="ru-RU" sz="1800" dirty="0"/>
          </a:p>
          <a:p>
            <a:pPr algn="just" eaLnBrk="1" hangingPunct="1">
              <a:buFontTx/>
              <a:buNone/>
            </a:pPr>
            <a:r>
              <a:rPr lang="ru-RU" altLang="ru-RU" sz="1800" dirty="0"/>
              <a:t>                </a:t>
            </a:r>
          </a:p>
          <a:p>
            <a:pPr algn="just" eaLnBrk="1" hangingPunct="1">
              <a:buFontTx/>
              <a:buNone/>
            </a:pPr>
            <a:endParaRPr lang="ru-RU" altLang="ru-RU" sz="1800" dirty="0"/>
          </a:p>
          <a:p>
            <a:pPr algn="just" eaLnBrk="1" hangingPunct="1">
              <a:buFontTx/>
              <a:buNone/>
            </a:pPr>
            <a:endParaRPr lang="ru-RU" altLang="ru-RU" sz="1800" dirty="0"/>
          </a:p>
          <a:p>
            <a:pPr algn="just" eaLnBrk="1" hangingPunct="1">
              <a:buFontTx/>
              <a:buNone/>
            </a:pPr>
            <a:endParaRPr lang="ru-RU" altLang="ru-RU" sz="1800" dirty="0"/>
          </a:p>
          <a:p>
            <a:pPr eaLnBrk="1" hangingPunct="1">
              <a:buFontTx/>
              <a:buNone/>
            </a:pPr>
            <a:r>
              <a:rPr lang="ru-RU" altLang="ru-RU" sz="1800" dirty="0"/>
              <a:t>  </a:t>
            </a:r>
          </a:p>
          <a:p>
            <a:pPr eaLnBrk="1" hangingPunct="1">
              <a:buFontTx/>
              <a:buNone/>
            </a:pPr>
            <a:r>
              <a:rPr lang="ru-RU" altLang="ru-RU" sz="1800" dirty="0"/>
              <a:t>Рис. Лист одуванчика  </a:t>
            </a: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DFF555A9-18AD-4F00-864E-1F44CC1CF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516" y="3429000"/>
            <a:ext cx="1422422" cy="241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3">
            <a:extLst>
              <a:ext uri="{FF2B5EF4-FFF2-40B4-BE49-F238E27FC236}">
                <a16:creationId xmlns:a16="http://schemas.microsoft.com/office/drawing/2014/main" id="{9A1B4FE3-BC9F-4271-9B6D-5E03AB9D6A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4573" y="1483574"/>
            <a:ext cx="1981040" cy="5299264"/>
          </a:xfrm>
          <a:prstGeom prst="roundRect">
            <a:avLst>
              <a:gd name="adj" fmla="val 16667"/>
            </a:avLst>
          </a:prstGeom>
          <a:solidFill>
            <a:srgbClr val="E2EDA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None/>
            </a:pPr>
            <a:r>
              <a:rPr lang="ru-RU" altLang="ru-RU" sz="1800" b="1" dirty="0">
                <a:solidFill>
                  <a:srgbClr val="006600"/>
                </a:solidFill>
              </a:rPr>
              <a:t>Рассечённые листья</a:t>
            </a:r>
          </a:p>
          <a:p>
            <a:pPr marL="0" indent="0" algn="just" eaLnBrk="1" hangingPunct="1">
              <a:buNone/>
            </a:pPr>
            <a:br>
              <a:rPr lang="ru-RU" altLang="ru-RU" sz="1800" dirty="0"/>
            </a:br>
            <a:r>
              <a:rPr lang="ru-RU" altLang="ru-RU" sz="1800" dirty="0"/>
              <a:t>имеют надрезы, доходящие до средней жилки </a:t>
            </a:r>
          </a:p>
          <a:p>
            <a:pPr algn="just" eaLnBrk="1" hangingPunct="1">
              <a:buFontTx/>
              <a:buNone/>
            </a:pPr>
            <a:endParaRPr lang="ru-RU" altLang="ru-RU" sz="1800" dirty="0"/>
          </a:p>
          <a:p>
            <a:pPr algn="just" eaLnBrk="1" hangingPunct="1">
              <a:buFontTx/>
              <a:buNone/>
            </a:pPr>
            <a:endParaRPr lang="ru-RU" altLang="ru-RU" sz="1800" dirty="0"/>
          </a:p>
          <a:p>
            <a:pPr algn="just" eaLnBrk="1" hangingPunct="1">
              <a:buFontTx/>
              <a:buNone/>
            </a:pPr>
            <a:endParaRPr lang="ru-RU" altLang="ru-RU" sz="1800" dirty="0"/>
          </a:p>
          <a:p>
            <a:pPr algn="just" eaLnBrk="1" hangingPunct="1">
              <a:buFontTx/>
              <a:buNone/>
            </a:pPr>
            <a:r>
              <a:rPr lang="ru-RU" altLang="ru-RU" sz="1800" dirty="0"/>
              <a:t>			</a:t>
            </a:r>
          </a:p>
          <a:p>
            <a:pPr algn="just" eaLnBrk="1" hangingPunct="1">
              <a:buFontTx/>
              <a:buNone/>
            </a:pPr>
            <a:endParaRPr lang="ru-RU" altLang="ru-RU" sz="1800" dirty="0"/>
          </a:p>
          <a:p>
            <a:pPr algn="just" eaLnBrk="1" hangingPunct="1">
              <a:buFontTx/>
              <a:buNone/>
            </a:pPr>
            <a:endParaRPr lang="ru-RU" altLang="ru-RU" sz="1800" dirty="0"/>
          </a:p>
          <a:p>
            <a:pPr eaLnBrk="1" hangingPunct="1">
              <a:buFontTx/>
              <a:buNone/>
            </a:pPr>
            <a:r>
              <a:rPr lang="ru-RU" altLang="ru-RU" sz="1800" dirty="0"/>
              <a:t>Рис. Лист ромашки  </a:t>
            </a: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F127430B-99D7-4CA1-92CC-742604D87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75"/>
          <a:stretch/>
        </p:blipFill>
        <p:spPr bwMode="auto">
          <a:xfrm>
            <a:off x="7245214" y="3789040"/>
            <a:ext cx="1619757" cy="2037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988</TotalTime>
  <Words>368</Words>
  <Application>Microsoft Office PowerPoint</Application>
  <PresentationFormat>Экран (4:3)</PresentationFormat>
  <Paragraphs>143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Georgia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    Разнообразие листьев </vt:lpstr>
      <vt:lpstr>Жилкование листьев</vt:lpstr>
      <vt:lpstr>Листорасположение </vt:lpstr>
      <vt:lpstr>Способ прикрепления листа</vt:lpstr>
      <vt:lpstr>Простые листья</vt:lpstr>
      <vt:lpstr>Сложные листья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листа</dc:title>
  <dc:creator>Кассихина Т.А</dc:creator>
  <cp:lastModifiedBy>sevrikeeva.nastya@hotmail.com</cp:lastModifiedBy>
  <cp:revision>43</cp:revision>
  <dcterms:created xsi:type="dcterms:W3CDTF">2003-01-04T16:22:55Z</dcterms:created>
  <dcterms:modified xsi:type="dcterms:W3CDTF">2020-10-09T09:12:48Z</dcterms:modified>
</cp:coreProperties>
</file>