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Что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из продуктов питания ты любить больше всего? 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Что из продуктов питания ты любить больше всего? </c:v>
                </c:pt>
              </c:strCache>
            </c:strRef>
          </c:tx>
          <c:dLbls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фрукты, овощи, ягоды</c:v>
                </c:pt>
                <c:pt idx="1">
                  <c:v>мясные и молочные продукты</c:v>
                </c:pt>
                <c:pt idx="2">
                  <c:v>конфеты, пирожное, сладости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160" b="1" i="0" u="none" strike="noStrike" baseline="0" dirty="0" smtClean="0">
                <a:solidFill>
                  <a:schemeClr val="tx2">
                    <a:lumMod val="75000"/>
                  </a:schemeClr>
                </a:solidFill>
              </a:rPr>
              <a:t>2. Какие из перечисленных тобою продуктов, </a:t>
            </a:r>
          </a:p>
          <a:p>
            <a:pPr>
              <a:defRPr/>
            </a:pPr>
            <a:r>
              <a:rPr lang="ru-RU" sz="2160" b="1" i="0" u="none" strike="noStrike" baseline="0" dirty="0" smtClean="0">
                <a:solidFill>
                  <a:schemeClr val="tx2">
                    <a:lumMod val="75000"/>
                  </a:schemeClr>
                </a:solidFill>
              </a:rPr>
              <a:t>по твоему мнению, вредны для зубов?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из перечисленных тобою продуктов, по твоему мнению, вредны для зубов?</c:v>
                </c:pt>
              </c:strCache>
            </c:strRef>
          </c:tx>
          <c:dLbls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конфеты, пирожное, сладости</c:v>
                </c:pt>
                <c:pt idx="1">
                  <c:v>лимонад</c:v>
                </c:pt>
                <c:pt idx="2">
                  <c:v>чипсы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160" b="1" i="0" u="none" strike="noStrike" baseline="0" dirty="0" smtClean="0">
                <a:solidFill>
                  <a:schemeClr val="tx2">
                    <a:lumMod val="75000"/>
                  </a:schemeClr>
                </a:solidFill>
              </a:rPr>
              <a:t>2. Какие из перечисленных тобою продуктов, </a:t>
            </a:r>
          </a:p>
          <a:p>
            <a:pPr>
              <a:defRPr/>
            </a:pPr>
            <a:r>
              <a:rPr lang="ru-RU" sz="2160" b="1" i="0" u="none" strike="noStrike" baseline="0" dirty="0" smtClean="0">
                <a:solidFill>
                  <a:schemeClr val="tx2">
                    <a:lumMod val="75000"/>
                  </a:schemeClr>
                </a:solidFill>
              </a:rPr>
              <a:t>по твоему мнению, полезны для зубов?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3. Какие из перечисленных тобою продуктов, по твоему мнению, полезны для зубов?</c:v>
                </c:pt>
              </c:strCache>
            </c:strRef>
          </c:tx>
          <c:dLbls>
            <c:showCatName val="1"/>
            <c:showPercent val="1"/>
          </c:dLbls>
          <c:cat>
            <c:strRef>
              <c:f>Лист1!$A$2:$A$4</c:f>
              <c:strCache>
                <c:ptCount val="3"/>
                <c:pt idx="0">
                  <c:v>морковь</c:v>
                </c:pt>
                <c:pt idx="1">
                  <c:v>яблоки</c:v>
                </c:pt>
                <c:pt idx="2">
                  <c:v>молочные прдукты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C7CDB-8A55-4973-A865-BEFB6BA75259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CD7AF-464C-4B09-ABDA-9219B5DFA1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CD7AF-464C-4B09-ABDA-9219B5DFA1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D3C1-5A90-46D5-8AC2-7E28D13E8A2C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60F0-DA46-4595-B2A6-295847DE3CB7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A17F1-64EB-4E4A-BF75-C039AD5E67B2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87DB-FE70-412C-811A-86B4ABF481F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B48A-01DE-48EC-82AD-651542AD9A9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357F-E3CC-4A32-B399-DA58814575A8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4CC58-B0B6-4F93-A59F-D6EC32809B6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7CB1-9C6D-4B83-BA48-FD8F33551DC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E69BD-E934-4A8F-B1C0-9521A91EC85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BBCA-9C3D-4A03-9223-D74131823E84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Региональный конкурс "Малая академия: новый формат"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429000"/>
            <a:ext cx="5400668" cy="250033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Исследовательский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проект</a:t>
            </a:r>
          </a:p>
          <a:p>
            <a:pPr algn="l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Автор: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учащаяся 4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класса МБОУ «Октябрьская средняя школа»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Наумова Анастасия</a:t>
            </a:r>
          </a:p>
          <a:p>
            <a:pPr algn="l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Руководитель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: 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учитель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начальных классов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Наумова Н.А.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571612"/>
            <a:ext cx="4996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900" cmpd="sng">
                  <a:solidFill>
                    <a:schemeClr val="accent4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32 друга!</a:t>
            </a:r>
            <a:endParaRPr lang="ru-RU" sz="8000" b="1" dirty="0">
              <a:ln w="900" cmpd="sng">
                <a:solidFill>
                  <a:schemeClr val="accent4">
                    <a:lumMod val="5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Рисунок 5" descr="зуб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714488"/>
            <a:ext cx="2913143" cy="29355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71802" y="6072206"/>
            <a:ext cx="21819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п. Октябрьский  2019 г.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625" name="Прямоугольник 22"/>
          <p:cNvSpPr>
            <a:spLocks noChangeArrowheads="1" noChangeShapeType="1"/>
          </p:cNvSpPr>
          <p:nvPr/>
        </p:nvSpPr>
        <p:spPr bwMode="auto">
          <a:xfrm rot="-5400000" flipH="1">
            <a:off x="4929176" y="-2143149"/>
            <a:ext cx="642944" cy="5357823"/>
          </a:xfrm>
          <a:prstGeom prst="rect">
            <a:avLst/>
          </a:prstGeom>
          <a:noFill/>
          <a:ln w="38100" algn="in">
            <a:noFill/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928794" y="214290"/>
            <a:ext cx="54995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Aharoni" pitchFamily="2" charset="-79"/>
              </a:rPr>
              <a:t>Региональный конкурс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Times New Roman" pitchFamily="18" charset="0"/>
                <a:cs typeface="Aharoni" pitchFamily="2" charset="-79"/>
              </a:rPr>
              <a:t>«Малая академия: новый формат»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cs typeface="Aharoni" pitchFamily="2" charset="-79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зубик испугался.jpe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2500306"/>
            <a:ext cx="2428892" cy="2220701"/>
          </a:xfrm>
        </p:spPr>
      </p:pic>
      <p:pic>
        <p:nvPicPr>
          <p:cNvPr id="10" name="Содержимое 9" descr="Iris-Zolotoj-klyuchik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714356"/>
            <a:ext cx="2257412" cy="2028557"/>
          </a:xfr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714480" y="6356350"/>
            <a:ext cx="5572164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9" name="Рисунок 8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pic>
        <p:nvPicPr>
          <p:cNvPr id="11" name="Рисунок 10" descr="2294351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00430" y="0"/>
            <a:ext cx="2714620" cy="2714620"/>
          </a:xfrm>
          <a:prstGeom prst="rect">
            <a:avLst/>
          </a:prstGeom>
        </p:spPr>
      </p:pic>
      <p:pic>
        <p:nvPicPr>
          <p:cNvPr id="12" name="Рисунок 11" descr="kissclipart-grapes-png-clipart-kyoho-grape-7263e5135d0da302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2285992"/>
            <a:ext cx="3428992" cy="2133595"/>
          </a:xfrm>
          <a:prstGeom prst="rect">
            <a:avLst/>
          </a:prstGeom>
        </p:spPr>
      </p:pic>
      <p:pic>
        <p:nvPicPr>
          <p:cNvPr id="13" name="Рисунок 12" descr="5f76451f2ff51fe876dce49db74b12b6.pn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4214818"/>
            <a:ext cx="2357454" cy="2357454"/>
          </a:xfrm>
          <a:prstGeom prst="rect">
            <a:avLst/>
          </a:prstGeom>
        </p:spPr>
      </p:pic>
      <p:pic>
        <p:nvPicPr>
          <p:cNvPr id="14" name="Рисунок 13" descr="413bde3061188d9fd214c2f36e6785f7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928934"/>
            <a:ext cx="2786058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7498" y="214290"/>
            <a:ext cx="6186502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Эксперимент!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000364" y="1000108"/>
            <a:ext cx="6143636" cy="53656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Проверяем наличие кислоты в продуктах.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Содержимое 13" descr="m9XlW6vAuNQ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1428736"/>
            <a:ext cx="2786082" cy="3248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071670" y="6357958"/>
            <a:ext cx="5286412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8" name="Рисунок 7" descr="зуб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pic>
        <p:nvPicPr>
          <p:cNvPr id="15" name="Рисунок 14" descr="WtmIL5Oy2gg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428860" y="3429000"/>
            <a:ext cx="2643206" cy="2685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Содержимое 12" descr="капнули лакмус 2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5143504" y="1571612"/>
            <a:ext cx="3571900" cy="2009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пустили соду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857884" y="3929066"/>
            <a:ext cx="2357454" cy="2357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500562" y="157161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86380" y="392906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B48A-01DE-48EC-82AD-651542AD9A9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5000660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" name="Рисунок 9" descr="зуб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1285860"/>
          <a:ext cx="8429684" cy="4992624"/>
        </p:xfrm>
        <a:graphic>
          <a:graphicData uri="http://schemas.openxmlformats.org/drawingml/2006/table">
            <a:tbl>
              <a:tblPr/>
              <a:tblGrid>
                <a:gridCol w="3571900"/>
                <a:gridCol w="1571636"/>
                <a:gridCol w="1785950"/>
                <a:gridCol w="1500198"/>
              </a:tblGrid>
              <a:tr h="313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Ответы.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(В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опросе участвовало 43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человека)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1. Чистишь ли ты зубы?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-  40               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 - 3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2. Сколько раз в день ты чистишь зубы?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  - 10              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 -28              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Иногда-2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3.Чем пользуешься для чистки зубов?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Пастой  - </a:t>
                      </a: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              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Зубным порошком-0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4. Часто ли у тебя болят зубы?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Часто  -3                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Иногда  -27            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Никогда-13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5. Помогает ли зубная паста защитить зубы от вредного воздействия кислоты?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- 54              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Нет-9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6. Боишься ли ты посещать врача – стоматолога?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-19                   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Нет-24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7. Когда ты чаще всего идёшь к зубному врачу?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появлении боли -27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Когда ведёт мама (папа)-16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  8. Посещаете ли вы врача с целью профилактики?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   - 21                  </a:t>
                      </a:r>
                      <a:endParaRPr lang="ru-RU" sz="180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</a:rPr>
                        <a:t> Нет - 23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Внимание, опрос!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5715008" cy="121442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Эксперимент!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528870" y="785794"/>
            <a:ext cx="6615130" cy="63976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Фторосодержащие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пасты защищают зубы?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Содержимое 12" descr="20190116_125139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>
          <a:xfrm rot="5400000">
            <a:off x="142844" y="1571612"/>
            <a:ext cx="2357454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Содержимое 13" descr="20190116_12535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14612" y="1571612"/>
            <a:ext cx="2828916" cy="2158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514353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7" name="Рисунок 6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pic>
        <p:nvPicPr>
          <p:cNvPr id="15" name="Рисунок 14" descr="20190116_12564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786446" y="1571612"/>
            <a:ext cx="3000364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20190116_193225.jpg"/>
          <p:cNvPicPr>
            <a:picLocks noChangeAspect="1"/>
          </p:cNvPicPr>
          <p:nvPr/>
        </p:nvPicPr>
        <p:blipFill>
          <a:blip r:embed="rId6" cstate="email">
            <a:lum contrast="20000"/>
          </a:blip>
          <a:stretch>
            <a:fillRect/>
          </a:stretch>
        </p:blipFill>
        <p:spPr>
          <a:xfrm>
            <a:off x="1357290" y="4071942"/>
            <a:ext cx="3000364" cy="2250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20190116_193250.jpg"/>
          <p:cNvPicPr>
            <a:picLocks noChangeAspect="1"/>
          </p:cNvPicPr>
          <p:nvPr/>
        </p:nvPicPr>
        <p:blipFill>
          <a:blip r:embed="rId7" cstate="email">
            <a:lum contrast="20000"/>
          </a:blip>
          <a:stretch>
            <a:fillRect/>
          </a:stretch>
        </p:blipFill>
        <p:spPr>
          <a:xfrm>
            <a:off x="5143504" y="4071942"/>
            <a:ext cx="3000396" cy="225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357290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Яйцо без пасты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066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Яйцо с пастой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58" y="364331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Оборудование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14612" y="371475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Обработка яйца пастой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57884" y="371475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Наблюдение (7 часов)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B48A-01DE-48EC-82AD-651542AD9A9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5000660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" name="Рисунок 9" descr="зуб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Результаты наблюдения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1357298"/>
          <a:ext cx="8358248" cy="4727194"/>
        </p:xfrm>
        <a:graphic>
          <a:graphicData uri="http://schemas.openxmlformats.org/drawingml/2006/table">
            <a:tbl>
              <a:tblPr/>
              <a:tblGrid>
                <a:gridCol w="2089562"/>
                <a:gridCol w="2089562"/>
                <a:gridCol w="2089562"/>
                <a:gridCol w="2089562"/>
              </a:tblGrid>
              <a:tr h="4156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Скорлупа яйца в растворе уксусной кислоты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Прочность скорлупы.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1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Через 1 час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Через 3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Через 7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Обработанная зубной пастой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Появились незначительные изменения поверхности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Без обработки зубной пастой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Без изменений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Появились незначительные изменения поверхности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Скорлупа начала разрушаться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Консультация стоматолога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20190116_11581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500694" y="1142984"/>
            <a:ext cx="3214710" cy="2411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10" descr="20190116_1159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-107189" y="1893083"/>
            <a:ext cx="4857784" cy="36433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14480" y="6356350"/>
            <a:ext cx="5286412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Рисунок 6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  <p:pic>
        <p:nvPicPr>
          <p:cNvPr id="12" name="Рисунок 11" descr="20190116_11582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8" y="3786190"/>
            <a:ext cx="3071802" cy="2303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epositphotos_55479133-stock-photo-teeth-character-with-crown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14290"/>
            <a:ext cx="3857652" cy="626027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214290"/>
            <a:ext cx="5286412" cy="5857916"/>
          </a:xfrm>
        </p:spPr>
        <p:txBody>
          <a:bodyPr>
            <a:noAutofit/>
          </a:bodyPr>
          <a:lstStyle/>
          <a:p>
            <a:pPr algn="ctr"/>
            <a:endParaRPr lang="ru-RU" sz="32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Правильно питайтесь!</a:t>
            </a:r>
          </a:p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Ухаживайте за зубами!</a:t>
            </a:r>
          </a:p>
          <a:p>
            <a:pPr algn="ctr">
              <a:buNone/>
            </a:pPr>
            <a:endParaRPr lang="ru-RU" sz="32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Будьте здоровы и счастливы!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71604" y="6356350"/>
            <a:ext cx="6000792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леденец.jpe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 rot="995253">
            <a:off x="4593493" y="2676694"/>
            <a:ext cx="3830352" cy="3711794"/>
          </a:xfrm>
        </p:spPr>
      </p:pic>
      <p:pic>
        <p:nvPicPr>
          <p:cNvPr id="9" name="Содержимое 8" descr="P312007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500041"/>
            <a:ext cx="4143404" cy="43996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321967" y="2178835"/>
            <a:ext cx="5000660" cy="378621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893339" y="1821645"/>
            <a:ext cx="4429156" cy="435771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воскл знак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4143380"/>
            <a:ext cx="695926" cy="2090728"/>
          </a:xfrm>
          <a:prstGeom prst="rect">
            <a:avLst/>
          </a:prstGeom>
        </p:spPr>
      </p:pic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6675B-9545-48FA-BD47-E9A1E964A5D0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4857784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314424" y="714356"/>
            <a:ext cx="7829576" cy="5554683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Цель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работы: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исследовать воздействие кислоты на зубную эмаль.</a:t>
            </a:r>
          </a:p>
          <a:p>
            <a:pPr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</a:rPr>
              <a:t>1.2.Задача работы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6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600" dirty="0">
                <a:solidFill>
                  <a:schemeClr val="tx2">
                    <a:lumMod val="50000"/>
                  </a:schemeClr>
                </a:solidFill>
              </a:rPr>
              <a:t>Узнать, каково строение зуба человека;</a:t>
            </a:r>
          </a:p>
          <a:p>
            <a:pPr lvl="0"/>
            <a:r>
              <a:rPr lang="ru-RU" sz="2600" dirty="0">
                <a:solidFill>
                  <a:schemeClr val="tx2">
                    <a:lumMod val="50000"/>
                  </a:schemeClr>
                </a:solidFill>
              </a:rPr>
              <a:t>показать разрушающее воздействие кислот на зубную эмаль;</a:t>
            </a:r>
          </a:p>
          <a:p>
            <a:pPr lvl="0"/>
            <a:r>
              <a:rPr lang="ru-RU" sz="2600" dirty="0">
                <a:solidFill>
                  <a:schemeClr val="tx2">
                    <a:lumMod val="50000"/>
                  </a:schemeClr>
                </a:solidFill>
              </a:rPr>
              <a:t>выявить продукты, содержащие кислоты и, таким образом, опасные для эмали зубов;</a:t>
            </a:r>
          </a:p>
          <a:p>
            <a:pPr lvl="0"/>
            <a:r>
              <a:rPr lang="ru-RU" sz="2600" dirty="0">
                <a:solidFill>
                  <a:schemeClr val="tx2">
                    <a:lumMod val="50000"/>
                  </a:schemeClr>
                </a:solidFill>
              </a:rPr>
              <a:t>узнать и рассказать в классе о том, как снизить вредоносное влияние кислот на зубную эмаль.</a:t>
            </a:r>
          </a:p>
          <a:p>
            <a:endParaRPr lang="ru-RU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D1A6-3A6B-4D86-AA77-1AB2BA5AB363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4929222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pic>
        <p:nvPicPr>
          <p:cNvPr id="13" name="Рисунок 12" descr="зуб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642918"/>
            <a:ext cx="3971924" cy="1131910"/>
          </a:xfrm>
        </p:spPr>
        <p:txBody>
          <a:bodyPr/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Гипотеза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/>
          <a:lstStyle/>
          <a:p>
            <a:pPr algn="ctr"/>
            <a:endParaRPr lang="ru-RU" sz="3600" dirty="0" smtClean="0"/>
          </a:p>
          <a:p>
            <a:pPr algn="ctr"/>
            <a:r>
              <a:rPr lang="ru-RU" sz="4000" dirty="0" smtClean="0"/>
              <a:t>Кислота</a:t>
            </a:r>
            <a:r>
              <a:rPr lang="ru-RU" sz="4000" dirty="0"/>
              <a:t>, содержащаяся в продуктах питания, </a:t>
            </a:r>
            <a:r>
              <a:rPr lang="ru-RU" sz="4000" dirty="0" smtClean="0"/>
              <a:t>разрушает зубную </a:t>
            </a:r>
            <a:r>
              <a:rPr lang="ru-RU" sz="4000" dirty="0"/>
              <a:t>эмаль</a:t>
            </a:r>
          </a:p>
          <a:p>
            <a:endParaRPr lang="ru-RU" dirty="0"/>
          </a:p>
        </p:txBody>
      </p:sp>
      <p:pic>
        <p:nvPicPr>
          <p:cNvPr id="10" name="Содержимое 9" descr="зуб и фрукт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86314" y="1428736"/>
            <a:ext cx="3757610" cy="421106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571604" y="6356350"/>
            <a:ext cx="621510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1" name="Рисунок 10" descr="зуб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Разновидности зубов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человека.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2_render.jpg705a5a6c-3ae5-4bcf-a2db-29c78b5f3a8bOriginal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222222"/>
              </a:clrFrom>
              <a:clrTo>
                <a:srgbClr val="22222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Резцы (8)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Клыки (4)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Премоляры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(8)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Моляры (8)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478634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928794" y="1857364"/>
            <a:ext cx="2857520" cy="1285884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857488" y="2857496"/>
            <a:ext cx="1928826" cy="28575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3143240" y="3857628"/>
            <a:ext cx="1643074" cy="71438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>
            <a:off x="3643306" y="3929066"/>
            <a:ext cx="1143008" cy="100013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зуб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/>
          <a:lstStyle/>
          <a:p>
            <a:r>
              <a:rPr lang="ru-RU" b="1" i="1" dirty="0"/>
              <a:t>В</a:t>
            </a:r>
            <a:r>
              <a:rPr lang="ru-RU" b="1" i="1" dirty="0" smtClean="0"/>
              <a:t>нутренняя структура зуба</a:t>
            </a:r>
            <a:endParaRPr lang="ru-RU" b="1" i="1" dirty="0"/>
          </a:p>
        </p:txBody>
      </p:sp>
      <p:pic>
        <p:nvPicPr>
          <p:cNvPr id="9" name="Содержимое 8" descr="зуб внутр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14413" y="1500174"/>
            <a:ext cx="7118587" cy="4714908"/>
          </a:xfr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F374-7988-45CA-85FC-0F09E098E29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14546" y="6356350"/>
            <a:ext cx="4714908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8" name="Рисунок 7" descr="зуб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Внимание, опрос!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Содержимое 13" descr="20181231_2157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68" y="214290"/>
            <a:ext cx="1740624" cy="2649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214282" y="2000240"/>
          <a:ext cx="864399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478634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Рисунок 6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Внимание, опрос!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Содержимое 13" descr="20181231_2157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68" y="214290"/>
            <a:ext cx="1740624" cy="2649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214282" y="2000240"/>
          <a:ext cx="864399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478634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" name="Рисунок 6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Внимание, опрос!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Содержимое 13" descr="20181231_21573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68" y="214290"/>
            <a:ext cx="1740624" cy="26495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214282" y="2000240"/>
          <a:ext cx="864399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C4149-58C7-48CE-92BF-0F6733F6DD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43108" y="6356350"/>
            <a:ext cx="4786346" cy="365125"/>
          </a:xfrm>
        </p:spPr>
        <p:txBody>
          <a:bodyPr/>
          <a:lstStyle/>
          <a:p>
            <a:r>
              <a:rPr lang="ru-RU" dirty="0" smtClean="0"/>
              <a:t>Региональный конкурс "Малая академия: новый формат"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Рисунок 6" descr="зуб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85728"/>
            <a:ext cx="856165" cy="8627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</TotalTime>
  <Words>531</Words>
  <PresentationFormat>Экран (4:3)</PresentationFormat>
  <Paragraphs>141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Гипотеза: </vt:lpstr>
      <vt:lpstr>Разновидности зубов человека.</vt:lpstr>
      <vt:lpstr>Внутренняя структура зуба</vt:lpstr>
      <vt:lpstr>Внимание, опрос!</vt:lpstr>
      <vt:lpstr>Внимание, опрос!</vt:lpstr>
      <vt:lpstr>Внимание, опрос!</vt:lpstr>
      <vt:lpstr>Слайд 10</vt:lpstr>
      <vt:lpstr>Эксперимент!</vt:lpstr>
      <vt:lpstr>Внимание, опрос!</vt:lpstr>
      <vt:lpstr>Эксперимент!</vt:lpstr>
      <vt:lpstr>Результаты наблюдения</vt:lpstr>
      <vt:lpstr>Консультация стоматолога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35</cp:revision>
  <dcterms:created xsi:type="dcterms:W3CDTF">2019-02-19T10:41:04Z</dcterms:created>
  <dcterms:modified xsi:type="dcterms:W3CDTF">2020-11-22T09:15:26Z</dcterms:modified>
</cp:coreProperties>
</file>