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90" r:id="rId4"/>
    <p:sldId id="287" r:id="rId5"/>
    <p:sldId id="292" r:id="rId6"/>
    <p:sldId id="266" r:id="rId7"/>
    <p:sldId id="278" r:id="rId8"/>
    <p:sldId id="267" r:id="rId9"/>
    <p:sldId id="273" r:id="rId10"/>
    <p:sldId id="274" r:id="rId11"/>
    <p:sldId id="275" r:id="rId12"/>
    <p:sldId id="293" r:id="rId13"/>
    <p:sldId id="289" r:id="rId14"/>
    <p:sldId id="294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99"/>
    <a:srgbClr val="CC00FF"/>
    <a:srgbClr val="6600FF"/>
    <a:srgbClr val="CCECFF"/>
    <a:srgbClr val="CCFF99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7AB96-0B8C-462C-B529-5129EDEAB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24C9-4843-4F23-83FB-9F7C0DF74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8662A-5DF1-45E6-A75A-F5D209C5F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EED4-A235-42D8-88E5-F6B3FA1C6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D8D7E-B0EB-4806-A570-907E4C386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98742-4B1C-46CB-A507-7ABA9BF70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F91B7-2CC5-45EB-9647-0588FB715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98803-2D2D-40DD-AF3F-B6FA92894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314A1-7DCF-4DEC-9952-4EA6D67E6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77FCE-317C-4F1D-8EA9-7926E4DBA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FF369-C631-4CA2-8520-FB0372336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7D582F-3E1E-40B1-B871-899C6E492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"/>
            <a:ext cx="2743200" cy="2349944"/>
          </a:xfrm>
          <a:prstGeom prst="rect">
            <a:avLst/>
          </a:prstGeom>
        </p:spPr>
      </p:pic>
      <p:pic>
        <p:nvPicPr>
          <p:cNvPr id="6" name="Рисунок 5" descr="мур 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4724400"/>
            <a:ext cx="2133600" cy="21336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1371600"/>
            <a:ext cx="8153400" cy="34290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у нас над головой?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362200" y="4800600"/>
            <a:ext cx="6400800" cy="1752600"/>
          </a:xfrm>
        </p:spPr>
        <p:txBody>
          <a:bodyPr/>
          <a:lstStyle/>
          <a:p>
            <a:r>
              <a:rPr lang="ru-RU" sz="2400" dirty="0" smtClean="0"/>
              <a:t>Урок окружающего мира</a:t>
            </a:r>
            <a:br>
              <a:rPr lang="ru-RU" sz="2400" dirty="0" smtClean="0"/>
            </a:br>
            <a:r>
              <a:rPr lang="ru-RU" sz="2400" dirty="0" smtClean="0"/>
              <a:t>1 класс</a:t>
            </a:r>
          </a:p>
          <a:p>
            <a:r>
              <a:rPr lang="ru-RU" sz="2400" dirty="0" smtClean="0"/>
              <a:t>Автор – составитель учитель 1 кв. категории Наумова Н.А.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мур 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911162" y="4724400"/>
            <a:ext cx="2232837" cy="2133600"/>
          </a:xfrm>
          <a:prstGeom prst="rect">
            <a:avLst/>
          </a:prstGeom>
        </p:spPr>
      </p:pic>
      <p:sp>
        <p:nvSpPr>
          <p:cNvPr id="12" name="Выноска-облако 11"/>
          <p:cNvSpPr/>
          <p:nvPr/>
        </p:nvSpPr>
        <p:spPr>
          <a:xfrm>
            <a:off x="3276600" y="5638800"/>
            <a:ext cx="3657600" cy="1219200"/>
          </a:xfrm>
          <a:prstGeom prst="cloudCallout">
            <a:avLst>
              <a:gd name="adj1" fmla="val 70212"/>
              <a:gd name="adj2" fmla="val -45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Ночью на небе один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Золотистый апельсин.</a:t>
            </a:r>
            <a:endParaRPr lang="ru-RU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3810000" y="0"/>
            <a:ext cx="4876800" cy="1600200"/>
          </a:xfrm>
          <a:prstGeom prst="cloudCallout">
            <a:avLst>
              <a:gd name="adj1" fmla="val -78743"/>
              <a:gd name="adj2" fmla="val -36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Миновали две недели,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Апельсина мы не ели,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Но осталась в небе только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Апельсиновая долька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0"/>
            <a:ext cx="2667000" cy="2349944"/>
          </a:xfrm>
          <a:prstGeom prst="rect">
            <a:avLst/>
          </a:prstGeom>
        </p:spPr>
      </p:pic>
      <p:pic>
        <p:nvPicPr>
          <p:cNvPr id="15" name="Рисунок 14" descr="лун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9600" y="2869184"/>
            <a:ext cx="3736720" cy="3574796"/>
          </a:xfrm>
          <a:prstGeom prst="rect">
            <a:avLst/>
          </a:prstGeom>
        </p:spPr>
      </p:pic>
      <p:sp>
        <p:nvSpPr>
          <p:cNvPr id="19" name="Стрелка вправо 18"/>
          <p:cNvSpPr/>
          <p:nvPr/>
        </p:nvSpPr>
        <p:spPr>
          <a:xfrm rot="20464772">
            <a:off x="4199549" y="3431465"/>
            <a:ext cx="990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0_b5ca7_c27f416c_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91200" y="1676400"/>
            <a:ext cx="2516432" cy="28726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мур 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352953" y="4191000"/>
            <a:ext cx="2791046" cy="2667000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381000" y="5943600"/>
            <a:ext cx="6553200" cy="914400"/>
          </a:xfrm>
          <a:prstGeom prst="cloudCallout">
            <a:avLst>
              <a:gd name="adj1" fmla="val 56682"/>
              <a:gd name="adj2" fmla="val -1001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ещё мы можем увидеть планеты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 descr="sistemul-sola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85800" y="228600"/>
            <a:ext cx="4800600" cy="53960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457200"/>
            <a:ext cx="6115064" cy="1439850"/>
          </a:xfrm>
        </p:spPr>
        <p:txBody>
          <a:bodyPr/>
          <a:lstStyle/>
          <a:p>
            <a:r>
              <a:rPr lang="ru-RU" sz="6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йка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2714644" cy="2714644"/>
          </a:xfrm>
        </p:spPr>
      </p:pic>
      <p:pic>
        <p:nvPicPr>
          <p:cNvPr id="5" name="Рисунок 4" descr="зайка 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3809992"/>
            <a:ext cx="3048008" cy="3048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47800" y="2057400"/>
            <a:ext cx="7696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Скачут, скачут во лесочке зайцы – серые клубочки.</a:t>
            </a:r>
            <a:br>
              <a:rPr lang="ru-RU" sz="2400" dirty="0" smtClean="0"/>
            </a:br>
            <a:r>
              <a:rPr lang="ru-RU" sz="2400" dirty="0" smtClean="0"/>
              <a:t>Прыг – скок, прыг – скок – встал зайчонок на пенек</a:t>
            </a:r>
            <a:br>
              <a:rPr lang="ru-RU" sz="2400" dirty="0" smtClean="0"/>
            </a:br>
            <a:r>
              <a:rPr lang="ru-RU" sz="2400" dirty="0" smtClean="0"/>
              <a:t>Всех построил по порядку, стал показывать зарядку.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429000"/>
            <a:ext cx="61436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Раз! Шагают все на месте.</a:t>
            </a:r>
            <a:br>
              <a:rPr lang="ru-RU" sz="2400" dirty="0" smtClean="0"/>
            </a:br>
            <a:r>
              <a:rPr lang="ru-RU" sz="2400" dirty="0" smtClean="0"/>
              <a:t>Два! Руками машут вместе.</a:t>
            </a:r>
            <a:br>
              <a:rPr lang="ru-RU" sz="2400" dirty="0" smtClean="0"/>
            </a:br>
            <a:r>
              <a:rPr lang="ru-RU" sz="2400" dirty="0" smtClean="0"/>
              <a:t>Три! Присели, дружно встали.</a:t>
            </a:r>
            <a:br>
              <a:rPr lang="ru-RU" sz="2400" dirty="0" smtClean="0"/>
            </a:br>
            <a:r>
              <a:rPr lang="ru-RU" sz="2400" dirty="0" smtClean="0"/>
              <a:t>Все за ушком почесали.</a:t>
            </a:r>
            <a:br>
              <a:rPr lang="ru-RU" sz="2400" dirty="0" smtClean="0"/>
            </a:br>
            <a:r>
              <a:rPr lang="ru-RU" sz="2400" dirty="0" smtClean="0"/>
              <a:t>На четыре потянулись.</a:t>
            </a:r>
            <a:br>
              <a:rPr lang="ru-RU" sz="2400" dirty="0" smtClean="0"/>
            </a:br>
            <a:r>
              <a:rPr lang="ru-RU" sz="2400" dirty="0" smtClean="0"/>
              <a:t>Пять! Прогнулись и нагнулись.</a:t>
            </a:r>
            <a:br>
              <a:rPr lang="ru-RU" sz="2400" dirty="0" smtClean="0"/>
            </a:br>
            <a:r>
              <a:rPr lang="ru-RU" sz="2400" dirty="0" smtClean="0"/>
              <a:t>Шесть! Все встали снова в ряд,</a:t>
            </a:r>
            <a:br>
              <a:rPr lang="ru-RU" sz="2400" dirty="0" smtClean="0"/>
            </a:br>
            <a:r>
              <a:rPr lang="ru-RU" sz="2400" dirty="0" smtClean="0"/>
              <a:t>Зашагали как отряд.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2" descr="Картинка 8 из 2039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75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Созвездия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4 из 6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2978" y="1928802"/>
            <a:ext cx="6591022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16764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Созвездие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Большая Медведица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4191000"/>
            <a:ext cx="2895600" cy="17526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+mj-lt"/>
              </a:rPr>
              <a:t>Ковш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Большой Медведицы</a:t>
            </a:r>
            <a:endParaRPr lang="ru-RU" sz="3200" dirty="0">
              <a:latin typeface="+mj-lt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358744" y="3499644"/>
            <a:ext cx="428628" cy="1588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5429256" y="3286124"/>
            <a:ext cx="1071570" cy="214314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786446" y="3714752"/>
            <a:ext cx="785818" cy="214314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5393537" y="3536157"/>
            <a:ext cx="428628" cy="35719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643306" y="3714752"/>
            <a:ext cx="428628" cy="285752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000496" y="3429000"/>
            <a:ext cx="857256" cy="214314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4786314" y="3429000"/>
            <a:ext cx="642942" cy="71438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6500826" y="3214686"/>
            <a:ext cx="142876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8W848Arq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0"/>
            <a:ext cx="4419600" cy="5853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76400"/>
            <a:ext cx="609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8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мур 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2000" y="32766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2971800" y="0"/>
            <a:ext cx="5562600" cy="2286000"/>
          </a:xfrm>
          <a:prstGeom prst="cloudCallout">
            <a:avLst>
              <a:gd name="adj1" fmla="val 20934"/>
              <a:gd name="adj2" fmla="val 149023"/>
            </a:avLst>
          </a:prstGeom>
          <a:solidFill>
            <a:srgbClr val="66CCFF"/>
          </a:solidFill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r>
              <a:rPr lang="ru-RU" dirty="0">
                <a:latin typeface="Times New Roman" pitchFamily="18" charset="0"/>
              </a:rPr>
              <a:t>Это что за потолок?</a:t>
            </a:r>
          </a:p>
          <a:p>
            <a:r>
              <a:rPr lang="ru-RU" dirty="0">
                <a:latin typeface="Times New Roman" pitchFamily="18" charset="0"/>
              </a:rPr>
              <a:t>То он низок, то высок,</a:t>
            </a:r>
          </a:p>
          <a:p>
            <a:r>
              <a:rPr lang="ru-RU" dirty="0">
                <a:latin typeface="Times New Roman" pitchFamily="18" charset="0"/>
              </a:rPr>
              <a:t>То он сер, то беловат,</a:t>
            </a:r>
          </a:p>
          <a:p>
            <a:r>
              <a:rPr lang="ru-RU" dirty="0">
                <a:latin typeface="Times New Roman" pitchFamily="18" charset="0"/>
              </a:rPr>
              <a:t>То чуть-чуть голубоват.</a:t>
            </a:r>
          </a:p>
          <a:p>
            <a:r>
              <a:rPr lang="ru-RU" dirty="0">
                <a:latin typeface="Times New Roman" pitchFamily="18" charset="0"/>
              </a:rPr>
              <a:t>А порой такой красивый -</a:t>
            </a:r>
          </a:p>
          <a:p>
            <a:r>
              <a:rPr lang="ru-RU" dirty="0">
                <a:latin typeface="Times New Roman" pitchFamily="18" charset="0"/>
              </a:rPr>
              <a:t>Кружевной и синий-синий!</a:t>
            </a:r>
          </a:p>
        </p:txBody>
      </p:sp>
      <p:pic>
        <p:nvPicPr>
          <p:cNvPr id="4" name="Рисунок 3" descr="мур 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5943600" y="3581400"/>
            <a:ext cx="2870791" cy="2743200"/>
          </a:xfrm>
          <a:prstGeom prst="rect">
            <a:avLst/>
          </a:prstGeom>
        </p:spPr>
      </p:pic>
      <p:pic>
        <p:nvPicPr>
          <p:cNvPr id="5" name="Рисунок 4" descr="неб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5225" y="2438400"/>
            <a:ext cx="5804575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800600" y="0"/>
            <a:ext cx="4343400" cy="1905000"/>
          </a:xfrm>
          <a:prstGeom prst="cloudCallout">
            <a:avLst>
              <a:gd name="adj1" fmla="val -97567"/>
              <a:gd name="adj2" fmla="val -140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Ты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весь мир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обогреваешь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Ты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усталости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не знаешь,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Улыбаешься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оконце,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зовут тебя все ...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черепах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2667000" cy="2349944"/>
          </a:xfrm>
          <a:prstGeom prst="rect">
            <a:avLst/>
          </a:prstGeom>
        </p:spPr>
      </p:pic>
      <p:pic>
        <p:nvPicPr>
          <p:cNvPr id="8" name="Рисунок 7" descr="солн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9200" y="1295400"/>
            <a:ext cx="6400800" cy="533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ерепах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2667000" cy="2349944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514600" y="381000"/>
            <a:ext cx="6629400" cy="1905000"/>
          </a:xfrm>
          <a:prstGeom prst="cloudCallout">
            <a:avLst>
              <a:gd name="adj1" fmla="val -46778"/>
              <a:gd name="adj2" fmla="val -27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Солнце – самая главная звезда в жизни каждого человека.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Это источник света и тепла,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без него жизнь на Земле невозможна.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со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800" y="2590800"/>
            <a:ext cx="4177064" cy="2777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сол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85441" y="3657600"/>
            <a:ext cx="4153759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457200"/>
            <a:ext cx="6115064" cy="1439850"/>
          </a:xfrm>
        </p:spPr>
        <p:txBody>
          <a:bodyPr/>
          <a:lstStyle/>
          <a:p>
            <a:r>
              <a:rPr lang="ru-RU" sz="6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йка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2714644" cy="2714644"/>
          </a:xfrm>
        </p:spPr>
      </p:pic>
      <p:pic>
        <p:nvPicPr>
          <p:cNvPr id="5" name="Рисунок 4" descr="зайка 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3809992"/>
            <a:ext cx="3048008" cy="3048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47800" y="2057400"/>
            <a:ext cx="7696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Скачут, скачут во лесочке зайцы – серые клубочки.</a:t>
            </a:r>
            <a:br>
              <a:rPr lang="ru-RU" sz="2400" dirty="0" smtClean="0"/>
            </a:br>
            <a:r>
              <a:rPr lang="ru-RU" sz="2400" dirty="0" smtClean="0"/>
              <a:t>Прыг – скок, прыг – скок – встал зайчонок на пенек</a:t>
            </a:r>
            <a:br>
              <a:rPr lang="ru-RU" sz="2400" dirty="0" smtClean="0"/>
            </a:br>
            <a:r>
              <a:rPr lang="ru-RU" sz="2400" dirty="0" smtClean="0"/>
              <a:t>Всех построил по порядку, стал показывать зарядку.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429000"/>
            <a:ext cx="61436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Раз! Шагают все на месте.</a:t>
            </a:r>
            <a:br>
              <a:rPr lang="ru-RU" sz="2400" dirty="0" smtClean="0"/>
            </a:br>
            <a:r>
              <a:rPr lang="ru-RU" sz="2400" dirty="0" smtClean="0"/>
              <a:t>Два! Руками машут вместе.</a:t>
            </a:r>
            <a:br>
              <a:rPr lang="ru-RU" sz="2400" dirty="0" smtClean="0"/>
            </a:br>
            <a:r>
              <a:rPr lang="ru-RU" sz="2400" dirty="0" smtClean="0"/>
              <a:t>Три! Присели, дружно встали.</a:t>
            </a:r>
            <a:br>
              <a:rPr lang="ru-RU" sz="2400" dirty="0" smtClean="0"/>
            </a:br>
            <a:r>
              <a:rPr lang="ru-RU" sz="2400" dirty="0" smtClean="0"/>
              <a:t>Все за ушком почесали.</a:t>
            </a:r>
            <a:br>
              <a:rPr lang="ru-RU" sz="2400" dirty="0" smtClean="0"/>
            </a:br>
            <a:r>
              <a:rPr lang="ru-RU" sz="2400" dirty="0" smtClean="0"/>
              <a:t>На четыре потянулись.</a:t>
            </a:r>
            <a:br>
              <a:rPr lang="ru-RU" sz="2400" dirty="0" smtClean="0"/>
            </a:br>
            <a:r>
              <a:rPr lang="ru-RU" sz="2400" dirty="0" smtClean="0"/>
              <a:t>Пять! Прогнулись и нагнулись.</a:t>
            </a:r>
            <a:br>
              <a:rPr lang="ru-RU" sz="2400" dirty="0" smtClean="0"/>
            </a:br>
            <a:r>
              <a:rPr lang="ru-RU" sz="2400" dirty="0" smtClean="0"/>
              <a:t>Шесть! Все встали снова в ряд,</a:t>
            </a:r>
            <a:br>
              <a:rPr lang="ru-RU" sz="2400" dirty="0" smtClean="0"/>
            </a:br>
            <a:r>
              <a:rPr lang="ru-RU" sz="2400" dirty="0" smtClean="0"/>
              <a:t>Зашагали как отряд.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2286000" y="0"/>
            <a:ext cx="6858000" cy="1600200"/>
          </a:xfrm>
          <a:prstGeom prst="cloudCallout">
            <a:avLst>
              <a:gd name="adj1" fmla="val 22867"/>
              <a:gd name="adj2" fmla="val 284325"/>
            </a:avLst>
          </a:prstGeom>
          <a:solidFill>
            <a:schemeClr val="accent1"/>
          </a:solidFill>
          <a:ln w="952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defRPr/>
            </a:pPr>
            <a:r>
              <a:rPr lang="ru-RU" dirty="0">
                <a:latin typeface="Times New Roman" pitchFamily="18" charset="0"/>
              </a:rPr>
              <a:t>Облако – это скопление крошечных капелек воды или кристалликов льда, поднятых в небо нагретым воздухом. Облака бывают самых разных форм и расцветок. </a:t>
            </a:r>
          </a:p>
          <a:p>
            <a:pPr algn="ctr">
              <a:defRPr/>
            </a:pP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5" name="Рисунок 4" descr="мур 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273209" y="4114800"/>
            <a:ext cx="2870791" cy="2743200"/>
          </a:xfrm>
          <a:prstGeom prst="rect">
            <a:avLst/>
          </a:prstGeom>
        </p:spPr>
      </p:pic>
      <p:pic>
        <p:nvPicPr>
          <p:cNvPr id="7" name="Рисунок 6" descr="куч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2133600"/>
            <a:ext cx="595143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52600" y="60960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кучевые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ис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304800"/>
            <a:ext cx="4343400" cy="3024092"/>
          </a:xfrm>
          <a:prstGeom prst="rect">
            <a:avLst/>
          </a:prstGeom>
        </p:spPr>
      </p:pic>
      <p:pic>
        <p:nvPicPr>
          <p:cNvPr id="3" name="Рисунок 2" descr="слоист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95800" y="3733800"/>
            <a:ext cx="4295361" cy="2617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3048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перистые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56388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слоистые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81000" y="4419600"/>
            <a:ext cx="5257800" cy="2438400"/>
          </a:xfrm>
          <a:prstGeom prst="cloudCallout">
            <a:avLst>
              <a:gd name="adj1" fmla="val 78756"/>
              <a:gd name="adj2" fmla="val -11513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dirty="0"/>
              <a:t>По небесам оравою</a:t>
            </a:r>
          </a:p>
          <a:p>
            <a:r>
              <a:rPr lang="ru-RU" dirty="0"/>
              <a:t>Бегут мешки дырявые,</a:t>
            </a:r>
          </a:p>
          <a:p>
            <a:r>
              <a:rPr lang="ru-RU" dirty="0"/>
              <a:t>И бывает - иногда</a:t>
            </a:r>
          </a:p>
          <a:p>
            <a:r>
              <a:rPr lang="ru-RU" dirty="0"/>
              <a:t>Из мешков течет вода.</a:t>
            </a:r>
          </a:p>
          <a:p>
            <a:r>
              <a:rPr lang="ru-RU" dirty="0"/>
              <a:t>Спрячемся получше</a:t>
            </a:r>
          </a:p>
          <a:p>
            <a:r>
              <a:rPr lang="ru-RU" dirty="0"/>
              <a:t>От дырявой ...</a:t>
            </a:r>
          </a:p>
        </p:txBody>
      </p:sp>
      <p:pic>
        <p:nvPicPr>
          <p:cNvPr id="4" name="Рисунок 3" descr="мур 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273209" y="4114800"/>
            <a:ext cx="2870791" cy="2743200"/>
          </a:xfrm>
          <a:prstGeom prst="rect">
            <a:avLst/>
          </a:prstGeom>
        </p:spPr>
      </p:pic>
      <p:pic>
        <p:nvPicPr>
          <p:cNvPr id="5" name="Рисунок 4" descr="туч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0" y="304800"/>
            <a:ext cx="6172200" cy="3855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ерепах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2667000" cy="2349944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819400" y="0"/>
            <a:ext cx="6324600" cy="2286000"/>
          </a:xfrm>
          <a:prstGeom prst="cloudCallout">
            <a:avLst>
              <a:gd name="adj1" fmla="val -54758"/>
              <a:gd name="adj2" fmla="val -137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По тёмному небу рассыпан горошек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Цветной карамели из сахарной крошки,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И только тогда, когда утро настанет,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Вся карамель та внезапно растает.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з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28800" y="2743200"/>
            <a:ext cx="54864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206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Что у нас над головой?</vt:lpstr>
      <vt:lpstr>Слайд 2</vt:lpstr>
      <vt:lpstr>Слайд 3</vt:lpstr>
      <vt:lpstr>Слайд 4</vt:lpstr>
      <vt:lpstr>Физминутка </vt:lpstr>
      <vt:lpstr>Слайд 6</vt:lpstr>
      <vt:lpstr>Слайд 7</vt:lpstr>
      <vt:lpstr>Слайд 8</vt:lpstr>
      <vt:lpstr>Слайд 9</vt:lpstr>
      <vt:lpstr>Слайд 10</vt:lpstr>
      <vt:lpstr>Слайд 11</vt:lpstr>
      <vt:lpstr>Физминутка </vt:lpstr>
      <vt:lpstr>Созвездия</vt:lpstr>
      <vt:lpstr>Созвездие Большая Медведица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</dc:creator>
  <cp:lastModifiedBy>Наталья</cp:lastModifiedBy>
  <cp:revision>29</cp:revision>
  <cp:lastPrinted>1601-01-01T00:00:00Z</cp:lastPrinted>
  <dcterms:created xsi:type="dcterms:W3CDTF">1601-01-01T00:00:00Z</dcterms:created>
  <dcterms:modified xsi:type="dcterms:W3CDTF">2020-11-22T14:48:39Z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