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6699FF"/>
    <a:srgbClr val="CC66FF"/>
    <a:srgbClr val="66FFCC"/>
    <a:srgbClr val="FFFFCC"/>
    <a:srgbClr val="99FF99"/>
    <a:srgbClr val="CC66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70BDE-E0D5-4B19-8DF2-DEDBE1C09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E5B79-5630-4215-89B6-F76E81C1F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2C89C-9B01-4993-939C-1F1208C21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6F3CE-1296-4529-A6AB-5EB3FBA46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E471E-D36F-461A-9834-04486EA15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91120-AAA6-4006-BBF9-5FF42BC2E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AE7F5-7C32-4A38-81B1-72986113E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12174-0A31-4E36-87E1-EBC9C8310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E3CEC-DF7C-4D1B-BE9E-7F6292B15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4D18B-0335-4885-9939-42D6AA274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B8845-3C61-4738-A373-C27A330A3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C4D2179-80C2-4D72-8CB3-2600B8B1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836613"/>
            <a:ext cx="7772400" cy="3092453"/>
          </a:xfrm>
          <a:solidFill>
            <a:schemeClr val="accent1">
              <a:alpha val="0"/>
            </a:schemeClr>
          </a:solidFill>
        </p:spPr>
        <p:txBody>
          <a:bodyPr/>
          <a:lstStyle/>
          <a:p>
            <a:pPr eaLnBrk="1" hangingPunct="1"/>
            <a:r>
              <a:rPr lang="ru-RU" sz="9600" b="1" dirty="0" smtClean="0">
                <a:solidFill>
                  <a:srgbClr val="FF0000"/>
                </a:solidFill>
              </a:rPr>
              <a:t>Что у нас </a:t>
            </a:r>
            <a:r>
              <a:rPr lang="ru-RU" sz="9600" b="1" dirty="0" smtClean="0">
                <a:solidFill>
                  <a:srgbClr val="FF0000"/>
                </a:solidFill>
              </a:rPr>
              <a:t/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smtClean="0">
                <a:solidFill>
                  <a:srgbClr val="FF0000"/>
                </a:solidFill>
              </a:rPr>
              <a:t>под </a:t>
            </a:r>
            <a:r>
              <a:rPr lang="ru-RU" sz="9600" b="1" dirty="0" smtClean="0">
                <a:solidFill>
                  <a:srgbClr val="FF0000"/>
                </a:solidFill>
              </a:rPr>
              <a:t>ногами ?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57290" y="4786322"/>
            <a:ext cx="6400800" cy="1428760"/>
          </a:xfrm>
          <a:solidFill>
            <a:srgbClr val="66FFCC">
              <a:alpha val="0"/>
            </a:srgbClr>
          </a:solidFill>
        </p:spPr>
        <p:txBody>
          <a:bodyPr/>
          <a:lstStyle/>
          <a:p>
            <a:pPr eaLnBrk="1" hangingPunct="1"/>
            <a:r>
              <a:rPr lang="ru-RU" sz="2800" dirty="0" smtClean="0"/>
              <a:t>Урок окружающего мира, </a:t>
            </a:r>
            <a:r>
              <a:rPr lang="ru-RU" sz="2800" dirty="0" smtClean="0"/>
              <a:t>1 </a:t>
            </a:r>
            <a:r>
              <a:rPr lang="ru-RU" sz="2800" dirty="0" smtClean="0"/>
              <a:t>класс.</a:t>
            </a:r>
            <a:br>
              <a:rPr lang="ru-RU" sz="2800" dirty="0" smtClean="0"/>
            </a:br>
            <a:r>
              <a:rPr lang="ru-RU" sz="2800" dirty="0" smtClean="0"/>
              <a:t> Автор – составитель учитель 1 кв. категории Наумова Н.А.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2"/>
          <p:cNvSpPr>
            <a:spLocks noGrp="1" noChangeArrowheads="1"/>
          </p:cNvSpPr>
          <p:nvPr>
            <p:ph type="title"/>
          </p:nvPr>
        </p:nvSpPr>
        <p:spPr>
          <a:xfrm>
            <a:off x="642910" y="214290"/>
            <a:ext cx="7772400" cy="1143000"/>
          </a:xfrm>
          <a:solidFill>
            <a:srgbClr val="CC6600">
              <a:alpha val="0"/>
            </a:srgbClr>
          </a:solidFill>
        </p:spPr>
        <p:txBody>
          <a:bodyPr/>
          <a:lstStyle/>
          <a:p>
            <a:pPr eaLnBrk="1" hangingPunct="1"/>
            <a:r>
              <a:rPr lang="ru-RU" sz="2800" dirty="0" smtClean="0"/>
              <a:t>Ещё одна составная часть гранита </a:t>
            </a:r>
            <a:r>
              <a:rPr lang="ru-RU" sz="3200" b="1" dirty="0" smtClean="0"/>
              <a:t>шпат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2800" dirty="0" smtClean="0"/>
              <a:t>Он </a:t>
            </a:r>
            <a:r>
              <a:rPr lang="ru-RU" sz="2800" dirty="0" smtClean="0"/>
              <a:t>придаёт граниту цвет.</a:t>
            </a:r>
          </a:p>
        </p:txBody>
      </p:sp>
      <p:pic>
        <p:nvPicPr>
          <p:cNvPr id="8" name="Содержимое 7" descr="15187901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71604" y="1500174"/>
            <a:ext cx="6215106" cy="5088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9"/>
          <p:cNvSpPr>
            <a:spLocks noGrp="1" noChangeArrowheads="1"/>
          </p:cNvSpPr>
          <p:nvPr>
            <p:ph type="title"/>
          </p:nvPr>
        </p:nvSpPr>
        <p:spPr>
          <a:solidFill>
            <a:srgbClr val="99FF99">
              <a:alpha val="0"/>
            </a:srgbClr>
          </a:solidFill>
        </p:spPr>
        <p:txBody>
          <a:bodyPr/>
          <a:lstStyle/>
          <a:p>
            <a:pPr algn="l" eaLnBrk="1" hangingPunct="1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643050"/>
            <a:ext cx="7772400" cy="4714908"/>
          </a:xfrm>
        </p:spPr>
        <p:txBody>
          <a:bodyPr/>
          <a:lstStyle/>
          <a:p>
            <a:r>
              <a:rPr lang="ru-RU" sz="6000" dirty="0" smtClean="0"/>
              <a:t>Кремний</a:t>
            </a:r>
          </a:p>
          <a:p>
            <a:r>
              <a:rPr lang="ru-RU" sz="6000" dirty="0" smtClean="0"/>
              <a:t>Известняк</a:t>
            </a:r>
          </a:p>
          <a:p>
            <a:r>
              <a:rPr lang="ru-RU" sz="6000" dirty="0" smtClean="0"/>
              <a:t>Мрамор</a:t>
            </a:r>
          </a:p>
          <a:p>
            <a:r>
              <a:rPr lang="ru-RU" sz="6000" dirty="0" smtClean="0"/>
              <a:t>Гранит</a:t>
            </a:r>
            <a:endParaRPr lang="ru-RU" sz="4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 какими горными породами 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вы </a:t>
            </a:r>
            <a:r>
              <a:rPr lang="ru-RU" sz="4000" b="1" dirty="0" smtClean="0">
                <a:solidFill>
                  <a:srgbClr val="FF0000"/>
                </a:solidFill>
              </a:rPr>
              <a:t>познакомились на уроке?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>
          <a:xfrm>
            <a:off x="714348" y="357166"/>
            <a:ext cx="7772400" cy="1462078"/>
          </a:xfrm>
          <a:solidFill>
            <a:srgbClr val="FFFFCC">
              <a:alpha val="0"/>
            </a:srgbClr>
          </a:solidFill>
        </p:spPr>
        <p:txBody>
          <a:bodyPr/>
          <a:lstStyle/>
          <a:p>
            <a:pPr eaLnBrk="1" hangingPunct="1"/>
            <a:r>
              <a:rPr lang="ru-RU" sz="4000" dirty="0" smtClean="0"/>
              <a:t>Камни бывают </a:t>
            </a:r>
            <a:r>
              <a:rPr lang="ru-RU" sz="4000" dirty="0" smtClean="0"/>
              <a:t>разные: </a:t>
            </a:r>
            <a:r>
              <a:rPr lang="ru-RU" sz="4000" dirty="0" smtClean="0"/>
              <a:t>по форме, по размеру, по цвету.</a:t>
            </a:r>
          </a:p>
        </p:txBody>
      </p:sp>
      <p:pic>
        <p:nvPicPr>
          <p:cNvPr id="3075" name="Picture 4" descr="горные породы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472" y="1785926"/>
            <a:ext cx="2071702" cy="4508690"/>
          </a:xfrm>
          <a:noFill/>
        </p:spPr>
      </p:pic>
      <p:pic>
        <p:nvPicPr>
          <p:cNvPr id="4" name="Рисунок 3" descr="13977521481-max-95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357430"/>
            <a:ext cx="5795180" cy="362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1785950"/>
          </a:xfrm>
          <a:solidFill>
            <a:srgbClr val="99FF33">
              <a:alpha val="0"/>
            </a:srgbClr>
          </a:solidFill>
        </p:spPr>
        <p:txBody>
          <a:bodyPr/>
          <a:lstStyle/>
          <a:p>
            <a:pPr eaLnBrk="1" hangingPunct="1"/>
            <a:r>
              <a:rPr lang="ru-RU" sz="2800" dirty="0" smtClean="0"/>
              <a:t>Если посмотреть по сторонам, то всюду можно увидеть горные породы, или, как их называют камни. Наш предки делали из камня орудия труда, украшения, оружие.</a:t>
            </a:r>
          </a:p>
        </p:txBody>
      </p:sp>
      <p:pic>
        <p:nvPicPr>
          <p:cNvPr id="6" name="Содержимое 5" descr="k-bigpic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5925" r="31861"/>
          <a:stretch>
            <a:fillRect/>
          </a:stretch>
        </p:blipFill>
        <p:spPr>
          <a:xfrm>
            <a:off x="428596" y="2000240"/>
            <a:ext cx="3000396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stlnn000189vipic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643306" y="2500306"/>
            <a:ext cx="5311472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99CC">
              <a:alpha val="0"/>
            </a:srgbClr>
          </a:solidFill>
        </p:spPr>
        <p:txBody>
          <a:bodyPr/>
          <a:lstStyle/>
          <a:p>
            <a:pPr eaLnBrk="1" hangingPunct="1"/>
            <a:r>
              <a:rPr lang="ru-RU" sz="2800" dirty="0" smtClean="0"/>
              <a:t>Перед вами </a:t>
            </a:r>
            <a:r>
              <a:rPr lang="ru-RU" sz="3200" b="1" dirty="0" smtClean="0"/>
              <a:t>кремний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С </a:t>
            </a:r>
            <a:r>
              <a:rPr lang="ru-RU" sz="2800" dirty="0" smtClean="0"/>
              <a:t>помощью этого камня первобытные люди научились высекать искры и разводить огонь.</a:t>
            </a:r>
          </a:p>
        </p:txBody>
      </p:sp>
      <p:pic>
        <p:nvPicPr>
          <p:cNvPr id="5" name="Содержимое 4" descr="49a3f47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643050"/>
            <a:ext cx="6643734" cy="4982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2"/>
          <p:cNvSpPr>
            <a:spLocks noGrp="1" noChangeArrowheads="1"/>
          </p:cNvSpPr>
          <p:nvPr>
            <p:ph type="title"/>
          </p:nvPr>
        </p:nvSpPr>
        <p:spPr>
          <a:xfrm>
            <a:off x="357158" y="214290"/>
            <a:ext cx="8501122" cy="1714512"/>
          </a:xfrm>
          <a:solidFill>
            <a:srgbClr val="FF9900">
              <a:alpha val="0"/>
            </a:srgbClr>
          </a:solidFill>
        </p:spPr>
        <p:txBody>
          <a:bodyPr/>
          <a:lstStyle/>
          <a:p>
            <a:pPr eaLnBrk="1" hangingPunct="1"/>
            <a:r>
              <a:rPr lang="ru-RU" sz="2800" dirty="0" smtClean="0"/>
              <a:t>В природе часто встречается </a:t>
            </a:r>
            <a:r>
              <a:rPr lang="ru-RU" sz="3200" b="1" dirty="0" smtClean="0"/>
              <a:t>известняк</a:t>
            </a:r>
            <a:r>
              <a:rPr lang="ru-RU" sz="3200" dirty="0" smtClean="0"/>
              <a:t>.</a:t>
            </a:r>
            <a:r>
              <a:rPr lang="ru-RU" sz="2800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Из </a:t>
            </a:r>
            <a:r>
              <a:rPr lang="ru-RU" sz="2800" dirty="0" smtClean="0"/>
              <a:t>него люди получают известь, известковые растворы, строительные камни.</a:t>
            </a:r>
          </a:p>
        </p:txBody>
      </p:sp>
      <p:pic>
        <p:nvPicPr>
          <p:cNvPr id="6" name="Содержимое 5" descr="IMG_6850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22881"/>
          <a:stretch>
            <a:fillRect/>
          </a:stretch>
        </p:blipFill>
        <p:spPr>
          <a:xfrm>
            <a:off x="285719" y="1857364"/>
            <a:ext cx="5002229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lime-stone-500x5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33363"/>
          <a:stretch>
            <a:fillRect/>
          </a:stretch>
        </p:blipFill>
        <p:spPr>
          <a:xfrm>
            <a:off x="3214678" y="4509392"/>
            <a:ext cx="5694006" cy="2132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5"/>
          <p:cNvSpPr>
            <a:spLocks noGrp="1" noChangeArrowheads="1"/>
          </p:cNvSpPr>
          <p:nvPr>
            <p:ph type="title"/>
          </p:nvPr>
        </p:nvSpPr>
        <p:spPr>
          <a:xfrm>
            <a:off x="5000628" y="4500570"/>
            <a:ext cx="3884645" cy="1428759"/>
          </a:xfrm>
          <a:solidFill>
            <a:schemeClr val="accent1">
              <a:alpha val="0"/>
            </a:schemeClr>
          </a:solidFill>
        </p:spPr>
        <p:txBody>
          <a:bodyPr/>
          <a:lstStyle/>
          <a:p>
            <a:pPr eaLnBrk="1" hangingPunct="1"/>
            <a:r>
              <a:rPr lang="ru-RU" sz="2400" dirty="0" smtClean="0"/>
              <a:t>Ещё </a:t>
            </a:r>
            <a:r>
              <a:rPr lang="ru-RU" sz="2400" dirty="0" smtClean="0"/>
              <a:t>одна разновидность известняка- </a:t>
            </a:r>
            <a:r>
              <a:rPr lang="ru-RU" sz="2400" b="1" dirty="0" smtClean="0"/>
              <a:t>мел</a:t>
            </a:r>
            <a:r>
              <a:rPr lang="ru-RU" sz="2400" dirty="0" smtClean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785794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 </a:t>
            </a:r>
            <a:r>
              <a:rPr lang="ru-RU" b="1" dirty="0" smtClean="0"/>
              <a:t>известняке-ракушечнике</a:t>
            </a:r>
            <a:r>
              <a:rPr lang="ru-RU" dirty="0" smtClean="0"/>
              <a:t> можно рассмотреть раковины из которых он состоит. </a:t>
            </a:r>
            <a:endParaRPr lang="ru-RU" dirty="0"/>
          </a:p>
        </p:txBody>
      </p:sp>
      <p:pic>
        <p:nvPicPr>
          <p:cNvPr id="7" name="Содержимое 6" descr="vapnyak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071678"/>
            <a:ext cx="4357718" cy="3487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mtFZ8qIlhzbh7Ii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b="11271"/>
          <a:stretch>
            <a:fillRect/>
          </a:stretch>
        </p:blipFill>
        <p:spPr>
          <a:xfrm>
            <a:off x="4857752" y="642918"/>
            <a:ext cx="3972128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2400" cy="1143000"/>
          </a:xfrm>
          <a:solidFill>
            <a:schemeClr val="hlink">
              <a:alpha val="0"/>
            </a:schemeClr>
          </a:solidFill>
        </p:spPr>
        <p:txBody>
          <a:bodyPr/>
          <a:lstStyle/>
          <a:p>
            <a:pPr eaLnBrk="1" hangingPunct="1"/>
            <a:r>
              <a:rPr lang="ru-RU" sz="3200" b="1" dirty="0" smtClean="0"/>
              <a:t>Мрамор</a:t>
            </a:r>
            <a:r>
              <a:rPr lang="ru-RU" sz="3200" dirty="0" smtClean="0"/>
              <a:t> - </a:t>
            </a:r>
            <a:r>
              <a:rPr lang="ru-RU" sz="2800" dirty="0" smtClean="0"/>
              <a:t>видоизменённый </a:t>
            </a:r>
            <a:r>
              <a:rPr lang="ru-RU" sz="2800" dirty="0" smtClean="0"/>
              <a:t>известняк. Используется для отделки в строительстве.</a:t>
            </a:r>
            <a:endParaRPr lang="ru-RU" sz="3200" dirty="0" smtClean="0"/>
          </a:p>
        </p:txBody>
      </p:sp>
      <p:pic>
        <p:nvPicPr>
          <p:cNvPr id="6" name="Содержимое 5" descr="ImageCache.jpe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5635" r="9469"/>
          <a:stretch>
            <a:fillRect/>
          </a:stretch>
        </p:blipFill>
        <p:spPr>
          <a:xfrm>
            <a:off x="214282" y="1428736"/>
            <a:ext cx="3571900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1269112257_bezimeni-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929058" y="1928802"/>
            <a:ext cx="4714908" cy="4774916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7143768" y="6429396"/>
            <a:ext cx="1428760" cy="214314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4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857364"/>
          </a:xfrm>
          <a:solidFill>
            <a:srgbClr val="FFFF99">
              <a:alpha val="0"/>
            </a:srgbClr>
          </a:solidFill>
          <a:ln>
            <a:noFill/>
          </a:ln>
        </p:spPr>
        <p:txBody>
          <a:bodyPr/>
          <a:lstStyle/>
          <a:p>
            <a:pPr eaLnBrk="1" hangingPunct="1"/>
            <a:r>
              <a:rPr lang="ru-RU" sz="2800" b="1" dirty="0" smtClean="0"/>
              <a:t>Гранит</a:t>
            </a:r>
            <a:r>
              <a:rPr lang="ru-RU" sz="2800" dirty="0" smtClean="0"/>
              <a:t> очень прочный камень, поэтому его используют при строительстве зданий, мостов, дорог, им украшают стены, из этого камня делают памятники.</a:t>
            </a:r>
          </a:p>
        </p:txBody>
      </p:sp>
      <p:pic>
        <p:nvPicPr>
          <p:cNvPr id="6" name="Содержимое 5" descr="763f667f24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b="13061"/>
          <a:stretch>
            <a:fillRect/>
          </a:stretch>
        </p:blipFill>
        <p:spPr>
          <a:xfrm rot="5400000">
            <a:off x="-385421" y="2742819"/>
            <a:ext cx="4342678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granitnaja_plitkai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16167" b="16333"/>
          <a:stretch>
            <a:fillRect/>
          </a:stretch>
        </p:blipFill>
        <p:spPr>
          <a:xfrm>
            <a:off x="3500430" y="2643182"/>
            <a:ext cx="5437651" cy="2752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14356"/>
          </a:xfrm>
          <a:solidFill>
            <a:srgbClr val="FF9966">
              <a:alpha val="0"/>
            </a:srgbClr>
          </a:solidFill>
        </p:spPr>
        <p:txBody>
          <a:bodyPr/>
          <a:lstStyle/>
          <a:p>
            <a:pPr eaLnBrk="1" hangingPunct="1"/>
            <a:r>
              <a:rPr lang="ru-RU" sz="2800" dirty="0" smtClean="0"/>
              <a:t>В состав гранита входят маленькие зёрнышки</a:t>
            </a:r>
            <a:r>
              <a:rPr lang="ru-RU" sz="2800" dirty="0" smtClean="0"/>
              <a:t>.</a:t>
            </a:r>
            <a:endParaRPr lang="ru-RU" sz="2800" dirty="0" smtClean="0"/>
          </a:p>
        </p:txBody>
      </p:sp>
      <p:pic>
        <p:nvPicPr>
          <p:cNvPr id="10243" name="Picture 7" descr="слюд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2214554"/>
            <a:ext cx="4143404" cy="4143404"/>
          </a:xfrm>
          <a:noFill/>
        </p:spPr>
      </p:pic>
      <p:pic>
        <p:nvPicPr>
          <p:cNvPr id="10244" name="Picture 11" descr="кварц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2071678"/>
            <a:ext cx="4316413" cy="4464050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1142984"/>
            <a:ext cx="35317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Чёрные- это </a:t>
            </a:r>
            <a:r>
              <a:rPr lang="ru-RU" sz="3200" b="1" dirty="0" smtClean="0"/>
              <a:t>слюда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928670"/>
            <a:ext cx="391889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Похожие </a:t>
            </a:r>
            <a:r>
              <a:rPr lang="ru-RU" sz="3200" dirty="0" smtClean="0"/>
              <a:t>на </a:t>
            </a:r>
            <a:r>
              <a:rPr lang="ru-RU" sz="3200" dirty="0" smtClean="0"/>
              <a:t>стекло – </a:t>
            </a:r>
            <a:br>
              <a:rPr lang="ru-RU" sz="3200" dirty="0" smtClean="0"/>
            </a:br>
            <a:r>
              <a:rPr lang="ru-RU" sz="3200" b="1" dirty="0" smtClean="0"/>
              <a:t>кварц</a:t>
            </a:r>
            <a:endParaRPr lang="ru-RU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146</Words>
  <Application>Microsoft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Что у нас  под ногами ?</vt:lpstr>
      <vt:lpstr>Камни бывают разные: по форме, по размеру, по цвету.</vt:lpstr>
      <vt:lpstr>Если посмотреть по сторонам, то всюду можно увидеть горные породы, или, как их называют камни. Наш предки делали из камня орудия труда, украшения, оружие.</vt:lpstr>
      <vt:lpstr>Перед вами кремний. С помощью этого камня первобытные люди научились высекать искры и разводить огонь.</vt:lpstr>
      <vt:lpstr>В природе часто встречается известняк.  Из него люди получают известь, известковые растворы, строительные камни.</vt:lpstr>
      <vt:lpstr>Ещё одна разновидность известняка- мел.</vt:lpstr>
      <vt:lpstr>Мрамор - видоизменённый известняк. Используется для отделки в строительстве.</vt:lpstr>
      <vt:lpstr>Гранит очень прочный камень, поэтому его используют при строительстве зданий, мостов, дорог, им украшают стены, из этого камня делают памятники.</vt:lpstr>
      <vt:lpstr>В состав гранита входят маленькие зёрнышки.</vt:lpstr>
      <vt:lpstr>Ещё одна составная часть гранита шпат. Он придаёт граниту цвет.</vt:lpstr>
      <vt:lpstr>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Наталья</cp:lastModifiedBy>
  <cp:revision>8</cp:revision>
  <dcterms:created xsi:type="dcterms:W3CDTF">1601-01-01T00:00:00Z</dcterms:created>
  <dcterms:modified xsi:type="dcterms:W3CDTF">2015-10-01T16:30:43Z</dcterms:modified>
</cp:coreProperties>
</file>