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C546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C:\Users\Lidia\Desktop\МК Фокина ШАБЛОНЫ\чтение\кот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668344" y="3811096"/>
            <a:ext cx="1198443" cy="279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79512" y="116632"/>
            <a:ext cx="8712968" cy="6624736"/>
          </a:xfrm>
          <a:prstGeom prst="rect">
            <a:avLst/>
          </a:prstGeom>
          <a:noFill/>
          <a:ln w="57150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a:ln>
          <a:scene3d>
            <a:camera prst="orthographicFront"/>
            <a:lightRig rig="sunset" dir="t"/>
          </a:scene3d>
          <a:sp3d extrusionH="127000" contourW="44450">
            <a:bevelT w="63500"/>
            <a:bevelB w="63500"/>
            <a:extrusionClr>
              <a:srgbClr val="FF0000"/>
            </a:extrusionClr>
            <a:contourClr>
              <a:schemeClr val="accent6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074" name="Picture 2" descr="C:\Users\Lidia\Desktop\МК Фокина ШАБЛОНЫ\чтение\лис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092280" y="3893223"/>
            <a:ext cx="1736004" cy="269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07121" y="6450443"/>
            <a:ext cx="15951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BC5463"/>
                </a:solidFill>
              </a:rPr>
              <a:t>http://mykids.ucoz.ru/</a:t>
            </a:r>
            <a:endParaRPr lang="uk-UA" sz="1200" dirty="0">
              <a:solidFill>
                <a:srgbClr val="BC5463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Lidia\Desktop\МК Фокина ШАБЛОНЫ\чтение\кр шапочк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7002120" y="188640"/>
            <a:ext cx="185239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79512" y="116632"/>
            <a:ext cx="8712968" cy="6624736"/>
          </a:xfrm>
          <a:prstGeom prst="rect">
            <a:avLst/>
          </a:prstGeom>
          <a:noFill/>
          <a:ln w="57150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a:ln>
          <a:scene3d>
            <a:camera prst="orthographicFront"/>
            <a:lightRig rig="sunset" dir="t"/>
          </a:scene3d>
          <a:sp3d extrusionH="127000" contourW="44450">
            <a:bevelT w="63500"/>
            <a:bevelB w="63500"/>
            <a:extrusionClr>
              <a:srgbClr val="FF0000"/>
            </a:extrusionClr>
            <a:contourClr>
              <a:schemeClr val="accent6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07121" y="6450443"/>
            <a:ext cx="15951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BC5463"/>
                </a:solidFill>
              </a:rPr>
              <a:t>http://mykids.ucoz.ru/</a:t>
            </a:r>
            <a:endParaRPr lang="uk-UA" sz="1200" dirty="0">
              <a:solidFill>
                <a:srgbClr val="BC5463"/>
              </a:solidFill>
            </a:endParaRPr>
          </a:p>
        </p:txBody>
      </p:sp>
      <p:pic>
        <p:nvPicPr>
          <p:cNvPr id="1026" name="Picture 2" descr="C:\Users\Lidia\Desktop\МК Фокина ШАБЛОНЫ\чтение\колобок 2ъ.pn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36888"/>
            <a:ext cx="2592288" cy="165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331640" y="548680"/>
            <a:ext cx="568863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uk-UA" sz="1600" dirty="0">
              <a:solidFill>
                <a:srgbClr val="FF0000"/>
              </a:solidFill>
              <a:latin typeface="AGCrownStyle" pitchFamily="2" charset="0"/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1297926" y="2679864"/>
            <a:ext cx="6400800" cy="1015663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0"/>
              </a:spcBef>
              <a:buFont typeface="Arial" pitchFamily="34" charset="0"/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6000" i="1" cap="none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GCrownStyle" pitchFamily="2" charset="0"/>
                <a:cs typeface="+mn-cs"/>
              </a:rPr>
              <a:t> </a:t>
            </a:r>
            <a:endParaRPr lang="ru-RU" sz="6000" i="1" cap="none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GCrownStyle" pitchFamily="2" charset="0"/>
            </a:endParaRPr>
          </a:p>
        </p:txBody>
      </p:sp>
      <p:sp>
        <p:nvSpPr>
          <p:cNvPr id="5" name="Подзаголовок 4"/>
          <p:cNvSpPr txBox="1">
            <a:spLocks/>
          </p:cNvSpPr>
          <p:nvPr/>
        </p:nvSpPr>
        <p:spPr>
          <a:xfrm>
            <a:off x="1619763" y="6175063"/>
            <a:ext cx="5832648" cy="30777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u-RU" sz="1400" dirty="0" err="1" smtClean="0">
                <a:solidFill>
                  <a:schemeClr val="tx1"/>
                </a:solidFill>
                <a:latin typeface="AGCrownStyle" pitchFamily="2" charset="0"/>
              </a:rPr>
              <a:t>г.Надым</a:t>
            </a:r>
            <a:endParaRPr lang="ru-RU" sz="1400" dirty="0" smtClean="0">
              <a:solidFill>
                <a:schemeClr val="tx1"/>
              </a:solidFill>
              <a:latin typeface="AGCrownStyle" pitchFamily="2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194" y="2205202"/>
            <a:ext cx="87137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631583" y="4703842"/>
            <a:ext cx="30944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Работу выполнила</a:t>
            </a:r>
          </a:p>
          <a:p>
            <a:r>
              <a:rPr lang="ru-RU" dirty="0"/>
              <a:t>Воспитатель </a:t>
            </a:r>
            <a:r>
              <a:rPr lang="ru-RU" dirty="0" smtClean="0"/>
              <a:t>МДОУ детский сад</a:t>
            </a:r>
            <a:r>
              <a:rPr lang="ru-RU" dirty="0"/>
              <a:t> </a:t>
            </a:r>
            <a:r>
              <a:rPr lang="ru-RU" dirty="0" smtClean="0"/>
              <a:t>«Огонек»</a:t>
            </a:r>
            <a:endParaRPr lang="ru-RU" dirty="0"/>
          </a:p>
          <a:p>
            <a:r>
              <a:rPr lang="ru-RU" dirty="0" err="1" smtClean="0"/>
              <a:t>Атаева</a:t>
            </a:r>
            <a:r>
              <a:rPr lang="ru-RU" dirty="0" smtClean="0"/>
              <a:t> </a:t>
            </a:r>
            <a:r>
              <a:rPr lang="ru-RU" dirty="0" err="1" smtClean="0"/>
              <a:t>Эльмира</a:t>
            </a:r>
            <a:r>
              <a:rPr lang="ru-RU" dirty="0" smtClean="0"/>
              <a:t> </a:t>
            </a:r>
            <a:r>
              <a:rPr lang="ru-RU" dirty="0" err="1" smtClean="0"/>
              <a:t>Муртазалиевна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2454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Организация дежурства</a:t>
            </a:r>
          </a:p>
          <a:p>
            <a:r>
              <a:rPr lang="ru-RU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Общие требования: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дежурство носит характер поручений;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единство требований со стороны обоих воспитателей и их помощника;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обязательно выполнение гигиенических процедур, наличие привлекательной формы для дежурных (фартук, колпачок);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назначают по 1 дежурному для каждого стола;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поощрение и благодарность за помощь;</a:t>
            </a: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младший возраст: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к концу года можно повесить «Доску дежурств» и научить детей пользоваться ею;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раскладывание на столе ложек,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салфетниц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хлебниц.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средний возраст: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сервировка стола под руководством взрослого;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уборка использованных салфеток;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составление грязной посуды стопкой в центре стола.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старший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сервировка стола (самостоятельно под присмотром взрослого);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размещение бумажных салфеток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салфетницах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(скручивание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трубочки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нарезание, складывание);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уборка грязной посуды и использованных салфеток.</a:t>
            </a:r>
          </a:p>
        </p:txBody>
      </p:sp>
    </p:spTree>
    <p:extLst>
      <p:ext uri="{BB962C8B-B14F-4D97-AF65-F5344CB8AC3E}">
        <p14:creationId xmlns:p14="http://schemas.microsoft.com/office/powerpoint/2010/main" xmlns="" val="2858395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5618" y="404664"/>
            <a:ext cx="84427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Очень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важна последовательность и система работы по формированию культурно- гигиенических навыком не только в детском саду, но и дома.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ориентирована на использование потенциала родителей и ближайшего окружения. ФГОС ориентируют на новое взаимодействие детского сада и семьи: «родители должны участвовать в создании условий для полноценного своевременного развития в дошкольном возрасте, чтобы не упустить важный период в развитии его личности, должны быть активными участниками образовательного процесса, а не просто наблюдателями». Очень важно воспитывать у ребёнка привычку к чистоте, аккуратности и порядку. Помочь ребёнку правильно усвоить необходимые навыки и умения, не выполняя эти действия за ребёнка. Поощрять самостоятельность детей, но в тоже время обязательно проверять, правильно ли ребёнок всё сделал. Усвоение того или иного навыка детьми требует времени, поэтому задача его формирования может относиться не к одному, а к нескольким годам жизни ребёнка. Хорошо сформированные в дошкольном возрасте навыки и привычки сохраняются на всю жизнь и выполняются ребёнком легко, с удовольствием и быстро. Программа воспитания и обучения в детском саду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сориентированы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создание в детском саду обстановки, которая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способствует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культурно-гигиенических навыков. </a:t>
            </a:r>
          </a:p>
        </p:txBody>
      </p:sp>
    </p:spTree>
    <p:extLst>
      <p:ext uri="{BB962C8B-B14F-4D97-AF65-F5344CB8AC3E}">
        <p14:creationId xmlns:p14="http://schemas.microsoft.com/office/powerpoint/2010/main" xmlns="" val="4048303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836712"/>
            <a:ext cx="8208912" cy="41764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900" b="1" i="1" dirty="0">
                <a:solidFill>
                  <a:srgbClr val="254061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Профессиональная обязанность воспитателя детского сада </a:t>
            </a:r>
            <a:r>
              <a:rPr lang="ru-RU" sz="3900" b="1" i="1" dirty="0" smtClean="0">
                <a:solidFill>
                  <a:srgbClr val="254061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3900" b="1" i="1" dirty="0" smtClean="0">
                <a:solidFill>
                  <a:srgbClr val="254061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– </a:t>
            </a:r>
            <a:r>
              <a:rPr lang="ru-RU" sz="3900" b="1" i="1" dirty="0">
                <a:solidFill>
                  <a:srgbClr val="254061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обучить ребенка правилам поведения за столом. </a:t>
            </a:r>
            <a:r>
              <a:rPr lang="ru-RU" sz="3900" b="1" i="1" dirty="0" smtClean="0">
                <a:solidFill>
                  <a:srgbClr val="254061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sz="3900" b="1" i="1" dirty="0">
              <a:solidFill>
                <a:srgbClr val="254061"/>
              </a:solidFill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900" b="1" i="1" dirty="0" smtClean="0">
                <a:solidFill>
                  <a:srgbClr val="254061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  Это </a:t>
            </a:r>
            <a:r>
              <a:rPr lang="ru-RU" sz="3900" b="1" i="1" dirty="0">
                <a:solidFill>
                  <a:srgbClr val="254061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обучение происходит как на специально организованных занятиях, так и во время приема пищи.</a:t>
            </a:r>
          </a:p>
          <a:p>
            <a:endParaRPr lang="uk-U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70893"/>
            <a:ext cx="2988833" cy="2443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98164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864096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latin typeface="Monotype Corsiva" pitchFamily="66" charset="0"/>
              </a:rPr>
              <a:t>Задачи формирования культурно-гигиенических навыков </a:t>
            </a:r>
            <a:endParaRPr lang="ru-RU" sz="2800" b="1" i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C00000"/>
                </a:solidFill>
                <a:latin typeface="Monotype Corsiva" pitchFamily="66" charset="0"/>
              </a:rPr>
              <a:t>при </a:t>
            </a:r>
            <a:r>
              <a:rPr lang="ru-RU" sz="2800" b="1" i="1" dirty="0">
                <a:solidFill>
                  <a:srgbClr val="C00000"/>
                </a:solidFill>
                <a:latin typeface="Monotype Corsiva" pitchFamily="66" charset="0"/>
              </a:rPr>
              <a:t>приеме пищи: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solidFill>
                <a:srgbClr val="C00000"/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6368" y="1124744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младшая группа (2 -3 года)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•сформировать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умение пользоваться ложкой, приучить самостоятельно есть разнообразную пищу, есть с хлебом, пользоваться салфеткой после еды (сначала с помощью взрослого, а затем по словесному указанию), выходя из-за стола, задвигать свой стул;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•закрепить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умение самостоятельно мыть руки перед едой, насухо вытирать лицо и руки полотенцем, опрятно есть, полоскать рот по напоминанию взрослого;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•сформировать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умение выполнять элементарные правила культурного поведения: не выходить из-за стола, не закончив еду, говорить «спасибо».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младшая группа (3 -4 года)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•научить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самостоятельно и аккуратно мыть руки и лицо, пользоваться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мылом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расческой, насухо вытираться после умывания, вешать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полотенце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свое место;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•сформировать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навыки приема пищи: не крошить хлеб, правильно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пользоваться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столовыми приборами (вилкой – со второй половины года), 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салфеткой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полоскать рот после еды.</a:t>
            </a:r>
          </a:p>
        </p:txBody>
      </p:sp>
    </p:spTree>
    <p:extLst>
      <p:ext uri="{BB962C8B-B14F-4D97-AF65-F5344CB8AC3E}">
        <p14:creationId xmlns:p14="http://schemas.microsoft.com/office/powerpoint/2010/main" xmlns="" val="260490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122" y="260648"/>
            <a:ext cx="83529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Помните!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 этом возрасте очень внимательны, они всё видят и слышат. следите за своими репликами о пище; предупредите и родителей. О пище можно говорить только хорошо. Во время еды всё должно быть сосредоточено на этом процессе, для ребёнка это довольно-таки сложное дело.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забывайте!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Хвалить детей (каждого в отдельности и всех вместе) за аккуратность, неторопливость, культурные навыки, дружелюбное спокойное общение во время еды.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фиксируйте!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еды внимание детей на неудачах (только в крайних случаях,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опасно для здоровья), но запоминайте, что у кого не получается,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в качестве опережающего задать ему правильный алгоритм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действий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91622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3529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 (4 -5 лет)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совершенствовать приобретенные умения: пищу хорошо пережевывать, есть бесшумно, правильно пользоваться столовыми приборами (ложкой, вилкой, ножом), салфеткой, полоскать рот после еды.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 (5 -6 лет)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закрепить умения правильно пользоваться столовыми приборами (вилкой, ножом); есть аккуратно, бесшумно, сохраняя правильную осанку за столом;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продолжать прививать навыки культуры поведения: выходя из-за стола, тихо задвигать стул, благодарить взрослых.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 (6 -7 лет)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закрепить навыки культуры поведения за столом: прямо сидеть, не класть локти на стол, бесшумно пить и пережевывать пищу, правильно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пользоваться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ножом, вилкой, салфеткой; благодарить взрослых.</a:t>
            </a:r>
          </a:p>
        </p:txBody>
      </p:sp>
    </p:spTree>
    <p:extLst>
      <p:ext uri="{BB962C8B-B14F-4D97-AF65-F5344CB8AC3E}">
        <p14:creationId xmlns:p14="http://schemas.microsoft.com/office/powerpoint/2010/main" xmlns="" val="3595457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63904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 формы организации работы с детьми:</a:t>
            </a: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AutoNum type="arabicPeriod"/>
            </a:pPr>
            <a:r>
              <a:rPr lang="ru-RU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Наглядный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(показ приемов владения столовыми приборами, демонстрация правил сервировки, положительный личный пример, рассматривание картин и иллюстраций, экскурсия на пищеблок, наблюдение за сверстниками)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AutoNum type="arabicPeriod" startAt="2"/>
            </a:pPr>
            <a:r>
              <a:rPr lang="ru-RU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Словесный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(объяснение, разъяснение, убеждение, использование художественного слова, разбор проблемных ситуаций, поощрительная оценка деятельности ребенка)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ru-RU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Практический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(дежурство, закрепление навыков поведения за столом, дидактические игры, сюжетные игры)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5856" y="3458263"/>
            <a:ext cx="1677171" cy="1255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23532" y="4713772"/>
            <a:ext cx="2696972" cy="1771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82161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3549" y="476672"/>
            <a:ext cx="63066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Условия воспитания положительного отношения к еде</a:t>
            </a:r>
            <a:r>
              <a:rPr lang="ru-RU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ru-RU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•удобное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расположение столов, эстетически приятная сервировка и подача блюд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•благоприятный психологический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климат, доброжелательное и внимательное отношение взрослых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•разъяснение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необходимости рационального питания, пропаганда здорового образа жизни;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•исключение агрессивных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методов воздействия (принуждения, угрозы, наказание);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•постепенное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приучение ребенка к нужной норме в еде;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•оказание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помощи в кормлении, при этом предоставляя возможность проявлять самостоятельность;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•позволить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детям запивать пищу компотом, киселём, соком или просто теплой водой – тогда они охотно едят;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время приема пищи педагогу целесообразно находиться за столом вместе с детьми.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4456" y="2052888"/>
            <a:ext cx="1663952" cy="1648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4200" y="5258920"/>
            <a:ext cx="1685786" cy="1319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76637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0282" y="404664"/>
            <a:ext cx="825617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Порядок действий по организации приема пищи:</a:t>
            </a:r>
          </a:p>
          <a:p>
            <a:pPr algn="ctr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AutoNum type="arabicPeriod"/>
            </a:pPr>
            <a:r>
              <a:rPr lang="ru-RU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Подготовка к приему пищи.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Соблюдение гигиенических требований (мебель расставлена удобно в соответствии с ростом детей; столы промыть горячей водой с мылом. Помощник воспитателя обязан тщательно вымыть руки, надеть специальную одежду, проветрить помещение, использовать только чистую посуду)</a:t>
            </a:r>
          </a:p>
          <a:p>
            <a:pPr algn="just"/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AutoNum type="arabicPeriod" startAt="2"/>
            </a:pPr>
            <a:r>
              <a:rPr lang="ru-RU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Гигиенические процедуры: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валеологическое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просвещение детей, закрепление правил мытья рук; игры-соревнования (старший возраст); самоконтроль детей; оценка деятельности.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AutoNum type="arabicPeriod" startAt="3"/>
            </a:pPr>
            <a:r>
              <a:rPr lang="ru-RU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Сервировка стола: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организация дежурства; ознакомление с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объявление его детям; привлечение внимания детей к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эстетичному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оформлению столов, соблюдение правильной осанки.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 startAt="4"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Прием </a:t>
            </a:r>
            <a:r>
              <a:rPr lang="ru-RU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пищи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(завтрак, обед, полдник).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Индивидуальная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 воспитанию культуры еды; обучение правилам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этикета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; оценка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825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997</Words>
  <Application>Microsoft Office PowerPoint</Application>
  <PresentationFormat>Экран (4:3)</PresentationFormat>
  <Paragraphs>106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Lidia</dc:creator>
  <cp:lastModifiedBy>PB</cp:lastModifiedBy>
  <cp:revision>15</cp:revision>
  <dcterms:created xsi:type="dcterms:W3CDTF">2014-08-06T17:34:00Z</dcterms:created>
  <dcterms:modified xsi:type="dcterms:W3CDTF">2020-11-22T10:14:16Z</dcterms:modified>
</cp:coreProperties>
</file>