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25"/>
  </p:notesMasterIdLst>
  <p:sldIdLst>
    <p:sldId id="256" r:id="rId2"/>
    <p:sldId id="262" r:id="rId3"/>
    <p:sldId id="266" r:id="rId4"/>
    <p:sldId id="267" r:id="rId5"/>
    <p:sldId id="268" r:id="rId6"/>
    <p:sldId id="257" r:id="rId7"/>
    <p:sldId id="269" r:id="rId8"/>
    <p:sldId id="270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5" r:id="rId18"/>
    <p:sldId id="286" r:id="rId19"/>
    <p:sldId id="258" r:id="rId20"/>
    <p:sldId id="261" r:id="rId21"/>
    <p:sldId id="288" r:id="rId22"/>
    <p:sldId id="259" r:id="rId23"/>
    <p:sldId id="260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A2FCAB"/>
    <a:srgbClr val="FF79FF"/>
    <a:srgbClr val="800080"/>
    <a:srgbClr val="0000CC"/>
    <a:srgbClr val="D60093"/>
    <a:srgbClr val="FFAB57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270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091A0-DA12-48A1-834E-276F1BBE763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B705C-ECFE-40D9-9CEC-88CC8A7C1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046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B705C-ECFE-40D9-9CEC-88CC8A7C156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411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06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47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13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63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02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91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39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97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49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24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94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53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89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8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59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22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9FF">
            <a:alpha val="2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60138-F420-475B-98A5-AF7EBDFCFA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986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1059;&#1090;&#1088;&#1077;&#1085;&#1085;&#1103;&#1103;%20&#1075;&#1080;&#1084;&#1085;&#1072;&#1089;&#1090;&#1080;&#1082;&#1072;%20&#1076;&#1083;&#1103;%201-2%20&#1082;&#1083;&#1072;&#1089;&#1089;&#1086;&#1074;%20&#1087;&#1086;&#1076;%20&#1084;&#1091;&#1079;&#1099;&#1082;&#1091;.mp4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0934" y="3517030"/>
            <a:ext cx="4939476" cy="205902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D60093"/>
                </a:solidFill>
              </a:rPr>
              <a:t>Якубова Светлана Зиновьевна,</a:t>
            </a:r>
          </a:p>
          <a:p>
            <a:pPr algn="ctr"/>
            <a:r>
              <a:rPr lang="ru-RU" sz="2400" b="1" dirty="0">
                <a:solidFill>
                  <a:srgbClr val="D60093"/>
                </a:solidFill>
              </a:rPr>
              <a:t>учитель МОУ «</a:t>
            </a:r>
            <a:r>
              <a:rPr lang="ru-RU" sz="2400" b="1" dirty="0" err="1">
                <a:solidFill>
                  <a:srgbClr val="D60093"/>
                </a:solidFill>
              </a:rPr>
              <a:t>Рыбачьевская</a:t>
            </a:r>
            <a:r>
              <a:rPr lang="ru-RU" sz="2400" b="1" dirty="0">
                <a:solidFill>
                  <a:srgbClr val="D60093"/>
                </a:solidFill>
              </a:rPr>
              <a:t> школа» города Алушты,</a:t>
            </a:r>
          </a:p>
          <a:p>
            <a:pPr algn="ctr"/>
            <a:r>
              <a:rPr lang="ru-RU" sz="2400" b="1" dirty="0">
                <a:solidFill>
                  <a:srgbClr val="D60093"/>
                </a:solidFill>
              </a:rPr>
              <a:t>первая категория</a:t>
            </a:r>
            <a:endParaRPr lang="ru-RU" sz="2400" b="1" dirty="0">
              <a:solidFill>
                <a:srgbClr val="0000CC"/>
              </a:solidFill>
            </a:endParaRPr>
          </a:p>
          <a:p>
            <a:pPr algn="ctr"/>
            <a:endParaRPr lang="ru-RU" sz="2400" b="1" dirty="0">
              <a:solidFill>
                <a:srgbClr val="800080"/>
              </a:solidFill>
            </a:endParaRPr>
          </a:p>
        </p:txBody>
      </p:sp>
      <p:pic>
        <p:nvPicPr>
          <p:cNvPr id="1026" name="Picture 2" descr="https://uchitel.by/storage/product/3e/65fafec9227fbc4f791360174b26bc2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245" y="612567"/>
            <a:ext cx="3504998" cy="467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60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4339" name="AutoShape 11"/>
          <p:cNvSpPr>
            <a:spLocks noChangeArrowheads="1"/>
          </p:cNvSpPr>
          <p:nvPr/>
        </p:nvSpPr>
        <p:spPr bwMode="auto">
          <a:xfrm>
            <a:off x="1007534" y="2636839"/>
            <a:ext cx="2785533" cy="720725"/>
          </a:xfrm>
          <a:prstGeom prst="roundRect">
            <a:avLst>
              <a:gd name="adj" fmla="val 16667"/>
            </a:avLst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0" name="AutoShape 12"/>
          <p:cNvSpPr>
            <a:spLocks noChangeArrowheads="1"/>
          </p:cNvSpPr>
          <p:nvPr/>
        </p:nvSpPr>
        <p:spPr bwMode="auto">
          <a:xfrm>
            <a:off x="8784167" y="2781301"/>
            <a:ext cx="2880784" cy="720725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1" name="AutoShape 13"/>
          <p:cNvSpPr>
            <a:spLocks noChangeArrowheads="1"/>
          </p:cNvSpPr>
          <p:nvPr/>
        </p:nvSpPr>
        <p:spPr bwMode="auto">
          <a:xfrm>
            <a:off x="8953500" y="4143376"/>
            <a:ext cx="2878667" cy="720725"/>
          </a:xfrm>
          <a:prstGeom prst="roundRect">
            <a:avLst>
              <a:gd name="adj" fmla="val 16667"/>
            </a:avLst>
          </a:prstGeom>
          <a:solidFill>
            <a:srgbClr val="FF9999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>
                <a:latin typeface="Comic Sans MS" pitchFamily="66" charset="0"/>
              </a:rPr>
              <a:t>Холмистые</a:t>
            </a:r>
          </a:p>
        </p:txBody>
      </p:sp>
      <p:sp>
        <p:nvSpPr>
          <p:cNvPr id="14342" name="AutoShape 14"/>
          <p:cNvSpPr>
            <a:spLocks noChangeArrowheads="1"/>
          </p:cNvSpPr>
          <p:nvPr/>
        </p:nvSpPr>
        <p:spPr bwMode="auto">
          <a:xfrm>
            <a:off x="5810251" y="4071939"/>
            <a:ext cx="2783416" cy="7207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>
                <a:latin typeface="Comic Sans MS" pitchFamily="66" charset="0"/>
              </a:rPr>
              <a:t>Плоские</a:t>
            </a:r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1488018" y="2781300"/>
            <a:ext cx="11961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>
                <a:latin typeface="Comic Sans MS" pitchFamily="66" charset="0"/>
              </a:rPr>
              <a:t>Горы</a:t>
            </a:r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9072034" y="2852738"/>
            <a:ext cx="20040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latin typeface="Comic Sans MS" pitchFamily="66" charset="0"/>
              </a:rPr>
              <a:t> </a:t>
            </a:r>
            <a:r>
              <a:rPr lang="ru-RU" altLang="ru-RU" sz="3200" b="1">
                <a:latin typeface="Comic Sans MS" pitchFamily="66" charset="0"/>
              </a:rPr>
              <a:t>Равнины</a:t>
            </a:r>
          </a:p>
        </p:txBody>
      </p:sp>
      <p:sp>
        <p:nvSpPr>
          <p:cNvPr id="14345" name="Text Box 5"/>
          <p:cNvSpPr txBox="1">
            <a:spLocks noChangeArrowheads="1"/>
          </p:cNvSpPr>
          <p:nvPr/>
        </p:nvSpPr>
        <p:spPr bwMode="auto">
          <a:xfrm>
            <a:off x="5808134" y="5300664"/>
            <a:ext cx="3080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latin typeface="Comic Sans MS" pitchFamily="66" charset="0"/>
              </a:rPr>
              <a:t> </a:t>
            </a:r>
          </a:p>
        </p:txBody>
      </p:sp>
      <p:sp>
        <p:nvSpPr>
          <p:cNvPr id="14346" name="Text Box 6"/>
          <p:cNvSpPr txBox="1">
            <a:spLocks noChangeArrowheads="1"/>
          </p:cNvSpPr>
          <p:nvPr/>
        </p:nvSpPr>
        <p:spPr bwMode="auto">
          <a:xfrm>
            <a:off x="9167284" y="4581525"/>
            <a:ext cx="3080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latin typeface="Comic Sans MS" pitchFamily="66" charset="0"/>
              </a:rPr>
              <a:t> </a:t>
            </a:r>
          </a:p>
        </p:txBody>
      </p:sp>
      <p:sp>
        <p:nvSpPr>
          <p:cNvPr id="14347" name="Line 15"/>
          <p:cNvSpPr>
            <a:spLocks noChangeShapeType="1"/>
          </p:cNvSpPr>
          <p:nvPr/>
        </p:nvSpPr>
        <p:spPr bwMode="auto">
          <a:xfrm flipH="1">
            <a:off x="1871134" y="1628776"/>
            <a:ext cx="2783417" cy="10080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8" name="Line 16"/>
          <p:cNvSpPr>
            <a:spLocks noChangeShapeType="1"/>
          </p:cNvSpPr>
          <p:nvPr/>
        </p:nvSpPr>
        <p:spPr bwMode="auto">
          <a:xfrm>
            <a:off x="6864351" y="1628776"/>
            <a:ext cx="2880783" cy="10080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9" name="Line 17"/>
          <p:cNvSpPr>
            <a:spLocks noChangeShapeType="1"/>
          </p:cNvSpPr>
          <p:nvPr/>
        </p:nvSpPr>
        <p:spPr bwMode="auto">
          <a:xfrm>
            <a:off x="10858500" y="3500439"/>
            <a:ext cx="381000" cy="71437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0" name="Line 18"/>
          <p:cNvSpPr>
            <a:spLocks noChangeShapeType="1"/>
          </p:cNvSpPr>
          <p:nvPr/>
        </p:nvSpPr>
        <p:spPr bwMode="auto">
          <a:xfrm flipH="1">
            <a:off x="7905751" y="3571875"/>
            <a:ext cx="863600" cy="431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1" name="AutoShape 12"/>
          <p:cNvSpPr>
            <a:spLocks noChangeArrowheads="1"/>
          </p:cNvSpPr>
          <p:nvPr/>
        </p:nvSpPr>
        <p:spPr bwMode="auto">
          <a:xfrm>
            <a:off x="7152218" y="5661026"/>
            <a:ext cx="2880783" cy="720725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600">
                <a:latin typeface="Comic Sans MS" pitchFamily="66" charset="0"/>
              </a:rPr>
              <a:t>  </a:t>
            </a:r>
          </a:p>
        </p:txBody>
      </p:sp>
      <p:sp>
        <p:nvSpPr>
          <p:cNvPr id="14352" name="Line 17"/>
          <p:cNvSpPr>
            <a:spLocks noChangeShapeType="1"/>
          </p:cNvSpPr>
          <p:nvPr/>
        </p:nvSpPr>
        <p:spPr bwMode="auto">
          <a:xfrm flipH="1">
            <a:off x="624418" y="3500439"/>
            <a:ext cx="1246716" cy="11525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>
            <a:off x="3024718" y="3500438"/>
            <a:ext cx="766233" cy="20891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4" name="AutoShape 12"/>
          <p:cNvSpPr>
            <a:spLocks noChangeArrowheads="1"/>
          </p:cNvSpPr>
          <p:nvPr/>
        </p:nvSpPr>
        <p:spPr bwMode="auto">
          <a:xfrm>
            <a:off x="2063751" y="5732464"/>
            <a:ext cx="3361267" cy="72072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38100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latin typeface="Comic Sans MS" pitchFamily="66" charset="0"/>
              </a:rPr>
              <a:t> </a:t>
            </a:r>
          </a:p>
        </p:txBody>
      </p:sp>
      <p:sp>
        <p:nvSpPr>
          <p:cNvPr id="14355" name="AutoShape 12"/>
          <p:cNvSpPr>
            <a:spLocks noChangeArrowheads="1"/>
          </p:cNvSpPr>
          <p:nvPr/>
        </p:nvSpPr>
        <p:spPr bwMode="auto">
          <a:xfrm>
            <a:off x="239185" y="4724401"/>
            <a:ext cx="2976033" cy="720725"/>
          </a:xfrm>
          <a:prstGeom prst="roundRect">
            <a:avLst>
              <a:gd name="adj" fmla="val 16667"/>
            </a:avLst>
          </a:prstGeom>
          <a:solidFill>
            <a:srgbClr val="FFED9F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>
                <a:latin typeface="Comic Sans MS" pitchFamily="66" charset="0"/>
              </a:rPr>
              <a:t> </a:t>
            </a:r>
            <a:endParaRPr lang="ru-RU" altLang="ru-RU" sz="3600" b="1">
              <a:latin typeface="Comic Sans MS" pitchFamily="66" charset="0"/>
            </a:endParaRPr>
          </a:p>
        </p:txBody>
      </p:sp>
      <p:sp>
        <p:nvSpPr>
          <p:cNvPr id="24" name="AutoShape 12"/>
          <p:cNvSpPr>
            <a:spLocks noChangeArrowheads="1"/>
          </p:cNvSpPr>
          <p:nvPr/>
        </p:nvSpPr>
        <p:spPr bwMode="auto">
          <a:xfrm>
            <a:off x="1678517" y="404814"/>
            <a:ext cx="9218083" cy="115252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  <a:cs typeface="+mn-cs"/>
              </a:rPr>
              <a:t>   Формы земной поверхности</a:t>
            </a:r>
          </a:p>
        </p:txBody>
      </p:sp>
      <p:sp>
        <p:nvSpPr>
          <p:cNvPr id="14357" name="Line 17"/>
          <p:cNvSpPr>
            <a:spLocks noChangeShapeType="1"/>
          </p:cNvSpPr>
          <p:nvPr/>
        </p:nvSpPr>
        <p:spPr bwMode="auto">
          <a:xfrm flipH="1">
            <a:off x="7905751" y="4786313"/>
            <a:ext cx="95249" cy="8572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8" name="Line 17"/>
          <p:cNvSpPr>
            <a:spLocks noChangeShapeType="1"/>
          </p:cNvSpPr>
          <p:nvPr/>
        </p:nvSpPr>
        <p:spPr bwMode="auto">
          <a:xfrm>
            <a:off x="9525000" y="4857750"/>
            <a:ext cx="61384" cy="8572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57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User\Мои документы\Downloads\физ россии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6"/>
            <a:ext cx="12192000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1102784" y="188914"/>
            <a:ext cx="10369549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4000">
                <a:latin typeface="Comic Sans MS" pitchFamily="66" charset="0"/>
              </a:rPr>
              <a:t> Физическая карта России</a:t>
            </a:r>
            <a:endParaRPr lang="ru-RU" altLang="ru-RU" sz="4000"/>
          </a:p>
        </p:txBody>
      </p:sp>
      <p:sp>
        <p:nvSpPr>
          <p:cNvPr id="11" name="Дуга 10"/>
          <p:cNvSpPr/>
          <p:nvPr/>
        </p:nvSpPr>
        <p:spPr>
          <a:xfrm>
            <a:off x="2256367" y="3357563"/>
            <a:ext cx="12192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" name="Дуга 11"/>
          <p:cNvSpPr/>
          <p:nvPr/>
        </p:nvSpPr>
        <p:spPr>
          <a:xfrm>
            <a:off x="2544233" y="3789363"/>
            <a:ext cx="12192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3" name="Дуга 12"/>
          <p:cNvSpPr/>
          <p:nvPr/>
        </p:nvSpPr>
        <p:spPr>
          <a:xfrm rot="1798947">
            <a:off x="1879600" y="2889251"/>
            <a:ext cx="2017184" cy="1871663"/>
          </a:xfrm>
          <a:prstGeom prst="arc">
            <a:avLst>
              <a:gd name="adj1" fmla="val 16200000"/>
              <a:gd name="adj2" fmla="val 15183121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Дуга 14"/>
          <p:cNvSpPr/>
          <p:nvPr/>
        </p:nvSpPr>
        <p:spPr>
          <a:xfrm rot="1798947">
            <a:off x="3992033" y="3609976"/>
            <a:ext cx="2017184" cy="1871663"/>
          </a:xfrm>
          <a:prstGeom prst="arc">
            <a:avLst>
              <a:gd name="adj1" fmla="val 16200000"/>
              <a:gd name="adj2" fmla="val 15183121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97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889000"/>
            <a:ext cx="8544984" cy="464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27052" y="5876925"/>
            <a:ext cx="1085003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>
                <a:latin typeface="Comic Sans MS" pitchFamily="66" charset="0"/>
              </a:rPr>
              <a:t> Холмы – это возвышения на равнине.</a:t>
            </a:r>
            <a:endParaRPr lang="ru-RU" altLang="ru-RU" sz="3200"/>
          </a:p>
        </p:txBody>
      </p:sp>
    </p:spTree>
    <p:extLst>
      <p:ext uri="{BB962C8B-B14F-4D97-AF65-F5344CB8AC3E}">
        <p14:creationId xmlns:p14="http://schemas.microsoft.com/office/powerpoint/2010/main" val="225978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title"/>
          </p:nvPr>
        </p:nvSpPr>
        <p:spPr>
          <a:xfrm>
            <a:off x="719667" y="115888"/>
            <a:ext cx="10752667" cy="1873250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endParaRPr lang="ru-RU" altLang="ru-RU" sz="3600" b="1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8435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533" y="-22225"/>
            <a:ext cx="7247467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3048000" y="1074738"/>
            <a:ext cx="6096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latin typeface="Comic Sans MS" pitchFamily="66" charset="0"/>
              </a:rPr>
              <a:t> </a:t>
            </a:r>
            <a:endParaRPr lang="ru-RU" alt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9667" y="1916113"/>
            <a:ext cx="321754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>
                <a:latin typeface="Comic Sans MS" pitchFamily="66" charset="0"/>
              </a:rPr>
              <a:t>  </a:t>
            </a:r>
            <a:r>
              <a:rPr lang="ru-RU" altLang="ru-RU" sz="3600" b="1">
                <a:latin typeface="Comic Sans MS" pitchFamily="66" charset="0"/>
              </a:rPr>
              <a:t>Овраг –</a:t>
            </a:r>
          </a:p>
          <a:p>
            <a:pPr eaLnBrk="1" hangingPunct="1"/>
            <a:r>
              <a:rPr lang="ru-RU" altLang="ru-RU" sz="3600" b="1">
                <a:latin typeface="Comic Sans MS" pitchFamily="66" charset="0"/>
              </a:rPr>
              <a:t> углубление </a:t>
            </a:r>
          </a:p>
          <a:p>
            <a:pPr eaLnBrk="1" hangingPunct="1"/>
            <a:r>
              <a:rPr lang="ru-RU" altLang="ru-RU" sz="3600" b="1">
                <a:latin typeface="Comic Sans MS" pitchFamily="66" charset="0"/>
              </a:rPr>
              <a:t> с крутым</a:t>
            </a:r>
          </a:p>
          <a:p>
            <a:pPr eaLnBrk="1" hangingPunct="1"/>
            <a:r>
              <a:rPr lang="ru-RU" altLang="ru-RU" sz="3600" b="1">
                <a:latin typeface="Comic Sans MS" pitchFamily="66" charset="0"/>
              </a:rPr>
              <a:t> склоном</a:t>
            </a:r>
          </a:p>
        </p:txBody>
      </p:sp>
    </p:spTree>
    <p:extLst>
      <p:ext uri="{BB962C8B-B14F-4D97-AF65-F5344CB8AC3E}">
        <p14:creationId xmlns:p14="http://schemas.microsoft.com/office/powerpoint/2010/main" val="92304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9459" name="AutoShape 11"/>
          <p:cNvSpPr>
            <a:spLocks noChangeArrowheads="1"/>
          </p:cNvSpPr>
          <p:nvPr/>
        </p:nvSpPr>
        <p:spPr bwMode="auto">
          <a:xfrm>
            <a:off x="1007534" y="2636839"/>
            <a:ext cx="2785533" cy="720725"/>
          </a:xfrm>
          <a:prstGeom prst="roundRect">
            <a:avLst>
              <a:gd name="adj" fmla="val 16667"/>
            </a:avLst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0" name="AutoShape 12"/>
          <p:cNvSpPr>
            <a:spLocks noChangeArrowheads="1"/>
          </p:cNvSpPr>
          <p:nvPr/>
        </p:nvSpPr>
        <p:spPr bwMode="auto">
          <a:xfrm>
            <a:off x="8784167" y="2781301"/>
            <a:ext cx="2880784" cy="720725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1" name="AutoShape 13"/>
          <p:cNvSpPr>
            <a:spLocks noChangeArrowheads="1"/>
          </p:cNvSpPr>
          <p:nvPr/>
        </p:nvSpPr>
        <p:spPr bwMode="auto">
          <a:xfrm>
            <a:off x="9313333" y="4143376"/>
            <a:ext cx="2878667" cy="720725"/>
          </a:xfrm>
          <a:prstGeom prst="roundRect">
            <a:avLst>
              <a:gd name="adj" fmla="val 16667"/>
            </a:avLst>
          </a:prstGeom>
          <a:solidFill>
            <a:srgbClr val="FF9999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>
                <a:latin typeface="Comic Sans MS" pitchFamily="66" charset="0"/>
              </a:rPr>
              <a:t>Холмистые</a:t>
            </a:r>
          </a:p>
        </p:txBody>
      </p:sp>
      <p:sp>
        <p:nvSpPr>
          <p:cNvPr id="19462" name="AutoShape 14"/>
          <p:cNvSpPr>
            <a:spLocks noChangeArrowheads="1"/>
          </p:cNvSpPr>
          <p:nvPr/>
        </p:nvSpPr>
        <p:spPr bwMode="auto">
          <a:xfrm>
            <a:off x="5715001" y="4071939"/>
            <a:ext cx="2783417" cy="7207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>
                <a:latin typeface="Comic Sans MS" pitchFamily="66" charset="0"/>
              </a:rPr>
              <a:t>Плоские</a:t>
            </a:r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1488018" y="2781300"/>
            <a:ext cx="11961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>
                <a:latin typeface="Comic Sans MS" pitchFamily="66" charset="0"/>
              </a:rPr>
              <a:t>Горы</a:t>
            </a: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9072034" y="2852738"/>
            <a:ext cx="20040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latin typeface="Comic Sans MS" pitchFamily="66" charset="0"/>
              </a:rPr>
              <a:t> </a:t>
            </a:r>
            <a:r>
              <a:rPr lang="ru-RU" altLang="ru-RU" sz="3200" b="1">
                <a:latin typeface="Comic Sans MS" pitchFamily="66" charset="0"/>
              </a:rPr>
              <a:t>Равнины</a:t>
            </a:r>
          </a:p>
        </p:txBody>
      </p:sp>
      <p:sp>
        <p:nvSpPr>
          <p:cNvPr id="19465" name="Text Box 5"/>
          <p:cNvSpPr txBox="1">
            <a:spLocks noChangeArrowheads="1"/>
          </p:cNvSpPr>
          <p:nvPr/>
        </p:nvSpPr>
        <p:spPr bwMode="auto">
          <a:xfrm>
            <a:off x="5808134" y="5300664"/>
            <a:ext cx="3080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latin typeface="Comic Sans MS" pitchFamily="66" charset="0"/>
              </a:rPr>
              <a:t> </a:t>
            </a:r>
          </a:p>
        </p:txBody>
      </p:sp>
      <p:sp>
        <p:nvSpPr>
          <p:cNvPr id="19466" name="Text Box 6"/>
          <p:cNvSpPr txBox="1">
            <a:spLocks noChangeArrowheads="1"/>
          </p:cNvSpPr>
          <p:nvPr/>
        </p:nvSpPr>
        <p:spPr bwMode="auto">
          <a:xfrm>
            <a:off x="9167284" y="4581525"/>
            <a:ext cx="3080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latin typeface="Comic Sans MS" pitchFamily="66" charset="0"/>
              </a:rPr>
              <a:t> </a:t>
            </a:r>
          </a:p>
        </p:txBody>
      </p:sp>
      <p:sp>
        <p:nvSpPr>
          <p:cNvPr id="19467" name="Line 15"/>
          <p:cNvSpPr>
            <a:spLocks noChangeShapeType="1"/>
          </p:cNvSpPr>
          <p:nvPr/>
        </p:nvSpPr>
        <p:spPr bwMode="auto">
          <a:xfrm flipH="1">
            <a:off x="1871134" y="1628776"/>
            <a:ext cx="2783417" cy="10080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8" name="Line 16"/>
          <p:cNvSpPr>
            <a:spLocks noChangeShapeType="1"/>
          </p:cNvSpPr>
          <p:nvPr/>
        </p:nvSpPr>
        <p:spPr bwMode="auto">
          <a:xfrm>
            <a:off x="6864351" y="1628776"/>
            <a:ext cx="2880783" cy="10080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9" name="Line 17"/>
          <p:cNvSpPr>
            <a:spLocks noChangeShapeType="1"/>
          </p:cNvSpPr>
          <p:nvPr/>
        </p:nvSpPr>
        <p:spPr bwMode="auto">
          <a:xfrm>
            <a:off x="10896601" y="3500439"/>
            <a:ext cx="342900" cy="71437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0" name="Line 18"/>
          <p:cNvSpPr>
            <a:spLocks noChangeShapeType="1"/>
          </p:cNvSpPr>
          <p:nvPr/>
        </p:nvSpPr>
        <p:spPr bwMode="auto">
          <a:xfrm flipH="1">
            <a:off x="7823200" y="3500438"/>
            <a:ext cx="863600" cy="4333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1" name="AutoShape 12"/>
          <p:cNvSpPr>
            <a:spLocks noChangeArrowheads="1"/>
          </p:cNvSpPr>
          <p:nvPr/>
        </p:nvSpPr>
        <p:spPr bwMode="auto">
          <a:xfrm>
            <a:off x="7429500" y="5715001"/>
            <a:ext cx="2880784" cy="720725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600">
                <a:latin typeface="Comic Sans MS" pitchFamily="66" charset="0"/>
              </a:rPr>
              <a:t> Овраги</a:t>
            </a:r>
          </a:p>
        </p:txBody>
      </p:sp>
      <p:sp>
        <p:nvSpPr>
          <p:cNvPr id="19472" name="Line 17"/>
          <p:cNvSpPr>
            <a:spLocks noChangeShapeType="1"/>
          </p:cNvSpPr>
          <p:nvPr/>
        </p:nvSpPr>
        <p:spPr bwMode="auto">
          <a:xfrm flipH="1">
            <a:off x="624418" y="3500439"/>
            <a:ext cx="1246716" cy="11525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3024718" y="3500438"/>
            <a:ext cx="766233" cy="20891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4" name="AutoShape 12"/>
          <p:cNvSpPr>
            <a:spLocks noChangeArrowheads="1"/>
          </p:cNvSpPr>
          <p:nvPr/>
        </p:nvSpPr>
        <p:spPr bwMode="auto">
          <a:xfrm>
            <a:off x="2063751" y="5732464"/>
            <a:ext cx="3361267" cy="72072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38100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latin typeface="Comic Sans MS" pitchFamily="66" charset="0"/>
              </a:rPr>
              <a:t> </a:t>
            </a:r>
          </a:p>
        </p:txBody>
      </p:sp>
      <p:sp>
        <p:nvSpPr>
          <p:cNvPr id="19475" name="AutoShape 12"/>
          <p:cNvSpPr>
            <a:spLocks noChangeArrowheads="1"/>
          </p:cNvSpPr>
          <p:nvPr/>
        </p:nvSpPr>
        <p:spPr bwMode="auto">
          <a:xfrm>
            <a:off x="239185" y="4724401"/>
            <a:ext cx="2880783" cy="720725"/>
          </a:xfrm>
          <a:prstGeom prst="roundRect">
            <a:avLst>
              <a:gd name="adj" fmla="val 16667"/>
            </a:avLst>
          </a:prstGeom>
          <a:solidFill>
            <a:srgbClr val="FFED9F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>
                <a:latin typeface="Comic Sans MS" pitchFamily="66" charset="0"/>
              </a:rPr>
              <a:t> </a:t>
            </a:r>
            <a:endParaRPr lang="ru-RU" altLang="ru-RU" sz="3600" b="1">
              <a:latin typeface="Comic Sans MS" pitchFamily="66" charset="0"/>
            </a:endParaRPr>
          </a:p>
        </p:txBody>
      </p:sp>
      <p:sp>
        <p:nvSpPr>
          <p:cNvPr id="24" name="AutoShape 12"/>
          <p:cNvSpPr>
            <a:spLocks noChangeArrowheads="1"/>
          </p:cNvSpPr>
          <p:nvPr/>
        </p:nvSpPr>
        <p:spPr bwMode="auto">
          <a:xfrm>
            <a:off x="1678517" y="404814"/>
            <a:ext cx="9218083" cy="115252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  <a:cs typeface="+mn-cs"/>
              </a:rPr>
              <a:t>   Формы земной поверхности</a:t>
            </a:r>
          </a:p>
        </p:txBody>
      </p:sp>
      <p:sp>
        <p:nvSpPr>
          <p:cNvPr id="19477" name="Line 17"/>
          <p:cNvSpPr>
            <a:spLocks noChangeShapeType="1"/>
          </p:cNvSpPr>
          <p:nvPr/>
        </p:nvSpPr>
        <p:spPr bwMode="auto">
          <a:xfrm flipH="1">
            <a:off x="7524751" y="4786314"/>
            <a:ext cx="61383" cy="9286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8" name="Line 17"/>
          <p:cNvSpPr>
            <a:spLocks noChangeShapeType="1"/>
          </p:cNvSpPr>
          <p:nvPr/>
        </p:nvSpPr>
        <p:spPr bwMode="auto">
          <a:xfrm flipH="1">
            <a:off x="10001251" y="4857750"/>
            <a:ext cx="61383" cy="9286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Стрелка вправо 26">
            <a:hlinkClick r:id="rId2" action="ppaction://hlinkfile"/>
          </p:cNvPr>
          <p:cNvSpPr/>
          <p:nvPr/>
        </p:nvSpPr>
        <p:spPr>
          <a:xfrm>
            <a:off x="10513484" y="6373814"/>
            <a:ext cx="1303867" cy="484187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46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3" y="188914"/>
            <a:ext cx="11184467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239185" y="5349876"/>
            <a:ext cx="1161838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 b="1" i="1">
                <a:latin typeface="Comic Sans MS" pitchFamily="66" charset="0"/>
              </a:rPr>
              <a:t> </a:t>
            </a:r>
            <a:r>
              <a:rPr lang="ru-RU" altLang="ru-RU" sz="3600" b="1">
                <a:latin typeface="Comic Sans MS" pitchFamily="66" charset="0"/>
              </a:rPr>
              <a:t>Горы</a:t>
            </a:r>
            <a:r>
              <a:rPr lang="ru-RU" altLang="ru-RU" sz="2800" b="1">
                <a:latin typeface="Comic Sans MS" pitchFamily="66" charset="0"/>
              </a:rPr>
              <a:t> – неровные участки земной поверхности, которые возвышаются над окружающей местностью</a:t>
            </a:r>
          </a:p>
        </p:txBody>
      </p:sp>
    </p:spTree>
    <p:extLst>
      <p:ext uri="{BB962C8B-B14F-4D97-AF65-F5344CB8AC3E}">
        <p14:creationId xmlns:p14="http://schemas.microsoft.com/office/powerpoint/2010/main" val="21655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C:\Documents and Settings\User\Мои документы\Downloads\эльбру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20" y="153024"/>
            <a:ext cx="5629177" cy="2812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562298" y="3213239"/>
            <a:ext cx="45143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4000" b="1" dirty="0">
                <a:latin typeface="Comic Sans MS" pitchFamily="66" charset="0"/>
              </a:rPr>
              <a:t>Одиночные горы</a:t>
            </a:r>
          </a:p>
        </p:txBody>
      </p:sp>
      <p:pic>
        <p:nvPicPr>
          <p:cNvPr id="4" name="Picture 2" descr="C:\Documents and Settings\User\Мои документы\Downloads\turizm.ru_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407" y="117513"/>
            <a:ext cx="4960595" cy="27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44407" y="3206200"/>
            <a:ext cx="51475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4400" b="1" dirty="0">
                <a:latin typeface="Comic Sans MS" pitchFamily="66" charset="0"/>
              </a:rPr>
              <a:t> </a:t>
            </a:r>
            <a:r>
              <a:rPr lang="ru-RU" altLang="ru-RU" sz="4400" b="1" i="1" dirty="0">
                <a:latin typeface="Comic Sans MS" pitchFamily="66" charset="0"/>
              </a:rPr>
              <a:t>Горные   хребты</a:t>
            </a:r>
            <a:endParaRPr lang="ru-RU" altLang="ru-RU" sz="4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42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4751917" y="292100"/>
            <a:ext cx="2207683" cy="584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atin typeface="+mn-lt"/>
                <a:cs typeface="+mn-cs"/>
              </a:rPr>
              <a:t>ХОЛМ</a:t>
            </a:r>
          </a:p>
        </p:txBody>
      </p:sp>
      <p:sp>
        <p:nvSpPr>
          <p:cNvPr id="4" name="TextBox 3">
            <a:hlinkClick r:id="" action="ppaction://noaction"/>
          </p:cNvPr>
          <p:cNvSpPr txBox="1"/>
          <p:nvPr/>
        </p:nvSpPr>
        <p:spPr>
          <a:xfrm>
            <a:off x="4457701" y="1019175"/>
            <a:ext cx="2501900" cy="584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atin typeface="+mn-lt"/>
                <a:cs typeface="+mn-cs"/>
              </a:rPr>
              <a:t>ГОРА</a:t>
            </a:r>
          </a:p>
        </p:txBody>
      </p:sp>
      <p:sp>
        <p:nvSpPr>
          <p:cNvPr id="5" name="TextBox 4">
            <a:hlinkClick r:id="" action="ppaction://noaction"/>
          </p:cNvPr>
          <p:cNvSpPr txBox="1"/>
          <p:nvPr/>
        </p:nvSpPr>
        <p:spPr>
          <a:xfrm>
            <a:off x="3312584" y="6092825"/>
            <a:ext cx="5376333" cy="584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atin typeface="+mn-lt"/>
                <a:cs typeface="+mn-cs"/>
              </a:rPr>
              <a:t>высота до 200 м</a:t>
            </a:r>
          </a:p>
        </p:txBody>
      </p:sp>
      <p:sp>
        <p:nvSpPr>
          <p:cNvPr id="6" name="TextBox 5">
            <a:hlinkClick r:id="" action="ppaction://noaction"/>
          </p:cNvPr>
          <p:cNvSpPr txBox="1"/>
          <p:nvPr/>
        </p:nvSpPr>
        <p:spPr>
          <a:xfrm>
            <a:off x="3333751" y="5373688"/>
            <a:ext cx="6123516" cy="584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atin typeface="+mn-lt"/>
                <a:cs typeface="+mn-cs"/>
              </a:rPr>
              <a:t>высота более 200 м</a:t>
            </a:r>
          </a:p>
        </p:txBody>
      </p:sp>
      <p:pic>
        <p:nvPicPr>
          <p:cNvPr id="25606" name="Picture 2" descr="http://questpointgroup.com/Travel/wp-content/uploads/2009/11/Green_Hills_1024x768-66199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17" y="2060576"/>
            <a:ext cx="5120216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4" descr="http://alp.crimea.ua/wp-content/uploads/2009/12/P10112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485" y="2060575"/>
            <a:ext cx="5151967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847167" y="260351"/>
            <a:ext cx="1709122" cy="523220"/>
          </a:xfrm>
          <a:prstGeom prst="rect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>
                <a:latin typeface="Comic Sans MS" pitchFamily="66" charset="0"/>
              </a:rPr>
              <a:t>Вершина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944534" y="981075"/>
            <a:ext cx="1377300" cy="584775"/>
          </a:xfrm>
          <a:prstGeom prst="rect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>
                <a:latin typeface="Comic Sans MS" pitchFamily="66" charset="0"/>
              </a:rPr>
              <a:t>Склон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56667" y="1700214"/>
            <a:ext cx="2037737" cy="584775"/>
          </a:xfrm>
          <a:prstGeom prst="rect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>
                <a:latin typeface="Comic Sans MS" pitchFamily="66" charset="0"/>
              </a:rPr>
              <a:t>Подошва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3983567" y="1268413"/>
            <a:ext cx="960967" cy="26654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695700" y="765176"/>
            <a:ext cx="1151467" cy="27352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8" idx="3"/>
          </p:cNvCxnSpPr>
          <p:nvPr/>
        </p:nvCxnSpPr>
        <p:spPr>
          <a:xfrm>
            <a:off x="6556289" y="521961"/>
            <a:ext cx="2610995" cy="218631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4271433" y="2276476"/>
            <a:ext cx="1151467" cy="22320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671733" y="2276475"/>
            <a:ext cx="1441451" cy="2160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671733" y="1341438"/>
            <a:ext cx="2017184" cy="19431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7" name="TextBox 17"/>
          <p:cNvSpPr txBox="1">
            <a:spLocks noChangeArrowheads="1"/>
          </p:cNvSpPr>
          <p:nvPr/>
        </p:nvSpPr>
        <p:spPr bwMode="auto">
          <a:xfrm>
            <a:off x="912285" y="4005263"/>
            <a:ext cx="6126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5618" name="Прямоугольник 18"/>
          <p:cNvSpPr>
            <a:spLocks noChangeArrowheads="1"/>
          </p:cNvSpPr>
          <p:nvPr/>
        </p:nvSpPr>
        <p:spPr bwMode="auto">
          <a:xfrm>
            <a:off x="10801352" y="3933826"/>
            <a:ext cx="6126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8515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01 0.02637 L -0.36892 0.162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0" y="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44 0.02521 L 0.40313 0.056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458 -0.00069 L 0.18819 -0.0636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46 0.00995 L -0.2915 -0.168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3944" y="201877"/>
            <a:ext cx="8686799" cy="3982195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ru-RU" sz="9600" b="1" dirty="0" err="1" smtClean="0">
                <a:ln w="28575">
                  <a:solidFill>
                    <a:srgbClr val="0066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Физминутка</a:t>
            </a:r>
            <a:endParaRPr lang="ru-RU" sz="9600" b="1" dirty="0">
              <a:ln w="28575">
                <a:solidFill>
                  <a:srgbClr val="006600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Picture 2" descr="https://kartinki.vip/uploads/posts/2017-09/1506643685_290-kniga-i-per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314" y="4794578"/>
            <a:ext cx="2833765" cy="2063422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ФИЗМИНУТКИ - Сайт учителя начальных классов Медовой Дарьи ...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818" y="3283527"/>
            <a:ext cx="4370819" cy="375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53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1731" y="2308116"/>
            <a:ext cx="7261979" cy="95794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800080"/>
                </a:solidFill>
              </a:rPr>
              <a:t>Стр.78-79 </a:t>
            </a:r>
            <a:endParaRPr lang="ru-RU" sz="5400" b="1" dirty="0">
              <a:solidFill>
                <a:srgbClr val="80008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0852" y="-193366"/>
            <a:ext cx="9155544" cy="1981201"/>
          </a:xfr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n w="28575">
                  <a:solidFill>
                    <a:srgbClr val="80008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Работа с учебником</a:t>
            </a:r>
            <a:endParaRPr lang="ru-RU" sz="7200" b="1" dirty="0">
              <a:ln w="28575">
                <a:solidFill>
                  <a:srgbClr val="800080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2" descr="https://uchitel.by/storage/product/3e/65fafec9227fbc4f791360174b26bc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53" y="1951037"/>
            <a:ext cx="3504998" cy="467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77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Отгадай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761" y="3591339"/>
            <a:ext cx="3474295" cy="288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6591" y="2319130"/>
            <a:ext cx="8587409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Он заменит десять рук,</a:t>
            </a:r>
          </a:p>
          <a:p>
            <a:r>
              <a:rPr lang="ru-RU" sz="3200" dirty="0"/>
              <a:t>Путешественника друг</a:t>
            </a:r>
          </a:p>
          <a:p>
            <a:r>
              <a:rPr lang="ru-RU" sz="3200" dirty="0"/>
              <a:t>К пикникам уже привык</a:t>
            </a:r>
          </a:p>
          <a:p>
            <a:r>
              <a:rPr lang="ru-RU" sz="3200" dirty="0"/>
              <a:t>И хранит в себе тайник.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34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6601" y="2838203"/>
            <a:ext cx="7261979" cy="9579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800080"/>
                </a:solidFill>
              </a:rPr>
              <a:t>Стр. 49</a:t>
            </a:r>
            <a:br>
              <a:rPr lang="ru-RU" sz="5400" b="1" dirty="0" smtClean="0">
                <a:solidFill>
                  <a:srgbClr val="800080"/>
                </a:solidFill>
              </a:rPr>
            </a:br>
            <a:r>
              <a:rPr lang="ru-RU" sz="5400" b="1" dirty="0" smtClean="0">
                <a:solidFill>
                  <a:srgbClr val="800080"/>
                </a:solidFill>
              </a:rPr>
              <a:t>№ 1, 2,3</a:t>
            </a:r>
            <a:endParaRPr lang="ru-RU" sz="5400" b="1" dirty="0">
              <a:solidFill>
                <a:srgbClr val="80008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0852" y="-193366"/>
            <a:ext cx="9155544" cy="1981201"/>
          </a:xfr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n w="28575">
                  <a:solidFill>
                    <a:srgbClr val="80008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Работа в тетради</a:t>
            </a:r>
            <a:endParaRPr lang="ru-RU" sz="7200" b="1" dirty="0">
              <a:ln w="28575">
                <a:solidFill>
                  <a:srgbClr val="800080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Picture 2" descr="https://img.labirint.ru/rcimg/22b50161fd3cd91ea78e01f294e0a308/1920x1080/comments_pic/1602/2_2a32bfee837d8cdd671575941cef68a2_1452501395.jpg?14525014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08" y="1809291"/>
            <a:ext cx="3138557" cy="471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28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1295400" y="1628776"/>
            <a:ext cx="9408584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i="1">
                <a:solidFill>
                  <a:srgbClr val="000099"/>
                </a:solidFill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i="1">
                <a:solidFill>
                  <a:srgbClr val="000099"/>
                </a:solidFill>
              </a:rPr>
              <a:t> </a:t>
            </a:r>
            <a:r>
              <a:rPr lang="ru-RU" altLang="ru-RU" sz="4400" b="1" i="1">
                <a:latin typeface="Comic Sans MS" pitchFamily="66" charset="0"/>
              </a:rPr>
              <a:t>« Теперь я знаю, что…</a:t>
            </a:r>
            <a:r>
              <a:rPr lang="ru-RU" altLang="ru-RU" sz="4400" b="1">
                <a:latin typeface="Comic Sans MS" pitchFamily="66" charset="0"/>
              </a:rPr>
              <a:t>        </a:t>
            </a: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1968500" y="404813"/>
            <a:ext cx="6817784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400" b="1" dirty="0">
                <a:latin typeface="Comic Sans MS" pitchFamily="66" charset="0"/>
              </a:rPr>
              <a:t>Мои   открытия:</a:t>
            </a:r>
          </a:p>
        </p:txBody>
      </p:sp>
    </p:spTree>
    <p:extLst>
      <p:ext uri="{BB962C8B-B14F-4D97-AF65-F5344CB8AC3E}">
        <p14:creationId xmlns:p14="http://schemas.microsoft.com/office/powerpoint/2010/main" val="59251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/>
      <p:bldP spid="1116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6601" y="2838203"/>
            <a:ext cx="9702790" cy="9579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800080"/>
                </a:solidFill>
              </a:rPr>
              <a:t/>
            </a:r>
            <a:br>
              <a:rPr lang="ru-RU" sz="5400" b="1" dirty="0" smtClean="0">
                <a:solidFill>
                  <a:srgbClr val="800080"/>
                </a:solidFill>
              </a:rPr>
            </a:br>
            <a:r>
              <a:rPr lang="ru-RU" sz="5400" b="1" dirty="0">
                <a:solidFill>
                  <a:srgbClr val="800080"/>
                </a:solidFill>
              </a:rPr>
              <a:t/>
            </a:r>
            <a:br>
              <a:rPr lang="ru-RU" sz="5400" b="1" dirty="0">
                <a:solidFill>
                  <a:srgbClr val="800080"/>
                </a:solidFill>
              </a:rPr>
            </a:br>
            <a:r>
              <a:rPr lang="ru-RU" sz="5400" b="1" dirty="0" smtClean="0">
                <a:solidFill>
                  <a:srgbClr val="800080"/>
                </a:solidFill>
              </a:rPr>
              <a:t>Стр. 78-81(читать)</a:t>
            </a:r>
            <a:r>
              <a:rPr lang="ru-RU" sz="5400" b="1" dirty="0">
                <a:solidFill>
                  <a:srgbClr val="800080"/>
                </a:solidFill>
              </a:rPr>
              <a:t/>
            </a:r>
            <a:br>
              <a:rPr lang="ru-RU" sz="5400" b="1" dirty="0">
                <a:solidFill>
                  <a:srgbClr val="800080"/>
                </a:solidFill>
              </a:rPr>
            </a:br>
            <a:r>
              <a:rPr lang="ru-RU" sz="4900" b="1" dirty="0" smtClean="0">
                <a:solidFill>
                  <a:schemeClr val="tx2"/>
                </a:solidFill>
              </a:rPr>
              <a:t>1.</a:t>
            </a:r>
            <a:r>
              <a:rPr lang="ru-RU" sz="4900" b="1" dirty="0">
                <a:solidFill>
                  <a:schemeClr val="tx2"/>
                </a:solidFill>
              </a:rPr>
              <a:t>В</a:t>
            </a:r>
            <a:r>
              <a:rPr lang="ru-RU" sz="4900" b="1" dirty="0" smtClean="0">
                <a:solidFill>
                  <a:schemeClr val="tx2"/>
                </a:solidFill>
              </a:rPr>
              <a:t>ыучить определения </a:t>
            </a:r>
            <a:r>
              <a:rPr lang="ru-RU" sz="4900" b="1" dirty="0" smtClean="0">
                <a:solidFill>
                  <a:srgbClr val="006600"/>
                </a:solidFill>
              </a:rPr>
              <a:t>«Гора», «Равнина», «Холм», «Овраг». </a:t>
            </a:r>
            <a:br>
              <a:rPr lang="ru-RU" sz="4900" b="1" dirty="0" smtClean="0">
                <a:solidFill>
                  <a:srgbClr val="006600"/>
                </a:solidFill>
              </a:rPr>
            </a:br>
            <a:r>
              <a:rPr lang="ru-RU" sz="4900" b="1" dirty="0" smtClean="0">
                <a:solidFill>
                  <a:schemeClr val="tx2"/>
                </a:solidFill>
              </a:rPr>
              <a:t>2.Выучить </a:t>
            </a:r>
            <a:r>
              <a:rPr lang="ru-RU" sz="4900" b="1" dirty="0" smtClean="0">
                <a:solidFill>
                  <a:srgbClr val="006600"/>
                </a:solidFill>
              </a:rPr>
              <a:t>из каких частей состоит гора и холм.</a:t>
            </a:r>
            <a:endParaRPr lang="ru-RU" sz="4900" b="1" dirty="0">
              <a:solidFill>
                <a:srgbClr val="0066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5545" y="0"/>
            <a:ext cx="9155544" cy="1981201"/>
          </a:xfrm>
          <a:ln>
            <a:noFill/>
          </a:ln>
          <a:effectLst/>
        </p:spPr>
        <p:txBody>
          <a:bodyPr>
            <a:normAutofit/>
          </a:bodyPr>
          <a:lstStyle/>
          <a:p>
            <a:r>
              <a:rPr lang="ru-RU" sz="7200" b="1" dirty="0" smtClean="0">
                <a:ln w="28575">
                  <a:solidFill>
                    <a:srgbClr val="80008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Домашнее задание</a:t>
            </a:r>
            <a:endParaRPr lang="ru-RU" sz="7200" b="1" dirty="0">
              <a:ln w="28575">
                <a:solidFill>
                  <a:srgbClr val="800080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2" descr="https://uchitel.by/storage/product/3e/65fafec9227fbc4f791360174b26bc2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82" y="4055594"/>
            <a:ext cx="1709531" cy="228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46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473417" y="0"/>
            <a:ext cx="10252639" cy="6618515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ru-RU" sz="12000" b="1" dirty="0" smtClean="0">
                <a:ln w="38100">
                  <a:solidFill>
                    <a:srgbClr val="80008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Спасибо</a:t>
            </a:r>
          </a:p>
          <a:p>
            <a:pPr algn="ctr"/>
            <a:r>
              <a:rPr lang="ru-RU" sz="12000" b="1" dirty="0">
                <a:ln w="38100">
                  <a:solidFill>
                    <a:srgbClr val="80008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з</a:t>
            </a:r>
            <a:r>
              <a:rPr lang="ru-RU" sz="12000" b="1" dirty="0" smtClean="0">
                <a:ln w="38100">
                  <a:solidFill>
                    <a:srgbClr val="80008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а внимание!</a:t>
            </a:r>
            <a:endParaRPr lang="ru-RU" sz="12000" b="1" dirty="0">
              <a:ln w="38100">
                <a:solidFill>
                  <a:srgbClr val="800080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15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Мои документы\Downloads\111603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527051" y="404813"/>
            <a:ext cx="11137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i="1">
                <a:solidFill>
                  <a:schemeClr val="bg1"/>
                </a:solidFill>
              </a:rPr>
              <a:t>Путешествуя по Земле, люди видят вокруг много нового, интересного…</a:t>
            </a:r>
          </a:p>
        </p:txBody>
      </p:sp>
    </p:spTree>
    <p:extLst>
      <p:ext uri="{BB962C8B-B14F-4D97-AF65-F5344CB8AC3E}">
        <p14:creationId xmlns:p14="http://schemas.microsoft.com/office/powerpoint/2010/main" val="93053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http://www.russisch-russland.com/wp-content/uploads/2010/11/Russkaya-Ravn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468" y="3213100"/>
            <a:ext cx="4561417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C:\Documents and Settings\User\Мои документы\Downloads\1260274384_go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3" y="2708276"/>
            <a:ext cx="393700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" descr="C:\Documents and Settings\User\Мои документы\Downloads\000_3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1" y="333376"/>
            <a:ext cx="3949700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3" descr="C:\Documents and Settings\User\Мои документы\Downloads\0008-008-Landshafty-Severnogo-Kavkaza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818" y="1773238"/>
            <a:ext cx="3712633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" descr="C:\Documents and Settings\User\Мои документы\Downloads\c0a5a491744bd45978dcd5e515b8965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2" y="4410076"/>
            <a:ext cx="4895849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8" descr="http://commondatastorage.googleapis.com/static.panoramio.com/photos/original/1490658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834" y="115888"/>
            <a:ext cx="4671484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137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http://www.russisch-russland.com/wp-content/uploads/2010/11/Russkaya-Ravn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833" y="3429001"/>
            <a:ext cx="3617384" cy="1884363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User\Мои документы\Downloads\1260274384_go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214313"/>
            <a:ext cx="3937000" cy="221456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6" descr="C:\Documents and Settings\User\Мои документы\Downloads\000_3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1" y="214314"/>
            <a:ext cx="3949700" cy="219392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3" descr="C:\Documents and Settings\User\Мои документы\Downloads\0008-008-Landshafty-Severnogo-Kavkaza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3" y="4797426"/>
            <a:ext cx="3302000" cy="1857375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2" descr="C:\Documents and Settings\User\Мои документы\Downloads\c0a5a491744bd45978dcd5e515b8965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1" y="4797425"/>
            <a:ext cx="3570817" cy="178593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8" descr="http://commondatastorage.googleapis.com/static.panoramio.com/photos/original/1490658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1" y="3284539"/>
            <a:ext cx="3175000" cy="1785937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9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2020" y="261257"/>
            <a:ext cx="7261979" cy="95794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800080"/>
                </a:solidFill>
              </a:rPr>
              <a:t>Тема урока:</a:t>
            </a:r>
            <a:endParaRPr lang="ru-RU" sz="5400" b="1" dirty="0">
              <a:solidFill>
                <a:srgbClr val="80008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5086" y="1596570"/>
            <a:ext cx="10043886" cy="4383315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ln w="38100">
                  <a:solidFill>
                    <a:srgbClr val="80008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Формы земной поверхности. </a:t>
            </a:r>
          </a:p>
        </p:txBody>
      </p:sp>
    </p:spTree>
    <p:extLst>
      <p:ext uri="{BB962C8B-B14F-4D97-AF65-F5344CB8AC3E}">
        <p14:creationId xmlns:p14="http://schemas.microsoft.com/office/powerpoint/2010/main" val="390390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126" y="2319129"/>
            <a:ext cx="8596668" cy="3403600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solidFill>
                  <a:srgbClr val="FF0000"/>
                </a:solidFill>
              </a:rPr>
              <a:t>Задачи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sz="36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Узнаем</a:t>
            </a:r>
            <a:r>
              <a:rPr lang="ru-RU" sz="3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, какие формы земной поверхности бывают, </a:t>
            </a:r>
            <a:r>
              <a:rPr lang="ru-RU" sz="27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7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-</a:t>
            </a:r>
            <a:r>
              <a:rPr lang="ru-RU" sz="36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научимся их </a:t>
            </a:r>
            <a:r>
              <a:rPr lang="ru-RU" sz="3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сравнивать, </a:t>
            </a:r>
            <a:r>
              <a:rPr lang="ru-RU" sz="27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7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-</a:t>
            </a:r>
            <a:r>
              <a:rPr lang="ru-RU" sz="36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будем </a:t>
            </a:r>
            <a:r>
              <a:rPr lang="ru-RU" sz="3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учиться замечать и ценить красоту природы.</a:t>
            </a:r>
            <a:r>
              <a:rPr lang="ru-RU" sz="27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70101" y="123688"/>
            <a:ext cx="8596668" cy="157096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Цель урока:</a:t>
            </a:r>
          </a:p>
          <a:p>
            <a:r>
              <a:rPr lang="ru-RU" sz="2800" dirty="0"/>
              <a:t>•	</a:t>
            </a:r>
            <a:r>
              <a:rPr lang="ru-RU" sz="2800" dirty="0" smtClean="0"/>
              <a:t>Познакомиться  </a:t>
            </a:r>
            <a:r>
              <a:rPr lang="ru-RU" sz="2800" dirty="0"/>
              <a:t>с видами земной поверхности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4279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090" y="1762538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Повторим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28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39184" y="0"/>
            <a:ext cx="11808883" cy="2087563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chemeClr val="tx1"/>
                </a:solidFill>
                <a:latin typeface="Comic Sans MS" pitchFamily="66" charset="0"/>
              </a:rPr>
              <a:t>Равнина – это ровный или почти ровный участок</a:t>
            </a:r>
            <a:br>
              <a:rPr lang="ru-RU" altLang="ru-RU" sz="2800" b="1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altLang="ru-RU" sz="2800" b="1" smtClean="0">
                <a:solidFill>
                  <a:schemeClr val="tx1"/>
                </a:solidFill>
                <a:latin typeface="Comic Sans MS" pitchFamily="66" charset="0"/>
              </a:rPr>
              <a:t>земной поверхности </a:t>
            </a:r>
          </a:p>
        </p:txBody>
      </p:sp>
      <p:pic>
        <p:nvPicPr>
          <p:cNvPr id="133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0" y="4365625"/>
            <a:ext cx="437726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2" descr="C:\Documents and Settings\User\Мои документы\Downloads\c0a5a491744bd45978dcd5e515b896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0" y="1916113"/>
            <a:ext cx="4605867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 descr="C:\Documents and Settings\User\Мои документы\Downloads\0de1_2a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18" y="1916114"/>
            <a:ext cx="4607983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0" descr="2018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18" y="4292600"/>
            <a:ext cx="4514849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676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theme/theme1.xml><?xml version="1.0" encoding="utf-8"?>
<a:theme xmlns:a="http://schemas.openxmlformats.org/drawingml/2006/main" name="Аспект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185</Words>
  <Application>Microsoft Office PowerPoint</Application>
  <PresentationFormat>Произвольный</PresentationFormat>
  <Paragraphs>71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Презентация PowerPoint</vt:lpstr>
      <vt:lpstr>Отгадай</vt:lpstr>
      <vt:lpstr>Презентация PowerPoint</vt:lpstr>
      <vt:lpstr>Презентация PowerPoint</vt:lpstr>
      <vt:lpstr>Презентация PowerPoint</vt:lpstr>
      <vt:lpstr>Тема урока:</vt:lpstr>
      <vt:lpstr>Задачи: -Узнаем, какие формы земной поверхности бывают,  -научимся их сравнивать,  -будем учиться замечать и ценить красоту природы. </vt:lpstr>
      <vt:lpstr>Повторим</vt:lpstr>
      <vt:lpstr>Равнина – это ровный или почти ровный участок земной поверхности </vt:lpstr>
      <vt:lpstr> </vt:lpstr>
      <vt:lpstr>Презентация PowerPoint</vt:lpstr>
      <vt:lpstr>Презентация PowerPoint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Стр.78-79 </vt:lpstr>
      <vt:lpstr>Стр. 49 № 1, 2,3</vt:lpstr>
      <vt:lpstr>Презентация PowerPoint</vt:lpstr>
      <vt:lpstr>  Стр. 78-81(читать) 1.Выучить определения «Гора», «Равнина», «Холм», «Овраг».  2.Выучить из каких частей состоит гора и холм.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Светлана</cp:lastModifiedBy>
  <cp:revision>22</cp:revision>
  <dcterms:created xsi:type="dcterms:W3CDTF">2020-04-04T21:54:33Z</dcterms:created>
  <dcterms:modified xsi:type="dcterms:W3CDTF">2020-04-12T11:43:47Z</dcterms:modified>
</cp:coreProperties>
</file>