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90" r:id="rId3"/>
    <p:sldId id="257" r:id="rId4"/>
    <p:sldId id="285" r:id="rId5"/>
    <p:sldId id="263" r:id="rId6"/>
    <p:sldId id="274" r:id="rId7"/>
    <p:sldId id="287" r:id="rId8"/>
    <p:sldId id="277" r:id="rId9"/>
    <p:sldId id="264" r:id="rId10"/>
    <p:sldId id="265" r:id="rId11"/>
    <p:sldId id="288" r:id="rId12"/>
    <p:sldId id="272" r:id="rId13"/>
    <p:sldId id="273" r:id="rId14"/>
    <p:sldId id="293" r:id="rId1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50" autoAdjust="0"/>
    <p:restoredTop sz="94660"/>
  </p:normalViewPr>
  <p:slideViewPr>
    <p:cSldViewPr snapToGrid="0">
      <p:cViewPr varScale="1">
        <p:scale>
          <a:sx n="86" d="100"/>
          <a:sy n="86" d="100"/>
        </p:scale>
        <p:origin x="528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31D1A3-819C-43D9-A163-45625DAA4C81}" type="datetimeFigureOut">
              <a:rPr lang="ru-RU" smtClean="0"/>
              <a:t>вт.24.03.2020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AE994CBE-5891-4C52-821F-7726C6C863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13455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31D1A3-819C-43D9-A163-45625DAA4C81}" type="datetimeFigureOut">
              <a:rPr lang="ru-RU" smtClean="0"/>
              <a:t>вт.24.03.2020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AE994CBE-5891-4C52-821F-7726C6C863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252392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31D1A3-819C-43D9-A163-45625DAA4C81}" type="datetimeFigureOut">
              <a:rPr lang="ru-RU" smtClean="0"/>
              <a:t>вт.24.03.2020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AE994CBE-5891-4C52-821F-7726C6C8635F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2866213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31D1A3-819C-43D9-A163-45625DAA4C81}" type="datetimeFigureOut">
              <a:rPr lang="ru-RU" smtClean="0"/>
              <a:t>вт.24.03.2020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AE994CBE-5891-4C52-821F-7726C6C863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425636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31D1A3-819C-43D9-A163-45625DAA4C81}" type="datetimeFigureOut">
              <a:rPr lang="ru-RU" smtClean="0"/>
              <a:t>вт.24.03.2020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AE994CBE-5891-4C52-821F-7726C6C8635F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18544723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31D1A3-819C-43D9-A163-45625DAA4C81}" type="datetimeFigureOut">
              <a:rPr lang="ru-RU" smtClean="0"/>
              <a:t>вт.24.03.2020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AE994CBE-5891-4C52-821F-7726C6C863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017805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31D1A3-819C-43D9-A163-45625DAA4C81}" type="datetimeFigureOut">
              <a:rPr lang="ru-RU" smtClean="0"/>
              <a:t>вт.24.03.2020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994CBE-5891-4C52-821F-7726C6C863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874112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31D1A3-819C-43D9-A163-45625DAA4C81}" type="datetimeFigureOut">
              <a:rPr lang="ru-RU" smtClean="0"/>
              <a:t>вт.24.03.2020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994CBE-5891-4C52-821F-7726C6C863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538708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31D1A3-819C-43D9-A163-45625DAA4C81}" type="datetimeFigureOut">
              <a:rPr lang="ru-RU" smtClean="0"/>
              <a:t>вт.24.03.2020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994CBE-5891-4C52-821F-7726C6C863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051817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31D1A3-819C-43D9-A163-45625DAA4C81}" type="datetimeFigureOut">
              <a:rPr lang="ru-RU" smtClean="0"/>
              <a:t>вт.24.03.2020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AE994CBE-5891-4C52-821F-7726C6C863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818312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31D1A3-819C-43D9-A163-45625DAA4C81}" type="datetimeFigureOut">
              <a:rPr lang="ru-RU" smtClean="0"/>
              <a:t>вт.24.03.2020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AE994CBE-5891-4C52-821F-7726C6C863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876256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31D1A3-819C-43D9-A163-45625DAA4C81}" type="datetimeFigureOut">
              <a:rPr lang="ru-RU" smtClean="0"/>
              <a:t>вт.24.03.2020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AE994CBE-5891-4C52-821F-7726C6C863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501540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31D1A3-819C-43D9-A163-45625DAA4C81}" type="datetimeFigureOut">
              <a:rPr lang="ru-RU" smtClean="0"/>
              <a:t>вт.24.03.2020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994CBE-5891-4C52-821F-7726C6C863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019476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31D1A3-819C-43D9-A163-45625DAA4C81}" type="datetimeFigureOut">
              <a:rPr lang="ru-RU" smtClean="0"/>
              <a:t>вт.24.03.2020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994CBE-5891-4C52-821F-7726C6C863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614657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31D1A3-819C-43D9-A163-45625DAA4C81}" type="datetimeFigureOut">
              <a:rPr lang="ru-RU" smtClean="0"/>
              <a:t>вт.24.03.2020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994CBE-5891-4C52-821F-7726C6C863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936320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31D1A3-819C-43D9-A163-45625DAA4C81}" type="datetimeFigureOut">
              <a:rPr lang="ru-RU" smtClean="0"/>
              <a:t>вт.24.03.2020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AE994CBE-5891-4C52-821F-7726C6C863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859225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31D1A3-819C-43D9-A163-45625DAA4C81}" type="datetimeFigureOut">
              <a:rPr lang="ru-RU" smtClean="0"/>
              <a:t>вт.24.03.2020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AE994CBE-5891-4C52-821F-7726C6C863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16362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7" Type="http://schemas.openxmlformats.org/officeDocument/2006/relationships/image" Target="../media/image3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e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7" Type="http://schemas.openxmlformats.org/officeDocument/2006/relationships/image" Target="../media/image22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414235" y="478814"/>
            <a:ext cx="8458200" cy="756835"/>
          </a:xfrm>
        </p:spPr>
        <p:txBody>
          <a:bodyPr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4800" b="1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  </a:t>
            </a:r>
            <a:r>
              <a:rPr lang="ru-RU" sz="4800" b="1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Герб - символ  города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362764" y="5185140"/>
            <a:ext cx="3209123" cy="1214021"/>
          </a:xfrm>
        </p:spPr>
        <p:txBody>
          <a:bodyPr>
            <a:normAutofit/>
          </a:bodyPr>
          <a:lstStyle/>
          <a:p>
            <a:pPr algn="r">
              <a:lnSpc>
                <a:spcPct val="80000"/>
              </a:lnSpc>
            </a:pPr>
            <a:r>
              <a:rPr lang="ru-RU" sz="2000" b="1" dirty="0">
                <a:solidFill>
                  <a:srgbClr val="CC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Урок окружающего мира </a:t>
            </a:r>
          </a:p>
          <a:p>
            <a:pPr algn="r">
              <a:lnSpc>
                <a:spcPct val="80000"/>
              </a:lnSpc>
            </a:pPr>
            <a:r>
              <a:rPr lang="ru-RU" sz="2000" b="1" dirty="0">
                <a:solidFill>
                  <a:srgbClr val="CC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 класс</a:t>
            </a:r>
          </a:p>
          <a:p>
            <a:pPr algn="r">
              <a:lnSpc>
                <a:spcPct val="80000"/>
              </a:lnSpc>
            </a:pPr>
            <a:r>
              <a:rPr lang="ru-RU" sz="2000" b="1" dirty="0">
                <a:solidFill>
                  <a:srgbClr val="CC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Тугова Т.В.</a:t>
            </a:r>
          </a:p>
        </p:txBody>
      </p:sp>
      <p:pic>
        <p:nvPicPr>
          <p:cNvPr id="6" name="Picture 2" descr="&amp;Gcy;&amp;IEcy;&amp;Rcy;&amp;Bcy;&amp;Ycy; &amp;Gcy;&amp;Ocy;&amp;Rcy;&amp;Ocy;&amp;Dcy;&amp;Ocy;&amp;Vcy; &amp;Rcy;&amp;Ocy;&amp;Scy;&amp;Scy;&amp;Icy;&amp;Icy; &amp;Vcy;&amp;Lcy;&amp;Acy;&amp;Dcy;&amp;Icy;&amp;Mcy;&amp;Icy;&amp;Rcy;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52597" y="2071678"/>
            <a:ext cx="2500329" cy="3286148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4073" y="320479"/>
            <a:ext cx="10515600" cy="802921"/>
          </a:xfrm>
        </p:spPr>
        <p:txBody>
          <a:bodyPr/>
          <a:lstStyle/>
          <a:p>
            <a:pPr algn="ctr"/>
            <a:r>
              <a:rPr lang="ru-RU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Гербы русских городов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6591" y="6002260"/>
            <a:ext cx="5038817" cy="624612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sz="36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Москва</a:t>
            </a:r>
          </a:p>
        </p:txBody>
      </p:sp>
      <p:pic>
        <p:nvPicPr>
          <p:cNvPr id="20484" name="Picture 4" descr="ATC: &amp;Mcy;&amp;ocy;&amp;scy;&amp;kcy;&amp;vcy;&amp;acy; - &amp;Vcy;&amp;icy;&amp;kcy;&amp;icy;&amp;pcy;&amp;iecy;&amp;dcy;&amp;icy;&amp;yacy;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100985" y="1271239"/>
            <a:ext cx="4128615" cy="4633903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&amp;gcy;&amp;icy;&amp;bcy;&amp;dcy;&amp;dcy; &quot; &amp;Scy;&amp;kcy;&amp;acy;&amp;chcy;&amp;acy;&amp;tcy;&amp;softcy; &amp;bcy;&amp;iecy;&amp;scy;&amp;pcy;&amp;lcy;&amp;acy;&amp;tcy;&amp;ncy;&amp;ocy; &amp;icy;&amp;gcy;&amp;rcy;&amp;ycy;, &amp;mcy;&amp;ucy;&amp;zcy;&amp;ycy;&amp;kcy;&amp;ucy; &amp;icy; &amp;pcy;&amp;iecy;&amp;scy;&amp;ncy;&amp;icy;, &amp;fcy;&amp;icy;&amp;lcy;&amp;softcy;&amp;mcy;&amp;ycy;, &amp;pcy;&amp;rcy;&amp;ocy;&amp;gcy;&amp;rcy;&amp;acy;&amp;mcy;&amp;mcy;&amp;ycy; &amp;icy; &amp;ocy;&amp;bcy;&amp;ocy;&amp;icy;">
            <a:extLst>
              <a:ext uri="{FF2B5EF4-FFF2-40B4-BE49-F238E27FC236}">
                <a16:creationId xmlns:a16="http://schemas.microsoft.com/office/drawing/2014/main" id="{DE80C4FA-6270-470C-A194-7A569D0E132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03074" y="1043953"/>
            <a:ext cx="4948468" cy="4329910"/>
          </a:xfrm>
          <a:prstGeom prst="rect">
            <a:avLst/>
          </a:prstGeom>
          <a:noFill/>
        </p:spPr>
      </p:pic>
      <p:sp>
        <p:nvSpPr>
          <p:cNvPr id="3" name="Заголовок 1">
            <a:extLst>
              <a:ext uri="{FF2B5EF4-FFF2-40B4-BE49-F238E27FC236}">
                <a16:creationId xmlns:a16="http://schemas.microsoft.com/office/drawing/2014/main" id="{609BA4C1-A8D8-4AF2-91B9-3745C366934D}"/>
              </a:ext>
            </a:extLst>
          </p:cNvPr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Гербы русских городов</a:t>
            </a:r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AD20A8DB-7E21-45A2-BE81-A4D9188525C9}"/>
              </a:ext>
            </a:extLst>
          </p:cNvPr>
          <p:cNvSpPr/>
          <p:nvPr/>
        </p:nvSpPr>
        <p:spPr>
          <a:xfrm>
            <a:off x="3270639" y="5398548"/>
            <a:ext cx="541333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Нижний Новгород</a:t>
            </a:r>
            <a:endParaRPr lang="ru-RU" sz="4800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400488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Проверь себя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Что обозначает слово «герб»?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Какую форму может иметь герб?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Как выбирали цвет герба?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Что изображали на поле щита?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2838222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6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</a:t>
            </a:r>
          </a:p>
          <a:p>
            <a:pPr marL="0" indent="0" algn="ctr">
              <a:buNone/>
            </a:pPr>
            <a:r>
              <a:rPr lang="ru-RU" sz="6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ВНИМАНИЕ !</a:t>
            </a:r>
          </a:p>
          <a:p>
            <a:endParaRPr lang="ru-RU" sz="6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553720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Использованные материалы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www.hella.ru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Heraldry.hobby.ru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Rusgerb.clow.ru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21525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ADB372D9-DE30-40D3-946E-6B01664AB36E}"/>
              </a:ext>
            </a:extLst>
          </p:cNvPr>
          <p:cNvSpPr/>
          <p:nvPr/>
        </p:nvSpPr>
        <p:spPr>
          <a:xfrm>
            <a:off x="1611368" y="2200036"/>
            <a:ext cx="9161755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sz="4400" b="1" dirty="0">
                <a:solidFill>
                  <a:srgbClr val="C00000"/>
                </a:solidFill>
                <a:effectLst/>
                <a:latin typeface="Arial" panose="020B0604020202020204" pitchFamily="34" charset="0"/>
              </a:rPr>
              <a:t>Он дополняет гимн и флаг,</a:t>
            </a:r>
            <a:endParaRPr lang="ru-RU" sz="4400" b="1" dirty="0">
              <a:solidFill>
                <a:srgbClr val="C00000"/>
              </a:solidFill>
              <a:effectLst/>
            </a:endParaRPr>
          </a:p>
          <a:p>
            <a:pPr fontAlgn="base"/>
            <a:r>
              <a:rPr lang="ru-RU" sz="4400" b="1" dirty="0">
                <a:solidFill>
                  <a:srgbClr val="C00000"/>
                </a:solidFill>
                <a:effectLst/>
                <a:latin typeface="Arial" panose="020B0604020202020204" pitchFamily="34" charset="0"/>
              </a:rPr>
              <a:t>Любой страны то главный знак.</a:t>
            </a:r>
            <a:endParaRPr lang="ru-RU" sz="4400" b="1" dirty="0">
              <a:solidFill>
                <a:srgbClr val="C00000"/>
              </a:solidFill>
              <a:effectLst/>
            </a:endParaRPr>
          </a:p>
          <a:p>
            <a:pPr fontAlgn="base"/>
            <a:r>
              <a:rPr lang="ru-RU" sz="4400" b="1" dirty="0">
                <a:solidFill>
                  <a:srgbClr val="C00000"/>
                </a:solidFill>
                <a:effectLst/>
                <a:latin typeface="Arial" panose="020B0604020202020204" pitchFamily="34" charset="0"/>
              </a:rPr>
              <a:t>У каждого города он особый,</a:t>
            </a:r>
            <a:endParaRPr lang="ru-RU" sz="4400" b="1" dirty="0">
              <a:solidFill>
                <a:srgbClr val="C00000"/>
              </a:solidFill>
              <a:effectLst/>
            </a:endParaRPr>
          </a:p>
          <a:p>
            <a:pPr fontAlgn="base"/>
            <a:r>
              <a:rPr lang="ru-RU" sz="4400" b="1" dirty="0">
                <a:solidFill>
                  <a:srgbClr val="C00000"/>
                </a:solidFill>
                <a:effectLst/>
                <a:latin typeface="Arial" panose="020B0604020202020204" pitchFamily="34" charset="0"/>
              </a:rPr>
              <a:t>Ты назвать его попробуй.</a:t>
            </a:r>
            <a:endParaRPr lang="ru-RU" sz="4400" b="1" dirty="0">
              <a:solidFill>
                <a:srgbClr val="C00000"/>
              </a:solidFill>
              <a:effectLst/>
            </a:endParaRP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A1BA88A3-122E-4E3E-836D-80B439FDCE51}"/>
              </a:ext>
            </a:extLst>
          </p:cNvPr>
          <p:cNvSpPr/>
          <p:nvPr/>
        </p:nvSpPr>
        <p:spPr>
          <a:xfrm>
            <a:off x="4763890" y="5318884"/>
            <a:ext cx="2664219" cy="110799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ru-RU" sz="6600" b="1" dirty="0">
                <a:ln>
                  <a:solidFill>
                    <a:schemeClr val="accent1"/>
                  </a:solidFill>
                </a:ln>
                <a:solidFill>
                  <a:srgbClr val="7030A0"/>
                </a:solidFill>
                <a:latin typeface="Arial Black" panose="020B0A04020102020204" pitchFamily="34" charset="0"/>
              </a:rPr>
              <a:t>Герб</a:t>
            </a:r>
            <a:endParaRPr lang="ru-RU" sz="6000" b="1" dirty="0">
              <a:ln>
                <a:solidFill>
                  <a:schemeClr val="accent1"/>
                </a:solidFill>
              </a:ln>
              <a:solidFill>
                <a:srgbClr val="7030A0"/>
              </a:solidFill>
              <a:latin typeface="Arial Black" panose="020B0A04020102020204" pitchFamily="34" charset="0"/>
            </a:endParaRPr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136E6C05-F422-4F85-A936-5D2E9B8588F0}"/>
              </a:ext>
            </a:extLst>
          </p:cNvPr>
          <p:cNvSpPr/>
          <p:nvPr/>
        </p:nvSpPr>
        <p:spPr>
          <a:xfrm>
            <a:off x="3105246" y="244689"/>
            <a:ext cx="5372929" cy="110799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ru-RU" sz="6600" b="1" dirty="0">
                <a:ln>
                  <a:solidFill>
                    <a:schemeClr val="accent1"/>
                  </a:solidFill>
                </a:ln>
                <a:solidFill>
                  <a:srgbClr val="00B0F0"/>
                </a:solidFill>
                <a:latin typeface="Arial Black" panose="020B0A04020102020204" pitchFamily="34" charset="0"/>
              </a:rPr>
              <a:t>Загадка</a:t>
            </a:r>
            <a:endParaRPr lang="ru-RU" sz="6000" b="1" dirty="0">
              <a:ln>
                <a:solidFill>
                  <a:schemeClr val="accent1"/>
                </a:solidFill>
              </a:ln>
              <a:solidFill>
                <a:srgbClr val="00B0F0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2590403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>
            <a:extLst>
              <a:ext uri="{FF2B5EF4-FFF2-40B4-BE49-F238E27FC236}">
                <a16:creationId xmlns:a16="http://schemas.microsoft.com/office/drawing/2014/main" id="{F70F97D3-98D3-42EA-ACCD-8784F43C246F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1616927" y="607538"/>
            <a:ext cx="9801922" cy="1059365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altLang="ru-RU" sz="6600" b="1" dirty="0">
                <a:solidFill>
                  <a:srgbClr val="0000CC"/>
                </a:solidFill>
              </a:rPr>
              <a:t>Герб – символ города</a:t>
            </a:r>
            <a:r>
              <a:rPr lang="ru-RU" altLang="ru-RU" sz="6600" dirty="0"/>
              <a:t> </a:t>
            </a:r>
          </a:p>
        </p:txBody>
      </p:sp>
      <p:pic>
        <p:nvPicPr>
          <p:cNvPr id="5125" name="Picture 5" descr="272[1]">
            <a:extLst>
              <a:ext uri="{FF2B5EF4-FFF2-40B4-BE49-F238E27FC236}">
                <a16:creationId xmlns:a16="http://schemas.microsoft.com/office/drawing/2014/main" id="{2C73FF00-645D-4784-8AB6-11830636DCF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5863" y="2174489"/>
            <a:ext cx="2681433" cy="3508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6" descr="ryazan">
            <a:extLst>
              <a:ext uri="{FF2B5EF4-FFF2-40B4-BE49-F238E27FC236}">
                <a16:creationId xmlns:a16="http://schemas.microsoft.com/office/drawing/2014/main" id="{837A020E-2219-4E8B-9BE8-A4C6A73CD40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8063" y="2811281"/>
            <a:ext cx="2844697" cy="37456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7" name="Picture 7" descr="Костромская область">
            <a:extLst>
              <a:ext uri="{FF2B5EF4-FFF2-40B4-BE49-F238E27FC236}">
                <a16:creationId xmlns:a16="http://schemas.microsoft.com/office/drawing/2014/main" id="{E4A6F296-123C-4DB0-A865-09FEF774D0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42195" y="2036898"/>
            <a:ext cx="2681433" cy="37855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1000"/>
                                        <p:tgtEl>
                                          <p:spTgt spid="5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1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1000"/>
                                        <p:tgtEl>
                                          <p:spTgt spid="5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8026A6A9-6ED5-4113-926F-7EC9F453383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488272"/>
            <a:ext cx="9144000" cy="57616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445333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rgbClr val="CC3300"/>
                </a:solidFill>
                <a:latin typeface="Comic Sans MS" pitchFamily="66" charset="0"/>
              </a:rPr>
              <a:t>         </a:t>
            </a:r>
            <a:r>
              <a:rPr lang="ru-RU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 такое герб?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639229" y="1905000"/>
            <a:ext cx="10326029" cy="388062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600" b="1" dirty="0">
                <a:solidFill>
                  <a:srgbClr val="CC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Герб – </a:t>
            </a:r>
            <a:r>
              <a:rPr lang="ru-RU" sz="3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немецкое слово, означает -«наследство»</a:t>
            </a:r>
          </a:p>
          <a:p>
            <a:pPr>
              <a:buNone/>
            </a:pPr>
            <a:r>
              <a:rPr lang="ru-RU" sz="3600" b="1" dirty="0">
                <a:solidFill>
                  <a:srgbClr val="CC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Герб – </a:t>
            </a:r>
            <a:r>
              <a:rPr lang="ru-RU" sz="3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это условное изображение, являющееся символом и отличительным знаком государства, города, рода, отдельного лица, отражающее исторические традиции владельца</a:t>
            </a:r>
          </a:p>
          <a:p>
            <a:endParaRPr lang="ru-RU" sz="2000" dirty="0"/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>
            <a:extLst>
              <a:ext uri="{FF2B5EF4-FFF2-40B4-BE49-F238E27FC236}">
                <a16:creationId xmlns:a16="http://schemas.microsoft.com/office/drawing/2014/main" id="{816A7666-B9D7-460B-9205-954C6EBF8CE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309369" y="304677"/>
            <a:ext cx="3920231" cy="852488"/>
          </a:xfrm>
        </p:spPr>
        <p:txBody>
          <a:bodyPr/>
          <a:lstStyle/>
          <a:p>
            <a:pPr eaLnBrk="1" hangingPunct="1">
              <a:defRPr/>
            </a:pPr>
            <a:r>
              <a:rPr lang="ru-RU" b="1" dirty="0">
                <a:solidFill>
                  <a:srgbClr val="0000CC"/>
                </a:solidFill>
              </a:rPr>
              <a:t>Формы гербов.</a:t>
            </a:r>
          </a:p>
        </p:txBody>
      </p:sp>
      <p:pic>
        <p:nvPicPr>
          <p:cNvPr id="8195" name="Picture 5" descr="french">
            <a:extLst>
              <a:ext uri="{FF2B5EF4-FFF2-40B4-BE49-F238E27FC236}">
                <a16:creationId xmlns:a16="http://schemas.microsoft.com/office/drawing/2014/main" id="{E6DC2BC8-74B2-4C22-BF28-79F0DE7A11F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601" y="1371600"/>
            <a:ext cx="1128713" cy="148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6" name="Picture 7" descr="spanish">
            <a:extLst>
              <a:ext uri="{FF2B5EF4-FFF2-40B4-BE49-F238E27FC236}">
                <a16:creationId xmlns:a16="http://schemas.microsoft.com/office/drawing/2014/main" id="{3A263667-402F-44EC-9044-D5EF4FD7049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39201" y="1447800"/>
            <a:ext cx="1096963" cy="137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7" name="Picture 9" descr="varyazh">
            <a:extLst>
              <a:ext uri="{FF2B5EF4-FFF2-40B4-BE49-F238E27FC236}">
                <a16:creationId xmlns:a16="http://schemas.microsoft.com/office/drawing/2014/main" id="{CA2EDDB1-9449-40FE-BF3B-67B33D439D5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10600" y="4191000"/>
            <a:ext cx="1230313" cy="144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8" name="Picture 11" descr="german">
            <a:extLst>
              <a:ext uri="{FF2B5EF4-FFF2-40B4-BE49-F238E27FC236}">
                <a16:creationId xmlns:a16="http://schemas.microsoft.com/office/drawing/2014/main" id="{36D4EB91-7F16-4026-A676-58F0D4F9D67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0" y="4191000"/>
            <a:ext cx="2667000" cy="1327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9" name="Picture 15" descr="circle">
            <a:extLst>
              <a:ext uri="{FF2B5EF4-FFF2-40B4-BE49-F238E27FC236}">
                <a16:creationId xmlns:a16="http://schemas.microsoft.com/office/drawing/2014/main" id="{7A36E4AC-6BD5-4CF0-A0C8-53A6C13CA88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800" y="1447800"/>
            <a:ext cx="2362200" cy="1284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201" name="Rectangle 18">
            <a:extLst>
              <a:ext uri="{FF2B5EF4-FFF2-40B4-BE49-F238E27FC236}">
                <a16:creationId xmlns:a16="http://schemas.microsoft.com/office/drawing/2014/main" id="{41593DC5-4349-4995-BC40-A4B6812F9BC4}"/>
              </a:ext>
            </a:extLst>
          </p:cNvPr>
          <p:cNvSpPr>
            <a:spLocks noChangeArrowheads="1"/>
          </p:cNvSpPr>
          <p:nvPr/>
        </p:nvSpPr>
        <p:spPr bwMode="auto">
          <a:xfrm>
            <a:off x="8458200" y="3124200"/>
            <a:ext cx="2057400" cy="3048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8202" name="Rectangle 19">
            <a:extLst>
              <a:ext uri="{FF2B5EF4-FFF2-40B4-BE49-F238E27FC236}">
                <a16:creationId xmlns:a16="http://schemas.microsoft.com/office/drawing/2014/main" id="{24978854-4B78-4C0D-BA39-26322518B16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76400" y="3276600"/>
            <a:ext cx="2057400" cy="3048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8203" name="Rectangle 20">
            <a:extLst>
              <a:ext uri="{FF2B5EF4-FFF2-40B4-BE49-F238E27FC236}">
                <a16:creationId xmlns:a16="http://schemas.microsoft.com/office/drawing/2014/main" id="{94E663DF-702F-49F3-AC99-899E718F94B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86200" y="2819400"/>
            <a:ext cx="2057400" cy="3048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8204" name="Rectangle 23">
            <a:extLst>
              <a:ext uri="{FF2B5EF4-FFF2-40B4-BE49-F238E27FC236}">
                <a16:creationId xmlns:a16="http://schemas.microsoft.com/office/drawing/2014/main" id="{6AC72AC6-31C2-4457-B3E3-86A5823B661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09800" y="5791200"/>
            <a:ext cx="2057400" cy="3048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8205" name="Rectangle 24">
            <a:extLst>
              <a:ext uri="{FF2B5EF4-FFF2-40B4-BE49-F238E27FC236}">
                <a16:creationId xmlns:a16="http://schemas.microsoft.com/office/drawing/2014/main" id="{CA5B0E2D-3F4A-4C05-A22D-3C8947601D85}"/>
              </a:ext>
            </a:extLst>
          </p:cNvPr>
          <p:cNvSpPr>
            <a:spLocks noChangeArrowheads="1"/>
          </p:cNvSpPr>
          <p:nvPr/>
        </p:nvSpPr>
        <p:spPr bwMode="auto">
          <a:xfrm>
            <a:off x="8153400" y="5791200"/>
            <a:ext cx="2057400" cy="3048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8207" name="Text Box 26">
            <a:extLst>
              <a:ext uri="{FF2B5EF4-FFF2-40B4-BE49-F238E27FC236}">
                <a16:creationId xmlns:a16="http://schemas.microsoft.com/office/drawing/2014/main" id="{76F21D2C-3889-43BD-ADEE-E974A6A6CAA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76400" y="3200400"/>
            <a:ext cx="2057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ru-RU"/>
              <a:t>французский</a:t>
            </a:r>
          </a:p>
        </p:txBody>
      </p:sp>
      <p:sp>
        <p:nvSpPr>
          <p:cNvPr id="8208" name="Text Box 27">
            <a:extLst>
              <a:ext uri="{FF2B5EF4-FFF2-40B4-BE49-F238E27FC236}">
                <a16:creationId xmlns:a16="http://schemas.microsoft.com/office/drawing/2014/main" id="{61A75269-6AF5-4FAB-98DE-594363EF227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610600" y="2971800"/>
            <a:ext cx="2057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ru-RU"/>
              <a:t>испанский</a:t>
            </a:r>
          </a:p>
        </p:txBody>
      </p:sp>
      <p:sp>
        <p:nvSpPr>
          <p:cNvPr id="8209" name="Text Box 28">
            <a:extLst>
              <a:ext uri="{FF2B5EF4-FFF2-40B4-BE49-F238E27FC236}">
                <a16:creationId xmlns:a16="http://schemas.microsoft.com/office/drawing/2014/main" id="{3D35809C-ED8D-4C31-BBF2-A14FB1E76E5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62200" y="5715000"/>
            <a:ext cx="2057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ru-RU"/>
              <a:t>немецкие</a:t>
            </a:r>
          </a:p>
        </p:txBody>
      </p:sp>
      <p:sp>
        <p:nvSpPr>
          <p:cNvPr id="8210" name="Text Box 29">
            <a:extLst>
              <a:ext uri="{FF2B5EF4-FFF2-40B4-BE49-F238E27FC236}">
                <a16:creationId xmlns:a16="http://schemas.microsoft.com/office/drawing/2014/main" id="{81E54F48-0F8F-458D-BFDB-CE45A34331E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158956" y="5688980"/>
            <a:ext cx="2133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ru-RU" dirty="0"/>
              <a:t>нормандский</a:t>
            </a:r>
          </a:p>
        </p:txBody>
      </p:sp>
      <p:sp>
        <p:nvSpPr>
          <p:cNvPr id="8212" name="Text Box 34">
            <a:extLst>
              <a:ext uri="{FF2B5EF4-FFF2-40B4-BE49-F238E27FC236}">
                <a16:creationId xmlns:a16="http://schemas.microsoft.com/office/drawing/2014/main" id="{E83A6046-FCFF-4F01-8497-F860689FA5E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86200" y="2743200"/>
            <a:ext cx="2133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ru-RU"/>
              <a:t>итальянский</a:t>
            </a:r>
          </a:p>
        </p:txBody>
      </p:sp>
      <p:sp>
        <p:nvSpPr>
          <p:cNvPr id="8213" name="Rectangle 35">
            <a:extLst>
              <a:ext uri="{FF2B5EF4-FFF2-40B4-BE49-F238E27FC236}">
                <a16:creationId xmlns:a16="http://schemas.microsoft.com/office/drawing/2014/main" id="{D729D610-1AFE-4C75-9885-1EED1B9A7BC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96000" y="2819400"/>
            <a:ext cx="2057400" cy="3048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8214" name="Text Box 36">
            <a:extLst>
              <a:ext uri="{FF2B5EF4-FFF2-40B4-BE49-F238E27FC236}">
                <a16:creationId xmlns:a16="http://schemas.microsoft.com/office/drawing/2014/main" id="{94F75322-8F13-4B2A-B192-45EBA7FE5E2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48400" y="2743200"/>
            <a:ext cx="1981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ru-RU"/>
              <a:t>восточный</a:t>
            </a:r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http://images.myshared.ru/625761/slide_6.jpg"/>
          <p:cNvPicPr>
            <a:picLocks noChangeAspect="1" noChangeArrowheads="1"/>
          </p:cNvPicPr>
          <p:nvPr/>
        </p:nvPicPr>
        <p:blipFill rotWithShape="1">
          <a:blip r:embed="rId2" cstate="print"/>
          <a:srcRect l="4760" t="21447" r="12274" b="12377"/>
          <a:stretch/>
        </p:blipFill>
        <p:spPr bwMode="auto">
          <a:xfrm>
            <a:off x="2121763" y="1180731"/>
            <a:ext cx="8294422" cy="5193436"/>
          </a:xfrm>
          <a:prstGeom prst="rect">
            <a:avLst/>
          </a:prstGeom>
          <a:noFill/>
        </p:spPr>
      </p:pic>
      <p:sp>
        <p:nvSpPr>
          <p:cNvPr id="4" name="Rectangle 2">
            <a:extLst>
              <a:ext uri="{FF2B5EF4-FFF2-40B4-BE49-F238E27FC236}">
                <a16:creationId xmlns:a16="http://schemas.microsoft.com/office/drawing/2014/main" id="{99509C20-84AF-4068-8780-1D95FCF1D73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3148613" y="260923"/>
            <a:ext cx="5894773" cy="852488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ru-RU" b="1" dirty="0">
                <a:solidFill>
                  <a:srgbClr val="0000CC"/>
                </a:solidFill>
              </a:rPr>
              <a:t>Значение цвета гербов.</a:t>
            </a:r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>
            <a:extLst>
              <a:ext uri="{FF2B5EF4-FFF2-40B4-BE49-F238E27FC236}">
                <a16:creationId xmlns:a16="http://schemas.microsoft.com/office/drawing/2014/main" id="{6EB619A5-B3F0-4E72-A78B-C7F42F5A0B9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703620" y="198438"/>
            <a:ext cx="6784759" cy="944562"/>
          </a:xfrm>
        </p:spPr>
        <p:txBody>
          <a:bodyPr/>
          <a:lstStyle/>
          <a:p>
            <a:pPr eaLnBrk="1" hangingPunct="1">
              <a:defRPr/>
            </a:pPr>
            <a:r>
              <a:rPr lang="ru-RU" b="1" dirty="0">
                <a:solidFill>
                  <a:srgbClr val="0000CC"/>
                </a:solidFill>
              </a:rPr>
              <a:t>Знаки и символы на гербах.</a:t>
            </a:r>
          </a:p>
        </p:txBody>
      </p:sp>
      <p:sp>
        <p:nvSpPr>
          <p:cNvPr id="12291" name="Rectangle 3">
            <a:extLst>
              <a:ext uri="{FF2B5EF4-FFF2-40B4-BE49-F238E27FC236}">
                <a16:creationId xmlns:a16="http://schemas.microsoft.com/office/drawing/2014/main" id="{EC5AC133-8A9C-41D4-B59C-16E296F6B00C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3048000" y="1143001"/>
            <a:ext cx="6172200" cy="5364163"/>
          </a:xfrm>
        </p:spPr>
        <p:txBody>
          <a:bodyPr>
            <a:normAutofit lnSpcReduction="10000"/>
          </a:bodyPr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altLang="ru-RU" sz="3200" dirty="0"/>
              <a:t>   На гербах изображали людей, животных, птиц, деревья, солнце, луну, звезды, огонь, воду, оружие и предметы, сделанные руками человека. Часто встречались изображения легендарных животных и птиц: дракона, птицы Феникс, единорога, пегаса, грифона – зверя с туловищем льва, крыльями и орлиной головой.</a:t>
            </a:r>
          </a:p>
        </p:txBody>
      </p:sp>
      <p:pic>
        <p:nvPicPr>
          <p:cNvPr id="12292" name="Picture 5" descr="Belgorod">
            <a:extLst>
              <a:ext uri="{FF2B5EF4-FFF2-40B4-BE49-F238E27FC236}">
                <a16:creationId xmlns:a16="http://schemas.microsoft.com/office/drawing/2014/main" id="{C8A3C94F-64BE-4FA2-AFBC-996A28D2D2B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27563" y="4640168"/>
            <a:ext cx="1369381" cy="17793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3" name="Picture 7" descr="Bratsk">
            <a:extLst>
              <a:ext uri="{FF2B5EF4-FFF2-40B4-BE49-F238E27FC236}">
                <a16:creationId xmlns:a16="http://schemas.microsoft.com/office/drawing/2014/main" id="{EC113774-B535-4938-892C-309242A8BD9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54595" y="613724"/>
            <a:ext cx="1369381" cy="1900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4" name="Picture 9" descr="Velikie_Luki">
            <a:extLst>
              <a:ext uri="{FF2B5EF4-FFF2-40B4-BE49-F238E27FC236}">
                <a16:creationId xmlns:a16="http://schemas.microsoft.com/office/drawing/2014/main" id="{6119B965-F78F-40F3-BC10-D02051A2549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25361" y="2697067"/>
            <a:ext cx="1369381" cy="17606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5" name="Picture 11" descr="Arkhangelsk">
            <a:extLst>
              <a:ext uri="{FF2B5EF4-FFF2-40B4-BE49-F238E27FC236}">
                <a16:creationId xmlns:a16="http://schemas.microsoft.com/office/drawing/2014/main" id="{ABD21585-5B86-4AD9-9F4E-45076CC6CE9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9596" y="4788678"/>
            <a:ext cx="1435621" cy="19002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6" name="Picture 18" descr="gerb">
            <a:extLst>
              <a:ext uri="{FF2B5EF4-FFF2-40B4-BE49-F238E27FC236}">
                <a16:creationId xmlns:a16="http://schemas.microsoft.com/office/drawing/2014/main" id="{F522482D-4E4B-4DB6-BEA6-5B4945DA13B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0325" y="2556157"/>
            <a:ext cx="1435621" cy="1992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7" name="Picture 20" descr="ryazan">
            <a:extLst>
              <a:ext uri="{FF2B5EF4-FFF2-40B4-BE49-F238E27FC236}">
                <a16:creationId xmlns:a16="http://schemas.microsoft.com/office/drawing/2014/main" id="{E0A329F9-66D5-485E-B711-F89DA3D2286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983" y="457200"/>
            <a:ext cx="1435622" cy="18894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>
            <a:extLst>
              <a:ext uri="{FF2B5EF4-FFF2-40B4-BE49-F238E27FC236}">
                <a16:creationId xmlns:a16="http://schemas.microsoft.com/office/drawing/2014/main" id="{41BD768A-0401-42D8-87B3-62DC3358615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896340" y="134939"/>
            <a:ext cx="6399320" cy="914400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sz="4800" b="1" dirty="0">
                <a:solidFill>
                  <a:srgbClr val="0000CC"/>
                </a:solidFill>
              </a:rPr>
              <a:t>Гербы русских городов.</a:t>
            </a:r>
          </a:p>
        </p:txBody>
      </p:sp>
      <p:sp>
        <p:nvSpPr>
          <p:cNvPr id="13315" name="Rectangle 3">
            <a:extLst>
              <a:ext uri="{FF2B5EF4-FFF2-40B4-BE49-F238E27FC236}">
                <a16:creationId xmlns:a16="http://schemas.microsoft.com/office/drawing/2014/main" id="{8CEB046E-A4F2-4111-95CE-17555C5A9CBA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1981200" y="1524001"/>
            <a:ext cx="8229600" cy="4525963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altLang="ru-RU"/>
              <a:t>   </a:t>
            </a:r>
          </a:p>
        </p:txBody>
      </p:sp>
      <p:sp>
        <p:nvSpPr>
          <p:cNvPr id="15364" name="Rectangle 4">
            <a:extLst>
              <a:ext uri="{FF2B5EF4-FFF2-40B4-BE49-F238E27FC236}">
                <a16:creationId xmlns:a16="http://schemas.microsoft.com/office/drawing/2014/main" id="{1D9EB3F8-01AB-4CDB-84D0-1F5DCA9D970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52800" y="1683296"/>
            <a:ext cx="5194300" cy="41549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dirty="0"/>
              <a:t>В XII веке в России появились первые городские гербы. У каждого городского герба тоже было свое особое наследство. На небольшой площади герба лаконично отображалась информация о красоте и богатстве земли, о ратных и трудовых подвигах, о народных сказаниях, легендах, о жизни и занятии горожан.</a:t>
            </a:r>
          </a:p>
        </p:txBody>
      </p:sp>
      <p:pic>
        <p:nvPicPr>
          <p:cNvPr id="13317" name="Picture 6" descr="404">
            <a:extLst>
              <a:ext uri="{FF2B5EF4-FFF2-40B4-BE49-F238E27FC236}">
                <a16:creationId xmlns:a16="http://schemas.microsoft.com/office/drawing/2014/main" id="{C234F142-FA95-4AE9-A881-8A241E194B6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0387" y="592139"/>
            <a:ext cx="1420813" cy="20968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8" name="Picture 8" descr="466">
            <a:extLst>
              <a:ext uri="{FF2B5EF4-FFF2-40B4-BE49-F238E27FC236}">
                <a16:creationId xmlns:a16="http://schemas.microsoft.com/office/drawing/2014/main" id="{4AF2F47C-0D75-44A3-90BB-962D50880F5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56594" y="2546333"/>
            <a:ext cx="1420813" cy="20955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9" name="Picture 10" descr="166">
            <a:extLst>
              <a:ext uri="{FF2B5EF4-FFF2-40B4-BE49-F238E27FC236}">
                <a16:creationId xmlns:a16="http://schemas.microsoft.com/office/drawing/2014/main" id="{49E6CF9A-3632-41E8-963D-B272E2D1B18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23978" y="2649340"/>
            <a:ext cx="1509943" cy="20260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20" name="Picture 12" descr="185">
            <a:extLst>
              <a:ext uri="{FF2B5EF4-FFF2-40B4-BE49-F238E27FC236}">
                <a16:creationId xmlns:a16="http://schemas.microsoft.com/office/drawing/2014/main" id="{AE33276A-85A3-45BC-807C-68F4F6F2E5F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15193" y="4571480"/>
            <a:ext cx="1420812" cy="20951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21" name="Picture 14" descr="444">
            <a:extLst>
              <a:ext uri="{FF2B5EF4-FFF2-40B4-BE49-F238E27FC236}">
                <a16:creationId xmlns:a16="http://schemas.microsoft.com/office/drawing/2014/main" id="{652500F3-3964-43FB-BAFE-47FFF1E1D57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894" y="4675864"/>
            <a:ext cx="1340427" cy="19201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22" name="Picture 16" descr="431">
            <a:extLst>
              <a:ext uri="{FF2B5EF4-FFF2-40B4-BE49-F238E27FC236}">
                <a16:creationId xmlns:a16="http://schemas.microsoft.com/office/drawing/2014/main" id="{7CB6E83A-EA64-4F5C-9085-1BE40228A0C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22683" y="398662"/>
            <a:ext cx="1725967" cy="22506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460</TotalTime>
  <Words>271</Words>
  <Application>Microsoft Office PowerPoint</Application>
  <PresentationFormat>Широкоэкранный</PresentationFormat>
  <Paragraphs>42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21" baseType="lpstr">
      <vt:lpstr>Arial</vt:lpstr>
      <vt:lpstr>Arial Black</vt:lpstr>
      <vt:lpstr>Century Gothic</vt:lpstr>
      <vt:lpstr>Comic Sans MS</vt:lpstr>
      <vt:lpstr>Times New Roman</vt:lpstr>
      <vt:lpstr>Wingdings 3</vt:lpstr>
      <vt:lpstr>Легкий дым</vt:lpstr>
      <vt:lpstr>   Герб - символ  города</vt:lpstr>
      <vt:lpstr>Презентация PowerPoint</vt:lpstr>
      <vt:lpstr>Герб – символ города </vt:lpstr>
      <vt:lpstr>Презентация PowerPoint</vt:lpstr>
      <vt:lpstr>         Что такое герб?</vt:lpstr>
      <vt:lpstr>Формы гербов.</vt:lpstr>
      <vt:lpstr>Значение цвета гербов.</vt:lpstr>
      <vt:lpstr>Знаки и символы на гербах.</vt:lpstr>
      <vt:lpstr>Гербы русских городов.</vt:lpstr>
      <vt:lpstr>Гербы русских городов</vt:lpstr>
      <vt:lpstr>Презентация PowerPoint</vt:lpstr>
      <vt:lpstr>Проверь себя</vt:lpstr>
      <vt:lpstr>Презентация PowerPoint</vt:lpstr>
      <vt:lpstr>Использованные материалы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Герб – символ города</dc:title>
  <dc:creator>Пользователь Windows</dc:creator>
  <cp:lastModifiedBy>Пользователь Windows</cp:lastModifiedBy>
  <cp:revision>25</cp:revision>
  <dcterms:created xsi:type="dcterms:W3CDTF">2020-03-18T18:55:16Z</dcterms:created>
  <dcterms:modified xsi:type="dcterms:W3CDTF">2020-03-24T18:10:22Z</dcterms:modified>
</cp:coreProperties>
</file>