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1" r:id="rId3"/>
    <p:sldId id="282" r:id="rId4"/>
    <p:sldId id="264" r:id="rId5"/>
    <p:sldId id="283" r:id="rId6"/>
    <p:sldId id="284" r:id="rId7"/>
    <p:sldId id="285" r:id="rId8"/>
    <p:sldId id="286" r:id="rId9"/>
    <p:sldId id="287" r:id="rId10"/>
    <p:sldId id="271" r:id="rId11"/>
    <p:sldId id="273" r:id="rId12"/>
    <p:sldId id="274" r:id="rId13"/>
    <p:sldId id="288" r:id="rId14"/>
    <p:sldId id="275" r:id="rId15"/>
    <p:sldId id="276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629" autoAdjust="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61999"/>
            <a:ext cx="8458200" cy="310991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Как воспитателю учесть роли выживания в работе с ребенком и его семьей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4038600"/>
            <a:ext cx="4648200" cy="161393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Подготовила: Васильева Е.А.</a:t>
            </a:r>
          </a:p>
          <a:p>
            <a:r>
              <a:rPr lang="ru-RU" dirty="0"/>
              <a:t>в</a:t>
            </a:r>
            <a:r>
              <a:rPr lang="ru-RU" dirty="0" smtClean="0"/>
              <a:t>оспитатель</a:t>
            </a:r>
          </a:p>
          <a:p>
            <a:r>
              <a:rPr lang="ru-RU" dirty="0" smtClean="0"/>
              <a:t>МАДОУ «Детский сад №6»</a:t>
            </a:r>
          </a:p>
          <a:p>
            <a:r>
              <a:rPr lang="ru-RU" dirty="0" err="1" smtClean="0"/>
              <a:t>г.Назарово</a:t>
            </a:r>
            <a:r>
              <a:rPr lang="ru-RU" dirty="0" smtClean="0"/>
              <a:t> Красноярского края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</a:t>
            </a:r>
            <a:endParaRPr lang="ru-RU" dirty="0"/>
          </a:p>
        </p:txBody>
      </p:sp>
      <p:pic>
        <p:nvPicPr>
          <p:cNvPr id="4" name="Рисунок 3" descr="https://avatars.mds.yandex.net/get-zen_doc/1595469/pub_5df065563d008800b1091609_5df0656f79c26e00b23065d6/scale_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720147"/>
            <a:ext cx="4267200" cy="313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Как взаимодействовать с ребенком, учитывая его роль выживания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Проявляйте как можно больше внимания и интереса к здоровому поведению ребенка</a:t>
            </a:r>
          </a:p>
          <a:p>
            <a:r>
              <a:rPr lang="ru-RU" dirty="0"/>
              <a:t>Не оценивайте проблемное поведение ребенка, не критикуйте его</a:t>
            </a:r>
          </a:p>
          <a:p>
            <a:r>
              <a:rPr lang="ru-RU" dirty="0"/>
              <a:t>Помогайте детям понять, что с ними происходит. Рассуждайте од эмоциях</a:t>
            </a:r>
          </a:p>
          <a:p>
            <a:r>
              <a:rPr lang="ru-RU" dirty="0"/>
              <a:t>Не просите кого-то из детей уступить или потерпеть ради другого ребенка, если это не связано с сохранением жизни и здоровья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Как взаимодействовать с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93336"/>
          </a:xfrm>
        </p:spPr>
        <p:txBody>
          <a:bodyPr/>
          <a:lstStyle/>
          <a:p>
            <a:r>
              <a:rPr lang="ru-RU" dirty="0"/>
              <a:t>Поощряйте родительское внимание к ребенку. Делитесь с родителями интересом к ребенку</a:t>
            </a:r>
          </a:p>
          <a:p>
            <a:r>
              <a:rPr lang="ru-RU" dirty="0"/>
              <a:t>Не спешите делиться выводами – лучше делитесь наблюдениями</a:t>
            </a:r>
          </a:p>
          <a:p>
            <a:r>
              <a:rPr lang="ru-RU" dirty="0"/>
              <a:t>Покажите родителям, что потребности детей нельзя просто проигнорировать или запретить выражать</a:t>
            </a:r>
          </a:p>
          <a:p>
            <a:r>
              <a:rPr lang="ru-RU" dirty="0"/>
              <a:t>Направьте внимание родителей на характер и привычки их ребенка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3048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Варианты общения с семьей и ребенком, у которого есть роль </a:t>
            </a:r>
            <a:r>
              <a:rPr lang="ru-RU" b="1" dirty="0" smtClean="0"/>
              <a:t>выживания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059936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</a:t>
            </a:r>
          </a:p>
        </p:txBody>
      </p:sp>
      <p:pic>
        <p:nvPicPr>
          <p:cNvPr id="6" name="Рисунок 5" descr="C:\Users\HP-PC\Pictures\22421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33600"/>
            <a:ext cx="6934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Герой семьи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34503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Порекомендуйте семье уделять больше внимания процессу, а не результату занятия ребенка. Вовлекайте его в творческие занятия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Козел отпущения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Порекомендуйте семье уделять ребенку максимум внимания в периоды, когда у него все хорошо. Правильно реагируйте на провокации: не ругайте, не переходите на эмоции, а максимально спокойно задавайте вопросы насчет поведения ребенка.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Талисман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Порекомендуйте семье чаще обращаться к ребенку серьезно, выслушивать, больше реагировать на содержание его слов и дел, чем на форму.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Потерянный ребенок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Порекомендуйте семье уделять больше внимания переживаниям и желаниям ребенка. Напомните, что детская игра далеко не всегда может быть тихой и спокойной и сохранять порядок в квартире.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Фанат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Порекомендуйте семье чаще проявлять заботу о ребенке и нежность к нему. Поручите научить других детей чему-то, что он умеет, похвалите за терпение.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Благодетель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Порекомендуйте семье поддерживать и развивать умение ребенка отстаивать свои интересы и защищать себя. Напомните, что человеку нельзя отказываться от своих потребностей.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8956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dirty="0">
              <a:solidFill>
                <a:srgbClr val="002060"/>
              </a:solidFill>
              <a:latin typeface="+mj-lt"/>
            </a:endParaRPr>
          </a:p>
          <a:p>
            <a:pPr algn="ctr">
              <a:buNone/>
            </a:pPr>
            <a:endParaRPr lang="ru-RU" sz="6000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DBF13AE-EBFF-4E04-B098-0B03668E2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Роль выживания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5C80071-F82C-42DE-A43B-C884E0C1E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60136"/>
          </a:xfrm>
        </p:spPr>
        <p:txBody>
          <a:bodyPr/>
          <a:lstStyle/>
          <a:p>
            <a:endParaRPr lang="ru-RU" dirty="0" smtClean="0"/>
          </a:p>
          <a:p>
            <a:pPr marL="109728" indent="0">
              <a:buNone/>
            </a:pPr>
            <a:r>
              <a:rPr lang="ru-RU" sz="3200" dirty="0" smtClean="0"/>
              <a:t>Это привычное, стереотипное поведение ребенка, которое формируется в детстве </a:t>
            </a:r>
            <a:endParaRPr lang="ru-RU" sz="3200" dirty="0"/>
          </a:p>
        </p:txBody>
      </p:sp>
      <p:pic>
        <p:nvPicPr>
          <p:cNvPr id="4" name="Рисунок 3" descr="https://avatars.mds.yandex.net/get-zen_doc/1712263/pub_5db0009c028d6800b03613e3_5db056072beb4900ada0c2f9/scale_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514600"/>
            <a:ext cx="5940425" cy="397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2027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C99AC84-5D65-460E-B103-E3339CA1A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Особенности семьи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8153399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4990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/>
              <a:t>Герой семьи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6027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="" xmlns:a16="http://schemas.microsoft.com/office/drawing/2014/main" id="{DC686187-4252-457B-94A6-4E9E66439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55990"/>
              </p:ext>
            </p:extLst>
          </p:nvPr>
        </p:nvGraphicFramePr>
        <p:xfrm>
          <a:off x="304800" y="18288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3181644473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940014694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4666209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/>
                        <a:t>Типичные проблемы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Особенности семьи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0714855"/>
                  </a:ext>
                </a:extLst>
              </a:tr>
              <a:tr h="612140">
                <a:tc>
                  <a:txBody>
                    <a:bodyPr/>
                    <a:lstStyle/>
                    <a:p>
                      <a:r>
                        <a:rPr lang="ru-RU" dirty="0"/>
                        <a:t>Слишком старательный, тревожный, часто печальный, всегда не доволен своими результатами, очень расстраивается из-за неудач, напряженно ждет родителей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Правильный, нормативный, послушный, исполнительный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Серьезные социальные или психологические трудности (семья с алкоголиком или игроком, за чертой бедности). Родители стараются выглядеть лучше, чем есть. Нечем похвастаться, нечему порадоваться, кроме успехов ребенка. У дошкольника только одна функция – достигать успехов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56939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Козёл отпущения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6027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="" xmlns:a16="http://schemas.microsoft.com/office/drawing/2014/main" id="{DC686187-4252-457B-94A6-4E9E66439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55990"/>
              </p:ext>
            </p:extLst>
          </p:nvPr>
        </p:nvGraphicFramePr>
        <p:xfrm>
          <a:off x="304800" y="1066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>
                  <a:extLst>
                    <a:ext uri="{9D8B030D-6E8A-4147-A177-3AD203B41FA5}">
                      <a16:colId xmlns="" xmlns:a16="http://schemas.microsoft.com/office/drawing/2014/main" val="3181644473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940014694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466620949"/>
                    </a:ext>
                  </a:extLst>
                </a:gridCol>
              </a:tblGrid>
              <a:tr h="659970">
                <a:tc>
                  <a:txBody>
                    <a:bodyPr/>
                    <a:lstStyle/>
                    <a:p>
                      <a:r>
                        <a:rPr lang="ru-RU" dirty="0"/>
                        <a:t>Типичные проблемы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Особенности семьи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0714855"/>
                  </a:ext>
                </a:extLst>
              </a:tr>
              <a:tr h="4902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Постоянно попадает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в неприятности, получает травмы, хулиганит, ведет себя непослушно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и провокационно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Активный, хорошо переключается с одного дела на другое, ценит внимание взрослых, но может казаться, что все делает назло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Серьезные социальные или психологические трудности. Чаще всего это напряженные отношения между родителями и мало вовлеченный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воспитание отец. Супруги постоянно друг другом недовольны. Конфликт снижается, если происходит что-то плохое с ребенком, тогда родители объединяются для решения проблемы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56939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Талисман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6027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="" xmlns:a16="http://schemas.microsoft.com/office/drawing/2014/main" id="{DC686187-4252-457B-94A6-4E9E66439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55990"/>
              </p:ext>
            </p:extLst>
          </p:nvPr>
        </p:nvGraphicFramePr>
        <p:xfrm>
          <a:off x="304800" y="1066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>
                  <a:extLst>
                    <a:ext uri="{9D8B030D-6E8A-4147-A177-3AD203B41FA5}">
                      <a16:colId xmlns="" xmlns:a16="http://schemas.microsoft.com/office/drawing/2014/main" val="3181644473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940014694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466620949"/>
                    </a:ext>
                  </a:extLst>
                </a:gridCol>
              </a:tblGrid>
              <a:tr h="659970">
                <a:tc>
                  <a:txBody>
                    <a:bodyPr/>
                    <a:lstStyle/>
                    <a:p>
                      <a:r>
                        <a:rPr lang="ru-RU" dirty="0"/>
                        <a:t>Типичные проблемы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Особенности семьи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0714855"/>
                  </a:ext>
                </a:extLst>
              </a:tr>
              <a:tr h="4902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Веселит, отвлекает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и провоцирует детей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на баловство, готов на все, чтобы рассмешить остальных, особенно когда нужна серьезность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Общительный, контактный, артистичный, популярный, очаровательный,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неагрессивный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семье нет стратегии переработки негативных событий. О них молчат или обсуждают поверхностно.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 ребенка все плохое скрывают, конфликтов боятся. Эмоциональное состояние одного или обоих родителей угнетенное, тревожное. Глядя на ребенка, родитель заметно меняется: улыбается, смеется, «отводит душу»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56939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Потерянный ребёнок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6027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="" xmlns:a16="http://schemas.microsoft.com/office/drawing/2014/main" id="{DC686187-4252-457B-94A6-4E9E66439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55990"/>
              </p:ext>
            </p:extLst>
          </p:nvPr>
        </p:nvGraphicFramePr>
        <p:xfrm>
          <a:off x="304800" y="1066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>
                  <a:extLst>
                    <a:ext uri="{9D8B030D-6E8A-4147-A177-3AD203B41FA5}">
                      <a16:colId xmlns="" xmlns:a16="http://schemas.microsoft.com/office/drawing/2014/main" val="3181644473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940014694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466620949"/>
                    </a:ext>
                  </a:extLst>
                </a:gridCol>
              </a:tblGrid>
              <a:tr h="659970">
                <a:tc>
                  <a:txBody>
                    <a:bodyPr/>
                    <a:lstStyle/>
                    <a:p>
                      <a:r>
                        <a:rPr lang="ru-RU" dirty="0"/>
                        <a:t>Типичные проблемы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Особенности семьи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0714855"/>
                  </a:ext>
                </a:extLst>
              </a:tr>
              <a:tr h="4902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Часто имеет зависимость от </a:t>
                      </a:r>
                      <a:r>
                        <a:rPr lang="ru-RU" dirty="0" err="1" smtClean="0"/>
                        <a:t>гаджета</a:t>
                      </a:r>
                      <a:r>
                        <a:rPr lang="ru-RU" dirty="0" smtClean="0"/>
                        <a:t>, с трудом общается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с детьми, избегает групповых игр, не говорит, если с ним случилось что-то плохое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Спокойный, мирный, умеет заняться чем-то сам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Родители поддерживают только удобное и незаметное поведение ребенка. На него нет сил, времени или мотивации. Другой вариант –  родители боятся испытать стыд перед другими взрослыми за поведение ребенка, поэтому постоянно подавляют его активность и детское поведение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56939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Фанат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6027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="" xmlns:a16="http://schemas.microsoft.com/office/drawing/2014/main" id="{DC686187-4252-457B-94A6-4E9E66439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55990"/>
              </p:ext>
            </p:extLst>
          </p:nvPr>
        </p:nvGraphicFramePr>
        <p:xfrm>
          <a:off x="304800" y="1066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>
                  <a:extLst>
                    <a:ext uri="{9D8B030D-6E8A-4147-A177-3AD203B41FA5}">
                      <a16:colId xmlns="" xmlns:a16="http://schemas.microsoft.com/office/drawing/2014/main" val="3181644473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940014694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466620949"/>
                    </a:ext>
                  </a:extLst>
                </a:gridCol>
              </a:tblGrid>
              <a:tr h="659970">
                <a:tc>
                  <a:txBody>
                    <a:bodyPr/>
                    <a:lstStyle/>
                    <a:p>
                      <a:r>
                        <a:rPr lang="ru-RU" dirty="0"/>
                        <a:t>Типичные проблемы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Особенности семьи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0714855"/>
                  </a:ext>
                </a:extLst>
              </a:tr>
              <a:tr h="4902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Агрессивный, напористый, может нападать на других детей, непослушен, находит любые способы поступить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по-своему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Самостоятельный, имеет хорошие бытовые навыки, независимый с ровесниками, может брать на себя лидерские функции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Родители по разным причинам не удовлетворяли какие-то важные потребности ребенка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детстве и не заботились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нем. Вероятно, к младенцу не подходили, пока он не начинал сильно кричать. С раннего детства ребенок вынужден заботиться о себе сам, поэтому привык добиваться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56939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Благодетель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6027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="" xmlns:a16="http://schemas.microsoft.com/office/drawing/2014/main" id="{DC686187-4252-457B-94A6-4E9E66439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55990"/>
              </p:ext>
            </p:extLst>
          </p:nvPr>
        </p:nvGraphicFramePr>
        <p:xfrm>
          <a:off x="304800" y="1066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>
                  <a:extLst>
                    <a:ext uri="{9D8B030D-6E8A-4147-A177-3AD203B41FA5}">
                      <a16:colId xmlns="" xmlns:a16="http://schemas.microsoft.com/office/drawing/2014/main" val="3181644473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940014694"/>
                    </a:ext>
                  </a:extLst>
                </a:gridCol>
                <a:gridCol w="2844800">
                  <a:extLst>
                    <a:ext uri="{9D8B030D-6E8A-4147-A177-3AD203B41FA5}">
                      <a16:colId xmlns="" xmlns:a16="http://schemas.microsoft.com/office/drawing/2014/main" val="2466620949"/>
                    </a:ext>
                  </a:extLst>
                </a:gridCol>
              </a:tblGrid>
              <a:tr h="659970">
                <a:tc>
                  <a:txBody>
                    <a:bodyPr/>
                    <a:lstStyle/>
                    <a:p>
                      <a:r>
                        <a:rPr lang="ru-RU" dirty="0"/>
                        <a:t>Типичные проблемы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Сильные стороны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Особенности семьи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0714855"/>
                  </a:ext>
                </a:extLst>
              </a:tr>
              <a:tr h="4902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Становится объектом агрессии других детей,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не умеет постоять за себя, уступает свои вещи, поэтому часто вовлечен в конфликты как пострадавшая сторона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Добрый, охотно помогает, горячо отзывается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на просьбы и благодарность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родителей есть внутренний запрет на выражение каких-то чувств. Этот запрет они передают ребенку. Они вынуждают ребенка прятать истинные чувства и желания («ты не маленький», «ради мамы», «не будь ребенком»). Не дают ребенку защищать свои границы и имущество («не жадничай», «подвинься»)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56939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647</Words>
  <Application>Microsoft Office PowerPoint</Application>
  <PresentationFormat>Экран (4:3)</PresentationFormat>
  <Paragraphs>113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    Как воспитателю учесть роли выживания в работе с ребенком и его семьей   </vt:lpstr>
      <vt:lpstr>Роль выживания</vt:lpstr>
      <vt:lpstr>Особенности семьи</vt:lpstr>
      <vt:lpstr>Герой семьи </vt:lpstr>
      <vt:lpstr>Козёл отпущения </vt:lpstr>
      <vt:lpstr>Талисман </vt:lpstr>
      <vt:lpstr>Потерянный ребёнок </vt:lpstr>
      <vt:lpstr>Фанат </vt:lpstr>
      <vt:lpstr>Благодетель </vt:lpstr>
      <vt:lpstr>Как взаимодействовать с ребенком, учитывая его роль выживания </vt:lpstr>
      <vt:lpstr>Как взаимодействовать с родителями</vt:lpstr>
      <vt:lpstr> Варианты общения с семьей и ребенком, у которого есть роль выживания    </vt:lpstr>
      <vt:lpstr>Герой семьи</vt:lpstr>
      <vt:lpstr>Козел отпущения </vt:lpstr>
      <vt:lpstr>Талисман </vt:lpstr>
      <vt:lpstr>Потерянный ребенок </vt:lpstr>
      <vt:lpstr>Фанат </vt:lpstr>
      <vt:lpstr>Благодетель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Как воспитателю учесть роли выживания в работе с ребенком и его семьей   </dc:title>
  <dc:creator>HP-PC</dc:creator>
  <cp:lastModifiedBy>1</cp:lastModifiedBy>
  <cp:revision>30</cp:revision>
  <dcterms:created xsi:type="dcterms:W3CDTF">2020-02-25T21:11:06Z</dcterms:created>
  <dcterms:modified xsi:type="dcterms:W3CDTF">2020-02-27T01:28:05Z</dcterms:modified>
</cp:coreProperties>
</file>