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61" r:id="rId5"/>
    <p:sldId id="263" r:id="rId6"/>
    <p:sldId id="270" r:id="rId7"/>
    <p:sldId id="264" r:id="rId8"/>
    <p:sldId id="271" r:id="rId9"/>
    <p:sldId id="265" r:id="rId10"/>
    <p:sldId id="295" r:id="rId11"/>
    <p:sldId id="302" r:id="rId12"/>
    <p:sldId id="303" r:id="rId13"/>
    <p:sldId id="284" r:id="rId14"/>
    <p:sldId id="296" r:id="rId15"/>
    <p:sldId id="306" r:id="rId16"/>
    <p:sldId id="274" r:id="rId17"/>
    <p:sldId id="289" r:id="rId18"/>
    <p:sldId id="291" r:id="rId19"/>
    <p:sldId id="292" r:id="rId20"/>
    <p:sldId id="288" r:id="rId21"/>
    <p:sldId id="275" r:id="rId22"/>
    <p:sldId id="276" r:id="rId23"/>
    <p:sldId id="280" r:id="rId24"/>
    <p:sldId id="267" r:id="rId25"/>
    <p:sldId id="298" r:id="rId26"/>
    <p:sldId id="281" r:id="rId27"/>
    <p:sldId id="297" r:id="rId28"/>
    <p:sldId id="268" r:id="rId29"/>
    <p:sldId id="269" r:id="rId30"/>
    <p:sldId id="293" r:id="rId31"/>
    <p:sldId id="294" r:id="rId32"/>
    <p:sldId id="272" r:id="rId33"/>
    <p:sldId id="282" r:id="rId34"/>
    <p:sldId id="283" r:id="rId35"/>
    <p:sldId id="304" r:id="rId36"/>
    <p:sldId id="305" r:id="rId37"/>
    <p:sldId id="258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8415" autoAdjust="0"/>
  </p:normalViewPr>
  <p:slideViewPr>
    <p:cSldViewPr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2F630B-594E-4031-B230-8D96841D8ABD}" type="presOf" srcId="{8FDD254B-A7A3-4B97-9FBB-6289B1A1C2D8}" destId="{F714F26A-66E6-47A5-BA72-4D05BE71D5ED}" srcOrd="0" destOrd="0" presId="urn:microsoft.com/office/officeart/2005/8/layout/venn3"/>
    <dgm:cxn modelId="{68E19F69-0767-4F44-9685-7224C21C6EBE}" type="presOf" srcId="{9E53B189-0707-4064-9012-2711E3FFAF51}" destId="{5E98A81F-6172-48FF-A315-DC20E1D6D860}" srcOrd="0" destOrd="0" presId="urn:microsoft.com/office/officeart/2005/8/layout/venn3"/>
    <dgm:cxn modelId="{4B3C1747-9E24-425C-90F3-B4A33E89A4B9}" type="presOf" srcId="{66612BEF-459C-4E4F-BD0C-352D325DEF40}" destId="{446CA65D-CB69-46F3-B3D9-11BB3C3F4571}" srcOrd="0" destOrd="0" presId="urn:microsoft.com/office/officeart/2005/8/layout/venn3"/>
    <dgm:cxn modelId="{3C130EFB-8EDF-4001-8A58-6506A3F5846E}" type="presOf" srcId="{EF3DA76C-D868-4446-A08E-A80CAB3A147C}" destId="{71C6594F-E037-4259-BCD1-AAD3B842C68C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42794D45-643C-4476-89FD-DFA0B0F3DEDB}" type="presOf" srcId="{D831D0E8-FC2F-417C-8A50-B7132907CF42}" destId="{7639CDC6-C8AB-48DF-84F2-A06C8023F0E7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8BE83B67-71BC-4E22-9A03-48C89840D27A}" type="presParOf" srcId="{446CA65D-CB69-46F3-B3D9-11BB3C3F4571}" destId="{5E98A81F-6172-48FF-A315-DC20E1D6D860}" srcOrd="0" destOrd="0" presId="urn:microsoft.com/office/officeart/2005/8/layout/venn3"/>
    <dgm:cxn modelId="{69DB3563-E028-4CC8-B272-7638ED884A3A}" type="presParOf" srcId="{446CA65D-CB69-46F3-B3D9-11BB3C3F4571}" destId="{233A0F06-B176-4222-B794-F8A2ACEF7896}" srcOrd="1" destOrd="0" presId="urn:microsoft.com/office/officeart/2005/8/layout/venn3"/>
    <dgm:cxn modelId="{970B8C57-9728-4D3E-988A-86A7916A2FF2}" type="presParOf" srcId="{446CA65D-CB69-46F3-B3D9-11BB3C3F4571}" destId="{F714F26A-66E6-47A5-BA72-4D05BE71D5ED}" srcOrd="2" destOrd="0" presId="urn:microsoft.com/office/officeart/2005/8/layout/venn3"/>
    <dgm:cxn modelId="{AD6AF40B-BF56-4D3C-AC2B-41E2C2B85E32}" type="presParOf" srcId="{446CA65D-CB69-46F3-B3D9-11BB3C3F4571}" destId="{C1BB16E1-7DA5-48EB-B3D7-8BC424EC9F8B}" srcOrd="3" destOrd="0" presId="urn:microsoft.com/office/officeart/2005/8/layout/venn3"/>
    <dgm:cxn modelId="{64447D70-3D58-4916-A5CF-D89067470B17}" type="presParOf" srcId="{446CA65D-CB69-46F3-B3D9-11BB3C3F4571}" destId="{71C6594F-E037-4259-BCD1-AAD3B842C68C}" srcOrd="4" destOrd="0" presId="urn:microsoft.com/office/officeart/2005/8/layout/venn3"/>
    <dgm:cxn modelId="{BB6A6ADD-68FC-49AB-8B54-033A435AC646}" type="presParOf" srcId="{446CA65D-CB69-46F3-B3D9-11BB3C3F4571}" destId="{DEE0814D-27E9-4EA5-92C4-69241B91B41B}" srcOrd="5" destOrd="0" presId="urn:microsoft.com/office/officeart/2005/8/layout/venn3"/>
    <dgm:cxn modelId="{E1108B7E-1E7B-4F79-9D1D-2DF2192FF173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rgbClr val="66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rgbClr val="66FF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EE03C4-407F-49DD-9DD6-3A6502AFC9C8}" type="presOf" srcId="{CD68ACB4-957B-40B2-9AB7-BA3A4F59C6F2}" destId="{6EF1AF08-9334-480F-9092-2F9E329DD69C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0BB5287D-DF5B-4D09-97F3-4BD5D509FFDE}" type="presOf" srcId="{EAE1088C-D00C-4178-B118-09F4A6B86C1F}" destId="{F0D1C6A0-6AE3-4478-BCA0-1963AF8130D5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D7C5E029-1DE2-4377-B4A5-22A86EF20D68}" type="presOf" srcId="{3C3D1718-21F3-40E3-8073-40B31DB53FAD}" destId="{F9C5F6B0-4D31-493A-9460-1EC566C3BB84}" srcOrd="0" destOrd="0" presId="urn:microsoft.com/office/officeart/2005/8/layout/venn3"/>
    <dgm:cxn modelId="{A86D07FB-4686-4BE2-8406-D5F24670559C}" type="presOf" srcId="{9B28D258-7D84-4D3E-A4D6-4DC2CAD20B9A}" destId="{218F0263-153A-4B8C-B3FB-8AB83B00CF86}" srcOrd="0" destOrd="0" presId="urn:microsoft.com/office/officeart/2005/8/layout/venn3"/>
    <dgm:cxn modelId="{A3EAD09D-CE0C-47CF-97B9-3E1D8D734C68}" type="presOf" srcId="{55503469-2CDB-46B9-B6CD-6814AE157330}" destId="{6FC185DC-2AFF-4C48-ABA6-A267AA6D91B6}" srcOrd="0" destOrd="0" presId="urn:microsoft.com/office/officeart/2005/8/layout/venn3"/>
    <dgm:cxn modelId="{EFA304F4-D2B2-4119-BE35-5DB00E078961}" type="presParOf" srcId="{F0D1C6A0-6AE3-4478-BCA0-1963AF8130D5}" destId="{F9C5F6B0-4D31-493A-9460-1EC566C3BB84}" srcOrd="0" destOrd="0" presId="urn:microsoft.com/office/officeart/2005/8/layout/venn3"/>
    <dgm:cxn modelId="{4DE58469-B2BF-4098-8590-D1B9B0EA4BF9}" type="presParOf" srcId="{F0D1C6A0-6AE3-4478-BCA0-1963AF8130D5}" destId="{B842DF3E-E78D-462F-A5CC-E16C67B01821}" srcOrd="1" destOrd="0" presId="urn:microsoft.com/office/officeart/2005/8/layout/venn3"/>
    <dgm:cxn modelId="{8E1AE81A-D653-40AA-BDDC-24A927487D5D}" type="presParOf" srcId="{F0D1C6A0-6AE3-4478-BCA0-1963AF8130D5}" destId="{6EF1AF08-9334-480F-9092-2F9E329DD69C}" srcOrd="2" destOrd="0" presId="urn:microsoft.com/office/officeart/2005/8/layout/venn3"/>
    <dgm:cxn modelId="{2B4AA82A-D55B-4D6B-94DE-FE103F214AFC}" type="presParOf" srcId="{F0D1C6A0-6AE3-4478-BCA0-1963AF8130D5}" destId="{B4C4B1EE-0694-4A8B-ADE2-6079FF95B405}" srcOrd="3" destOrd="0" presId="urn:microsoft.com/office/officeart/2005/8/layout/venn3"/>
    <dgm:cxn modelId="{6EDA01C2-C1FE-484F-88A2-DED5C7E3722E}" type="presParOf" srcId="{F0D1C6A0-6AE3-4478-BCA0-1963AF8130D5}" destId="{6FC185DC-2AFF-4C48-ABA6-A267AA6D91B6}" srcOrd="4" destOrd="0" presId="urn:microsoft.com/office/officeart/2005/8/layout/venn3"/>
    <dgm:cxn modelId="{C5FD2DD5-8796-45EC-BA7A-FCF06181A44F}" type="presParOf" srcId="{F0D1C6A0-6AE3-4478-BCA0-1963AF8130D5}" destId="{8F737D8B-7FC9-4805-BF3E-0815E46E311C}" srcOrd="5" destOrd="0" presId="urn:microsoft.com/office/officeart/2005/8/layout/venn3"/>
    <dgm:cxn modelId="{5CB69319-EC83-4710-96B6-5B1C9B083745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I:\&#1085;&#1072;%20&#1095;&#1090;&#1086;%20&#1087;&#1086;&#1093;&#1086;&#1078;&#1072;%20&#1085;&#1072;&#1096;&#1072;%20&#1079;&#1077;&#1084;&#1083;&#1103;\&#1042;&#1077;&#1089;&#1105;&#1083;&#1072;&#1103;%20&#1052;&#1059;&#1051;&#1068;&#1058;-&#1079;&#1072;&#1088;&#1103;&#1076;&#1082;&#1072;%20_%20Morning%20exercises%20cartoon.%20&#1053;&#1072;&#1096;&#1077;_&#1074;&#1089;&#1105;!.mp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52.gif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6.gif"/><Relationship Id="rId7" Type="http://schemas.openxmlformats.org/officeDocument/2006/relationships/image" Target="../media/image10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10" Type="http://schemas.openxmlformats.org/officeDocument/2006/relationships/image" Target="../media/image13.gif"/><Relationship Id="rId4" Type="http://schemas.openxmlformats.org/officeDocument/2006/relationships/image" Target="../media/image7.gif"/><Relationship Id="rId9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857232"/>
            <a:ext cx="8286744" cy="5429288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8800" b="1" spc="600" dirty="0" smtClean="0">
                <a:ln w="38100"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rmen" pitchFamily="34" charset="-52"/>
              </a:rPr>
              <a:t>На что похожа наша планета</a:t>
            </a:r>
            <a:endParaRPr lang="ru-RU" sz="8800" b="1" spc="600" dirty="0">
              <a:ln w="38100"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rmen" pitchFamily="34" charset="-5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Картинка 1 из 385488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E0E0E"/>
              </a:clrFrom>
              <a:clrTo>
                <a:srgbClr val="0E0E0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1285860"/>
            <a:ext cx="4357718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85720" y="1214422"/>
            <a:ext cx="385763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chemeClr val="bg1"/>
                </a:solidFill>
                <a:latin typeface="+mj-lt"/>
              </a:rPr>
              <a:t>	Сегодня известно, что Земля имеет форму шара. Но когда-то люди считали по-другому.</a:t>
            </a:r>
          </a:p>
          <a:p>
            <a:pPr algn="just"/>
            <a:r>
              <a:rPr lang="ru-RU" sz="2200" b="1" dirty="0" smtClean="0">
                <a:solidFill>
                  <a:schemeClr val="bg1"/>
                </a:solidFill>
                <a:latin typeface="+mj-lt"/>
              </a:rPr>
              <a:t>	</a:t>
            </a:r>
            <a:endParaRPr lang="ru-RU" sz="22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Рисунок 3" descr="воскл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714356"/>
            <a:ext cx="2286016" cy="501044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n.edu.ru/shared/files/old/mlaPresent/presentations/08/objects/7467_25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201024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anana.by/uploads/posts/2011-03/1300306530_49cf8e04d1575b15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026279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Картинка 89 из 20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42845" y="0"/>
            <a:ext cx="8858311" cy="671514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2" descr="http://www.ibyte.ru/img/graph/6/tutorialaqu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571480"/>
            <a:ext cx="5572132" cy="6286520"/>
          </a:xfrm>
          <a:prstGeom prst="rect">
            <a:avLst/>
          </a:prstGeom>
          <a:noFill/>
        </p:spPr>
      </p:pic>
      <p:pic>
        <p:nvPicPr>
          <p:cNvPr id="2060" name="Picture 12" descr="http://www.ibyte.ru/img/graph/6/tutorialaqu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500042"/>
            <a:ext cx="5214942" cy="6357958"/>
          </a:xfrm>
          <a:prstGeom prst="rect">
            <a:avLst/>
          </a:prstGeom>
          <a:noFill/>
        </p:spPr>
      </p:pic>
      <p:pic>
        <p:nvPicPr>
          <p:cNvPr id="2058" name="Picture 10" descr="Картинка 49 из 115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-285784" y="1000108"/>
            <a:ext cx="9001156" cy="4500594"/>
          </a:xfrm>
          <a:prstGeom prst="rect">
            <a:avLst/>
          </a:prstGeom>
          <a:noFill/>
        </p:spPr>
      </p:pic>
      <p:pic>
        <p:nvPicPr>
          <p:cNvPr id="2054" name="Picture 6" descr="Картинка 190 из 7672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2500306"/>
            <a:ext cx="4762500" cy="2638426"/>
          </a:xfrm>
          <a:prstGeom prst="rect">
            <a:avLst/>
          </a:prstGeom>
          <a:noFill/>
        </p:spPr>
      </p:pic>
      <p:pic>
        <p:nvPicPr>
          <p:cNvPr id="8" name="Picture 6" descr="Картинка 190 из 7672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312632">
            <a:off x="2346794" y="3532208"/>
            <a:ext cx="4762500" cy="2638426"/>
          </a:xfrm>
          <a:prstGeom prst="rect">
            <a:avLst/>
          </a:prstGeom>
          <a:noFill/>
        </p:spPr>
      </p:pic>
      <p:pic>
        <p:nvPicPr>
          <p:cNvPr id="9" name="Picture 6" descr="Картинка 190 из 7672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80570" flipH="1">
            <a:off x="471357" y="2562075"/>
            <a:ext cx="4762500" cy="26384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err="1" smtClean="0">
                <a:solidFill>
                  <a:srgbClr val="002060"/>
                </a:solidFill>
              </a:rPr>
              <a:t>Физминутка</a:t>
            </a:r>
            <a:r>
              <a:rPr lang="ru-RU" sz="4800" b="1" dirty="0" smtClean="0">
                <a:solidFill>
                  <a:srgbClr val="002060"/>
                </a:solidFill>
              </a:rPr>
              <a:t> 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4" name="Весёлая МУЛЬТ-зарядка _ Morning exercises cartoon. Наше_всё!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714348" y="1428736"/>
            <a:ext cx="7688649" cy="50006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9FAF5"/>
              </a:clrFrom>
              <a:clrTo>
                <a:srgbClr val="F9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0" y="642918"/>
            <a:ext cx="4857752" cy="2143140"/>
          </a:xfrm>
          <a:prstGeom prst="cloudCallout">
            <a:avLst>
              <a:gd name="adj1" fmla="val 9050"/>
              <a:gd name="adj2" fmla="val 14287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+mj-lt"/>
              </a:rPr>
              <a:t>Португальский учёный Магеллан решил обойти вокруг Земли на корабле.</a:t>
            </a:r>
            <a:endParaRPr lang="ru-RU" sz="2400" b="1" dirty="0">
              <a:latin typeface="+mj-lt"/>
            </a:endParaRPr>
          </a:p>
        </p:txBody>
      </p:sp>
      <p:pic>
        <p:nvPicPr>
          <p:cNvPr id="7" name="Picture 2" descr="Картинка 11 из 83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857232"/>
            <a:ext cx="4572010" cy="585789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Картинка 13 из 83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9FAF5"/>
              </a:clrFrom>
              <a:clrTo>
                <a:srgbClr val="F9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0" y="142852"/>
            <a:ext cx="9144000" cy="3143272"/>
          </a:xfrm>
          <a:prstGeom prst="cloudCallout">
            <a:avLst>
              <a:gd name="adj1" fmla="val -23536"/>
              <a:gd name="adj2" fmla="val 11146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500042"/>
            <a:ext cx="835824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+mj-lt"/>
              </a:rPr>
              <a:t>Магеллан снарядил пять судов. </a:t>
            </a:r>
          </a:p>
          <a:p>
            <a:pPr algn="ctr"/>
            <a:r>
              <a:rPr lang="ru-RU" sz="2000" b="1" dirty="0" smtClean="0">
                <a:latin typeface="+mj-lt"/>
              </a:rPr>
              <a:t>Они должны были выйти из порта и плыть постоянно в одном  </a:t>
            </a:r>
          </a:p>
          <a:p>
            <a:pPr algn="ctr"/>
            <a:r>
              <a:rPr lang="ru-RU" sz="2000" b="1" dirty="0" smtClean="0">
                <a:latin typeface="+mj-lt"/>
              </a:rPr>
              <a:t>и том же направлении, чтобы вернуться в этот же порт.   </a:t>
            </a:r>
          </a:p>
          <a:p>
            <a:pPr algn="ctr"/>
            <a:r>
              <a:rPr lang="ru-RU" sz="2000" b="1" dirty="0" smtClean="0">
                <a:latin typeface="+mj-lt"/>
              </a:rPr>
              <a:t>Долгие месяцы плыли корабли. Один из парусников разбился о скалы, другой вернулся домой с полпути, третий сожгли, четвёртый попал в плен. Погиб Магеллан. И только одно маленькое судно</a:t>
            </a:r>
          </a:p>
          <a:p>
            <a:pPr algn="ctr"/>
            <a:r>
              <a:rPr lang="ru-RU" sz="2000" b="1" dirty="0" smtClean="0">
                <a:latin typeface="+mj-lt"/>
              </a:rPr>
              <a:t>под названием «Виктория» вернулось в порт                                                                  через три года.</a:t>
            </a:r>
            <a:endParaRPr lang="ru-RU" sz="2000" b="1" dirty="0">
              <a:latin typeface="+mj-lt"/>
            </a:endParaRPr>
          </a:p>
        </p:txBody>
      </p:sp>
      <p:pic>
        <p:nvPicPr>
          <p:cNvPr id="45058" name="Picture 2" descr="Картинка 59 из 420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3429000"/>
            <a:ext cx="5357818" cy="3303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Картинка 5 из 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00570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0" y="0"/>
            <a:ext cx="9144000" cy="3714752"/>
          </a:xfrm>
          <a:prstGeom prst="cloudCallout">
            <a:avLst>
              <a:gd name="adj1" fmla="val 27880"/>
              <a:gd name="adj2" fmla="val 8130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+mj-lt"/>
              </a:rPr>
              <a:t>Очень интересно путешествовать по родной стране, но на свете есть и другие страны. Там живут такие же, как вы, мальчики и девочки. А все вместе мы живем на одной большой планете. Кто знает, как она называется? </a:t>
            </a:r>
            <a:endParaRPr lang="ru-RU" sz="2800" b="1" dirty="0">
              <a:latin typeface="+mj-lt"/>
            </a:endParaRPr>
          </a:p>
        </p:txBody>
      </p:sp>
      <p:pic>
        <p:nvPicPr>
          <p:cNvPr id="1028" name="Picture 4" descr="Картинка 17 из 3387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575562"/>
            <a:ext cx="3143272" cy="308921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:\Documents and Settings\Admin\Мои документы\ФОТОГРАФИИ\img0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785794"/>
            <a:ext cx="4475188" cy="58528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9FAF5"/>
              </a:clrFrom>
              <a:clrTo>
                <a:srgbClr val="F9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142844" y="642918"/>
            <a:ext cx="5000660" cy="2928958"/>
          </a:xfrm>
          <a:prstGeom prst="cloudCallout">
            <a:avLst>
              <a:gd name="adj1" fmla="val -3849"/>
              <a:gd name="adj2" fmla="val 10247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latin typeface="+mj-lt"/>
              </a:rPr>
              <a:t>Это наблюдение      люди сделали еще в древности.                     Оно доказывает, какую форму имеет Земля.</a:t>
            </a:r>
            <a:endParaRPr lang="ru-RU" sz="2000" b="1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142844" y="428604"/>
            <a:ext cx="8858312" cy="2214578"/>
          </a:xfrm>
          <a:prstGeom prst="cloudCallout">
            <a:avLst>
              <a:gd name="adj1" fmla="val -23731"/>
              <a:gd name="adj2" fmla="val 16087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+mj-lt"/>
              </a:rPr>
              <a:t>В наши дни, когда люди запустили в космос космические корабли, космонавты своими глазами увидели, что Земля имеет форму шара.</a:t>
            </a:r>
          </a:p>
        </p:txBody>
      </p:sp>
      <p:pic>
        <p:nvPicPr>
          <p:cNvPr id="31746" name="Picture 2" descr="Картинка 145 из 850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2498080"/>
            <a:ext cx="5719767" cy="41408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142844" y="357166"/>
            <a:ext cx="5857916" cy="2500330"/>
          </a:xfrm>
          <a:prstGeom prst="cloudCallout">
            <a:avLst>
              <a:gd name="adj1" fmla="val -11004"/>
              <a:gd name="adj2" fmla="val 13646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+mj-lt"/>
              </a:rPr>
              <a:t>Земля имеет форму шара. Но мы этого не замечаем, потому что шар очень – очень велик.</a:t>
            </a:r>
          </a:p>
        </p:txBody>
      </p:sp>
      <p:pic>
        <p:nvPicPr>
          <p:cNvPr id="7" name="Picture 4" descr="http://moikompas.ru/img/compas/2008-10-27/geographyforpreschoolchildren/5305619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1000108"/>
            <a:ext cx="4857784" cy="568464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142844" y="428604"/>
            <a:ext cx="5572164" cy="2143140"/>
          </a:xfrm>
          <a:prstGeom prst="cloudCallout">
            <a:avLst>
              <a:gd name="adj1" fmla="val -8633"/>
              <a:gd name="adj2" fmla="val 14737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+mj-lt"/>
              </a:rPr>
              <a:t>Люди это давно                            изучили и создали                                      </a:t>
            </a:r>
            <a:r>
              <a:rPr lang="ru-RU" sz="2400" b="1" i="1" dirty="0" smtClean="0">
                <a:solidFill>
                  <a:srgbClr val="FF0000"/>
                </a:solidFill>
                <a:latin typeface="+mj-lt"/>
              </a:rPr>
              <a:t>глобус</a:t>
            </a:r>
            <a:r>
              <a:rPr lang="ru-RU" sz="2400" b="1" dirty="0" smtClean="0">
                <a:latin typeface="+mj-lt"/>
              </a:rPr>
              <a:t> — модель Земли.</a:t>
            </a:r>
          </a:p>
        </p:txBody>
      </p:sp>
      <p:pic>
        <p:nvPicPr>
          <p:cNvPr id="36868" name="Picture 4" descr="Картинка 39 из 408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071546"/>
            <a:ext cx="5106545" cy="57864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Картинка 207 из 408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928670"/>
            <a:ext cx="4773665" cy="571705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572132" y="1571612"/>
            <a:ext cx="128588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СУША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4143380"/>
            <a:ext cx="1285884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ВОДА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286248" y="1857364"/>
            <a:ext cx="135732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357686" y="4429132"/>
            <a:ext cx="1571636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6" name="Picture 6" descr="http://vivovoco.astronet.ru/VV/JOURNAL/NATURE/08_07/GLOB01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0CED7"/>
              </a:clrFrom>
              <a:clrTo>
                <a:srgbClr val="C0CED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642918"/>
            <a:ext cx="3071834" cy="6070819"/>
          </a:xfrm>
          <a:prstGeom prst="rect">
            <a:avLst/>
          </a:prstGeom>
          <a:noFill/>
        </p:spPr>
      </p:pic>
      <p:pic>
        <p:nvPicPr>
          <p:cNvPr id="8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500042"/>
            <a:ext cx="1408113" cy="2139950"/>
          </a:xfrm>
          <a:prstGeom prst="rect">
            <a:avLst/>
          </a:prstGeom>
          <a:noFill/>
        </p:spPr>
      </p:pic>
      <p:sp>
        <p:nvSpPr>
          <p:cNvPr id="9" name="Выноска-облако 8"/>
          <p:cNvSpPr/>
          <p:nvPr/>
        </p:nvSpPr>
        <p:spPr>
          <a:xfrm>
            <a:off x="2571704" y="3786190"/>
            <a:ext cx="6572296" cy="2714644"/>
          </a:xfrm>
          <a:prstGeom prst="cloudCallout">
            <a:avLst>
              <a:gd name="adj1" fmla="val 21628"/>
              <a:gd name="adj2" fmla="val -13311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+mj-lt"/>
              </a:rPr>
              <a:t>В 1492 г. первый европейский глобус Земли изготовил астроном М.Бехайм из Германии</a:t>
            </a:r>
            <a:r>
              <a:rPr lang="ru-RU" sz="2200" b="1" dirty="0" smtClean="0">
                <a:latin typeface="+mj-lt"/>
              </a:rPr>
              <a:t>.</a:t>
            </a:r>
            <a:r>
              <a:rPr lang="ru-RU" sz="2200" b="1" dirty="0" smtClean="0"/>
              <a:t> Он назывался "</a:t>
            </a:r>
            <a:r>
              <a:rPr lang="ru-RU" sz="2200" b="1" dirty="0" err="1" smtClean="0"/>
              <a:t>Erdapfel</a:t>
            </a:r>
            <a:r>
              <a:rPr lang="ru-RU" sz="2200" b="1" dirty="0" smtClean="0"/>
              <a:t>", или "Земное яблоко</a:t>
            </a:r>
            <a:r>
              <a:rPr lang="ru-RU" sz="2200" b="1" dirty="0" smtClean="0"/>
              <a:t>».</a:t>
            </a:r>
            <a:endParaRPr lang="ru-RU" sz="2200" b="1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0" y="0"/>
            <a:ext cx="9144000" cy="2714620"/>
          </a:xfrm>
          <a:prstGeom prst="cloudCallout">
            <a:avLst>
              <a:gd name="adj1" fmla="val -23359"/>
              <a:gd name="adj2" fmla="val 13803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+mj-lt"/>
              </a:rPr>
              <a:t>Итак, Земля имеет форму шара. Мы этого не замечаем, потому что земной шар очень велик. Кстати, многие люди действительно ходят по нему вверх ногами, но не замечают этого. Их, как и все на Земле, удерживает земное притяжение. </a:t>
            </a:r>
          </a:p>
        </p:txBody>
      </p:sp>
      <p:pic>
        <p:nvPicPr>
          <p:cNvPr id="7" name="Picture 2" descr="C:\Documents and Settings\Admin\Рабочий стол\Новая папка\здравств мир\glob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071678"/>
            <a:ext cx="4286280" cy="477741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 descr="Картинка 127 из 385488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2786058"/>
            <a:ext cx="3786214" cy="3786214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0" y="0"/>
            <a:ext cx="9144000" cy="2714620"/>
          </a:xfrm>
          <a:prstGeom prst="cloudCallout">
            <a:avLst>
              <a:gd name="adj1" fmla="val -20245"/>
              <a:gd name="adj2" fmla="val 17293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+mj-lt"/>
              </a:rPr>
              <a:t>Шарообразная форма нашей планеты объясняет, почему людям никогда не удавалось добраться до края Земли. У нее нет края. Зато люди могут совершать кругосветные путешествия: обогнув Землю, возвращаться в то же место.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6" name="Picture 16" descr="Картинка 411 из 2155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81349"/>
          </a:xfrm>
          <a:prstGeom prst="rect">
            <a:avLst/>
          </a:prstGeom>
          <a:noFill/>
        </p:spPr>
      </p:pic>
      <p:pic>
        <p:nvPicPr>
          <p:cNvPr id="13" name="Picture 2" descr="Картинка 1 из 4088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4286256"/>
            <a:ext cx="2071702" cy="2071702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4" name="Облако 13"/>
          <p:cNvSpPr/>
          <p:nvPr/>
        </p:nvSpPr>
        <p:spPr>
          <a:xfrm>
            <a:off x="142844" y="142852"/>
            <a:ext cx="7858180" cy="121444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+mj-lt"/>
              </a:rPr>
              <a:t>Земля намного меньше Солнца. 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 descr="Картинка 56 из 257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7" name="Стрелка вправо 6"/>
          <p:cNvSpPr/>
          <p:nvPr/>
        </p:nvSpPr>
        <p:spPr>
          <a:xfrm>
            <a:off x="1214414" y="4786322"/>
            <a:ext cx="2714644" cy="428628"/>
          </a:xfrm>
          <a:prstGeom prst="rightArrow">
            <a:avLst>
              <a:gd name="adj1" fmla="val 50000"/>
              <a:gd name="adj2" fmla="val 299143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571472" y="0"/>
            <a:ext cx="8429684" cy="107154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+mj-lt"/>
              </a:rPr>
              <a:t>Земля постоянно движется </a:t>
            </a:r>
            <a:r>
              <a:rPr lang="ru-RU" sz="2400" b="1" dirty="0" smtClean="0">
                <a:latin typeface="+mj-lt"/>
              </a:rPr>
              <a:t>вокруг Солнца</a:t>
            </a:r>
            <a:r>
              <a:rPr lang="ru-RU" sz="2400" b="1" dirty="0" smtClean="0">
                <a:latin typeface="+mj-lt"/>
              </a:rPr>
              <a:t>. 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00570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428992" y="5214950"/>
            <a:ext cx="3429024" cy="1357322"/>
          </a:xfrm>
          <a:prstGeom prst="cloudCallout">
            <a:avLst>
              <a:gd name="adj1" fmla="val 64944"/>
              <a:gd name="adj2" fmla="val -5507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+mj-lt"/>
              </a:rPr>
              <a:t>Интересно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                     на что похожа наша планета? 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9458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357158" y="857232"/>
            <a:ext cx="4572032" cy="1357322"/>
          </a:xfrm>
          <a:prstGeom prst="cloudCallout">
            <a:avLst>
              <a:gd name="adj1" fmla="val -3076"/>
              <a:gd name="adj2" fmla="val 23441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latin typeface="+mj-lt"/>
              </a:rPr>
              <a:t>Наша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планета называется Земля. 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8" name="Рисунок 7" descr="вопр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857884" y="857232"/>
            <a:ext cx="1617124" cy="325754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 descr="Картинка 56 из 257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42844" y="3143248"/>
            <a:ext cx="4572032" cy="3545015"/>
          </a:xfrm>
          <a:prstGeom prst="rect">
            <a:avLst/>
          </a:prstGeom>
          <a:noFill/>
        </p:spPr>
      </p:pic>
      <p:sp>
        <p:nvSpPr>
          <p:cNvPr id="7" name="Стрелка вправо 6"/>
          <p:cNvSpPr/>
          <p:nvPr/>
        </p:nvSpPr>
        <p:spPr>
          <a:xfrm>
            <a:off x="1285852" y="5214950"/>
            <a:ext cx="2357454" cy="357190"/>
          </a:xfrm>
          <a:prstGeom prst="rightArrow">
            <a:avLst>
              <a:gd name="adj1" fmla="val 50000"/>
              <a:gd name="adj2" fmla="val 299143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142844" y="571480"/>
            <a:ext cx="4429156" cy="2428892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+mj-lt"/>
              </a:rPr>
              <a:t>Польский учёный Николай Коперник впервые установил, что Земля и другие планеты вращаются вокруг </a:t>
            </a:r>
            <a:r>
              <a:rPr lang="ru-RU" sz="2000" b="1" smtClean="0">
                <a:latin typeface="+mj-lt"/>
              </a:rPr>
              <a:t>Солнца.</a:t>
            </a:r>
            <a:endParaRPr lang="ru-RU" sz="2000" dirty="0">
              <a:latin typeface="+mj-lt"/>
            </a:endParaRPr>
          </a:p>
        </p:txBody>
      </p:sp>
      <p:pic>
        <p:nvPicPr>
          <p:cNvPr id="49154" name="Picture 2" descr="Картинка 7 из 28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857232"/>
            <a:ext cx="4124651" cy="58579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Картинка 120 из 28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0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Картинка 92 из 80680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E04FE"/>
              </a:clrFrom>
              <a:clrTo>
                <a:srgbClr val="FE04FE">
                  <a:alpha val="0"/>
                </a:srgbClr>
              </a:clrTo>
            </a:clrChange>
            <a:lum contrast="-40000"/>
          </a:blip>
          <a:srcRect/>
          <a:stretch>
            <a:fillRect/>
          </a:stretch>
        </p:blipFill>
        <p:spPr bwMode="auto">
          <a:xfrm>
            <a:off x="6215074" y="785794"/>
            <a:ext cx="2478005" cy="3214686"/>
          </a:xfrm>
          <a:prstGeom prst="rect">
            <a:avLst/>
          </a:prstGeom>
          <a:noFill/>
        </p:spPr>
      </p:pic>
      <p:sp>
        <p:nvSpPr>
          <p:cNvPr id="3" name="Облако 2"/>
          <p:cNvSpPr/>
          <p:nvPr/>
        </p:nvSpPr>
        <p:spPr>
          <a:xfrm>
            <a:off x="4786314" y="5286388"/>
            <a:ext cx="4143404" cy="1357322"/>
          </a:xfrm>
          <a:prstGeom prst="cloud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+mj-lt"/>
              </a:rPr>
              <a:t>Земля вращается вокруг своей оси . </a:t>
            </a:r>
            <a:endParaRPr lang="ru-RU" sz="2400" dirty="0">
              <a:latin typeface="+mj-lt"/>
            </a:endParaRPr>
          </a:p>
        </p:txBody>
      </p:sp>
      <p:pic>
        <p:nvPicPr>
          <p:cNvPr id="30723" name="Picture 3" descr="D:\Общие документы\КАРТИНКИ\АНИМИРОВАННЫЕ КАРТИНКИ\1 (421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714488"/>
            <a:ext cx="4500594" cy="450059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а 17 из 3387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2857496"/>
            <a:ext cx="3714776" cy="3650885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00570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928926" y="857232"/>
            <a:ext cx="6000792" cy="2214578"/>
          </a:xfrm>
          <a:prstGeom prst="cloudCallout">
            <a:avLst>
              <a:gd name="adj1" fmla="val 26836"/>
              <a:gd name="adj2" fmla="val 12259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Ни начала, ни конца,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Ни затылка, ни лица.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Знают все, и млад и стар,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она — большущий шар.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Картинка 207 из 4088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2214554"/>
            <a:ext cx="3749273" cy="4359731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00570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143240" y="357166"/>
            <a:ext cx="5786478" cy="2714644"/>
          </a:xfrm>
          <a:prstGeom prst="cloudCallout">
            <a:avLst>
              <a:gd name="adj1" fmla="val 26836"/>
              <a:gd name="adj2" fmla="val 12259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+mj-lt"/>
              </a:rPr>
              <a:t>На ноге стоит одной,</a:t>
            </a:r>
            <a:br>
              <a:rPr lang="ru-RU" sz="2400" b="1" dirty="0" smtClean="0">
                <a:latin typeface="+mj-lt"/>
              </a:rPr>
            </a:br>
            <a:r>
              <a:rPr lang="ru-RU" sz="2400" b="1" dirty="0" smtClean="0">
                <a:latin typeface="+mj-lt"/>
              </a:rPr>
              <a:t>Крутит - вертит головой.</a:t>
            </a:r>
            <a:br>
              <a:rPr lang="ru-RU" sz="2400" b="1" dirty="0" smtClean="0">
                <a:latin typeface="+mj-lt"/>
              </a:rPr>
            </a:br>
            <a:r>
              <a:rPr lang="ru-RU" sz="2400" b="1" dirty="0" smtClean="0">
                <a:latin typeface="+mj-lt"/>
              </a:rPr>
              <a:t>Нам показывает страны,</a:t>
            </a:r>
            <a:br>
              <a:rPr lang="ru-RU" sz="2400" b="1" dirty="0" smtClean="0">
                <a:latin typeface="+mj-lt"/>
              </a:rPr>
            </a:br>
            <a:r>
              <a:rPr lang="ru-RU" sz="2400" b="1" dirty="0" smtClean="0">
                <a:latin typeface="+mj-lt"/>
              </a:rPr>
              <a:t>Реки, горы, океаны.</a:t>
            </a:r>
            <a:endParaRPr lang="ru-RU" sz="2200" b="1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берингов\Desktop\загрузки\08.планета Земля\getim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3810000" cy="2857500"/>
          </a:xfrm>
          <a:prstGeom prst="rect">
            <a:avLst/>
          </a:prstGeom>
          <a:noFill/>
        </p:spPr>
      </p:pic>
      <p:pic>
        <p:nvPicPr>
          <p:cNvPr id="12291" name="Picture 3" descr="C:\Users\берингов\Desktop\загрузки\08.планета Земля\o_Aguas Residuales Almeri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39478" y="476672"/>
            <a:ext cx="4704522" cy="3528392"/>
          </a:xfrm>
          <a:prstGeom prst="rect">
            <a:avLst/>
          </a:prstGeom>
          <a:noFill/>
        </p:spPr>
      </p:pic>
      <p:pic>
        <p:nvPicPr>
          <p:cNvPr id="12292" name="Picture 4" descr="C:\Users\берингов\Desktop\загрузки\08.планета Земля\4357189_larg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3429000"/>
            <a:ext cx="4572000" cy="304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64807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Как яблоко на блюде,</a:t>
            </a:r>
          </a:p>
          <a:p>
            <a:r>
              <a:rPr lang="ru-RU" sz="4800" b="1" dirty="0" smtClean="0">
                <a:solidFill>
                  <a:srgbClr val="002060"/>
                </a:solidFill>
              </a:rPr>
              <a:t>Земля у нас одна.</a:t>
            </a:r>
          </a:p>
          <a:p>
            <a:r>
              <a:rPr lang="ru-RU" sz="4800" b="1" dirty="0" smtClean="0">
                <a:solidFill>
                  <a:srgbClr val="002060"/>
                </a:solidFill>
              </a:rPr>
              <a:t>Не торопитесь, люди,</a:t>
            </a:r>
          </a:p>
          <a:p>
            <a:r>
              <a:rPr lang="ru-RU" sz="4800" b="1" dirty="0" smtClean="0">
                <a:solidFill>
                  <a:srgbClr val="002060"/>
                </a:solidFill>
              </a:rPr>
              <a:t>Все вычерпать до дна.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земля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34000" y="3048000"/>
            <a:ext cx="3810000" cy="3810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4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29256" y="5225666"/>
            <a:ext cx="3167078" cy="110847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а 14 из 5517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3357562"/>
            <a:ext cx="4357686" cy="3500438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357158" y="857232"/>
            <a:ext cx="8143932" cy="2571768"/>
          </a:xfrm>
          <a:prstGeom prst="cloudCallout">
            <a:avLst>
              <a:gd name="adj1" fmla="val -21109"/>
              <a:gd name="adj2" fmla="val 11805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+mj-lt"/>
              </a:rPr>
              <a:t>Когда мы смотрим в окно, Земля кажется нам плоской, как это блюдо. Представьте, что на нем расположились дома, деревья, целые города и страны, люди и животные.</a:t>
            </a:r>
            <a:endParaRPr lang="ru-RU" sz="2200" b="1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14 из 5517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854" y="500042"/>
            <a:ext cx="8920302" cy="6357958"/>
          </a:xfrm>
          <a:prstGeom prst="rect">
            <a:avLst/>
          </a:prstGeom>
          <a:noFill/>
        </p:spPr>
      </p:pic>
      <p:pic>
        <p:nvPicPr>
          <p:cNvPr id="21508" name="Picture 4" descr="D:\Общие документы\КАРТИНКИ\АНИМИРОВАННЫЕ КАРТИНКИ\1 (20)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3643314"/>
            <a:ext cx="768637" cy="948786"/>
          </a:xfrm>
          <a:prstGeom prst="rect">
            <a:avLst/>
          </a:prstGeom>
          <a:noFill/>
        </p:spPr>
      </p:pic>
      <p:pic>
        <p:nvPicPr>
          <p:cNvPr id="21511" name="Picture 7" descr="D:\Общие документы\КАРТИНКИ\АНИМИРОВАННЫЕ КАРТИНКИ\1 (274)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63758" y="1643050"/>
            <a:ext cx="1930839" cy="1506479"/>
          </a:xfrm>
          <a:prstGeom prst="rect">
            <a:avLst/>
          </a:prstGeom>
          <a:noFill/>
        </p:spPr>
      </p:pic>
      <p:pic>
        <p:nvPicPr>
          <p:cNvPr id="10" name="Picture 2" descr="C:\Users\1\Pictures\КАРТИНКИ\АНИМИРОВАННЫЕ КАРТИНКИ\1 (445)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571480"/>
            <a:ext cx="2071702" cy="2457068"/>
          </a:xfrm>
          <a:prstGeom prst="rect">
            <a:avLst/>
          </a:prstGeom>
          <a:noFill/>
        </p:spPr>
      </p:pic>
      <p:pic>
        <p:nvPicPr>
          <p:cNvPr id="21512" name="Picture 8" descr="D:\Общие документы\КАРТИНКИ\АНИМИРОВАННЫЕ КАРТИНКИ\1 (346)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6" y="1857364"/>
            <a:ext cx="2000264" cy="2000264"/>
          </a:xfrm>
          <a:prstGeom prst="rect">
            <a:avLst/>
          </a:prstGeom>
          <a:noFill/>
        </p:spPr>
      </p:pic>
      <p:pic>
        <p:nvPicPr>
          <p:cNvPr id="21513" name="Picture 9" descr="D:\Общие документы\КАРТИНКИ\АНИМИРОВАННЫЕ КАРТИНКИ\1 (413)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643174" y="3286124"/>
            <a:ext cx="1724025" cy="1028700"/>
          </a:xfrm>
          <a:prstGeom prst="rect">
            <a:avLst/>
          </a:prstGeom>
          <a:noFill/>
        </p:spPr>
      </p:pic>
      <p:pic>
        <p:nvPicPr>
          <p:cNvPr id="21514" name="Picture 10" descr="D:\Общие документы\КАРТИНКИ\АНИМИРОВАННЫЕ КАРТИНКИ\1 (392)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286380" y="642918"/>
            <a:ext cx="928694" cy="1083477"/>
          </a:xfrm>
          <a:prstGeom prst="rect">
            <a:avLst/>
          </a:prstGeom>
          <a:noFill/>
        </p:spPr>
      </p:pic>
      <p:pic>
        <p:nvPicPr>
          <p:cNvPr id="21515" name="Picture 11" descr="D:\Общие документы\КАРТИНКИ\АНИМИРОВАННЫЕ КАРТИНКИ\1 (410)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214810" y="4357694"/>
            <a:ext cx="1514475" cy="952500"/>
          </a:xfrm>
          <a:prstGeom prst="rect">
            <a:avLst/>
          </a:prstGeom>
          <a:noFill/>
        </p:spPr>
      </p:pic>
      <p:pic>
        <p:nvPicPr>
          <p:cNvPr id="21516" name="Picture 12" descr="D:\Общие документы\КАРТИНКИ\АНИМИРОВАННЫЕ КАРТИНКИ\1 (408)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142976" y="2214554"/>
            <a:ext cx="1609312" cy="18867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Картинка 177 из 7967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2857496"/>
            <a:ext cx="3857652" cy="3959168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357158" y="285728"/>
            <a:ext cx="8143932" cy="2643206"/>
          </a:xfrm>
          <a:prstGeom prst="cloudCallout">
            <a:avLst>
              <a:gd name="adj1" fmla="val -23644"/>
              <a:gd name="adj2" fmla="val 14557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+mj-lt"/>
              </a:rPr>
              <a:t>Но некоторые из вас, ребята, сказали, что Земля похожа на мяч, то есть имеет форму шара. </a:t>
            </a:r>
            <a:endParaRPr lang="ru-RU" sz="2200" b="1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Новая папка\здравств мир\glob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0"/>
            <a:ext cx="6072230" cy="67680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00570"/>
            <a:ext cx="1408113" cy="2139950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285728"/>
            <a:ext cx="9001156" cy="3714776"/>
          </a:xfrm>
          <a:prstGeom prst="cloudCallout">
            <a:avLst>
              <a:gd name="adj1" fmla="val 27880"/>
              <a:gd name="adj2" fmla="val 8130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latin typeface="+mj-lt"/>
            </a:endParaRPr>
          </a:p>
          <a:p>
            <a:pPr algn="ctr"/>
            <a:r>
              <a:rPr lang="ru-RU" sz="2400" b="1" dirty="0" smtClean="0">
                <a:latin typeface="+mj-lt"/>
              </a:rPr>
              <a:t>Кто же прав? Если Земля плоская, значит, можно идти-идти по ней и в конце концов дойти до края Земли… Но пока никому из людей это не удавалось… А если Земля имеет форму шара, значит, многие люди ходят по ней вверх ногами…</a:t>
            </a:r>
            <a:endParaRPr lang="ru-RU" sz="2200" b="1" dirty="0">
              <a:latin typeface="+mj-lt"/>
            </a:endParaRPr>
          </a:p>
        </p:txBody>
      </p:sp>
      <p:pic>
        <p:nvPicPr>
          <p:cNvPr id="6" name="Рисунок 5" descr="вопр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57224" y="3786190"/>
            <a:ext cx="1333416" cy="268604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Картинка 89 из 203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4214818"/>
            <a:ext cx="4286280" cy="142876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7" name="Блок-схема: ручной ввод 16"/>
          <p:cNvSpPr/>
          <p:nvPr/>
        </p:nvSpPr>
        <p:spPr>
          <a:xfrm>
            <a:off x="1857356" y="5214950"/>
            <a:ext cx="2571768" cy="500066"/>
          </a:xfrm>
          <a:prstGeom prst="flowChartManualInpu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678" name="Picture 6" descr="Картинка 1 из 38548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E0E0E"/>
              </a:clrFrom>
              <a:clrTo>
                <a:srgbClr val="0E0E0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714356"/>
            <a:ext cx="3500462" cy="3429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Пятно 2 22"/>
          <p:cNvSpPr/>
          <p:nvPr/>
        </p:nvSpPr>
        <p:spPr>
          <a:xfrm>
            <a:off x="0" y="0"/>
            <a:ext cx="6500826" cy="328612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+mj-lt"/>
              </a:rPr>
              <a:t>На каком из них показана плоская Земля, а на каком — шарообразная? </a:t>
            </a:r>
            <a:endParaRPr lang="ru-RU" sz="2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Пятно 2 24"/>
          <p:cNvSpPr/>
          <p:nvPr/>
        </p:nvSpPr>
        <p:spPr>
          <a:xfrm>
            <a:off x="4357654" y="4143356"/>
            <a:ext cx="4786346" cy="271464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Какое же изображение правильное?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518</TotalTime>
  <Words>229</Words>
  <Application>Microsoft Office PowerPoint</Application>
  <PresentationFormat>Экран (4:3)</PresentationFormat>
  <Paragraphs>48</Paragraphs>
  <Slides>37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Физминутка 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Наталья</dc:creator>
  <cp:lastModifiedBy>Наталья</cp:lastModifiedBy>
  <cp:revision>51</cp:revision>
  <dcterms:modified xsi:type="dcterms:W3CDTF">2015-11-28T20:11:45Z</dcterms:modified>
</cp:coreProperties>
</file>