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346" r:id="rId2"/>
    <p:sldId id="399" r:id="rId3"/>
    <p:sldId id="359" r:id="rId4"/>
    <p:sldId id="357" r:id="rId5"/>
    <p:sldId id="361" r:id="rId6"/>
    <p:sldId id="362" r:id="rId7"/>
    <p:sldId id="363" r:id="rId8"/>
    <p:sldId id="364" r:id="rId9"/>
    <p:sldId id="365" r:id="rId10"/>
    <p:sldId id="366" r:id="rId11"/>
    <p:sldId id="367" r:id="rId12"/>
    <p:sldId id="370" r:id="rId13"/>
    <p:sldId id="369" r:id="rId14"/>
    <p:sldId id="368" r:id="rId15"/>
    <p:sldId id="376" r:id="rId16"/>
    <p:sldId id="371" r:id="rId17"/>
    <p:sldId id="372" r:id="rId18"/>
    <p:sldId id="373" r:id="rId19"/>
    <p:sldId id="378" r:id="rId20"/>
    <p:sldId id="374" r:id="rId21"/>
    <p:sldId id="375" r:id="rId22"/>
    <p:sldId id="379" r:id="rId23"/>
    <p:sldId id="381" r:id="rId24"/>
    <p:sldId id="382" r:id="rId25"/>
    <p:sldId id="383" r:id="rId26"/>
    <p:sldId id="384" r:id="rId27"/>
    <p:sldId id="385" r:id="rId28"/>
    <p:sldId id="386" r:id="rId29"/>
    <p:sldId id="387" r:id="rId30"/>
    <p:sldId id="388" r:id="rId31"/>
    <p:sldId id="390" r:id="rId32"/>
    <p:sldId id="389" r:id="rId33"/>
    <p:sldId id="391" r:id="rId34"/>
    <p:sldId id="392" r:id="rId35"/>
    <p:sldId id="393" r:id="rId36"/>
    <p:sldId id="394" r:id="rId37"/>
    <p:sldId id="395" r:id="rId38"/>
    <p:sldId id="396" r:id="rId39"/>
    <p:sldId id="397" r:id="rId40"/>
    <p:sldId id="398" r:id="rId41"/>
    <p:sldId id="400"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0091EA"/>
    <a:srgbClr val="FF0000"/>
    <a:srgbClr val="00B415"/>
    <a:srgbClr val="FFC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049" autoAdjust="0"/>
    <p:restoredTop sz="94660"/>
  </p:normalViewPr>
  <p:slideViewPr>
    <p:cSldViewPr>
      <p:cViewPr varScale="1">
        <p:scale>
          <a:sx n="83" d="100"/>
          <a:sy n="83" d="100"/>
        </p:scale>
        <p:origin x="-1546"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48481E-4ED7-4A7E-B90B-FF8FE19FE98E}" type="doc">
      <dgm:prSet loTypeId="urn:microsoft.com/office/officeart/2005/8/layout/pyramid2" loCatId="list" qsTypeId="urn:microsoft.com/office/officeart/2005/8/quickstyle/simple1" qsCatId="simple" csTypeId="urn:microsoft.com/office/officeart/2005/8/colors/accent1_2" csCatId="accent1" phldr="1"/>
      <dgm:spPr/>
    </dgm:pt>
    <dgm:pt modelId="{3A0C6795-1E66-4D43-BE4D-96DBABFD9FBB}">
      <dgm:prSet phldrT="[Текст]" custT="1"/>
      <dgm:spPr/>
      <dgm:t>
        <a:bodyPr/>
        <a:lstStyle/>
        <a:p>
          <a:r>
            <a:rPr lang="ru-RU" sz="1800" dirty="0" smtClean="0"/>
            <a:t>ОБЩИЕ ОСОБЕННОСТИ КУЛЬТУРЫ</a:t>
          </a:r>
          <a:endParaRPr lang="ru-RU" sz="1800" dirty="0"/>
        </a:p>
      </dgm:t>
    </dgm:pt>
    <dgm:pt modelId="{9E647EA1-D110-4F53-8C05-5708E37E9178}" type="parTrans" cxnId="{21B76783-71AF-48CD-B2B8-84BD53C58110}">
      <dgm:prSet/>
      <dgm:spPr/>
      <dgm:t>
        <a:bodyPr/>
        <a:lstStyle/>
        <a:p>
          <a:endParaRPr lang="ru-RU"/>
        </a:p>
      </dgm:t>
    </dgm:pt>
    <dgm:pt modelId="{548053AC-19FC-4616-8C22-830D9E3DF12E}" type="sibTrans" cxnId="{21B76783-71AF-48CD-B2B8-84BD53C58110}">
      <dgm:prSet/>
      <dgm:spPr/>
      <dgm:t>
        <a:bodyPr/>
        <a:lstStyle/>
        <a:p>
          <a:endParaRPr lang="ru-RU"/>
        </a:p>
      </dgm:t>
    </dgm:pt>
    <dgm:pt modelId="{907AC6EF-DE5B-40D7-9E98-C66E17D8288E}">
      <dgm:prSet phldrT="[Текст]" custT="1"/>
      <dgm:spPr/>
      <dgm:t>
        <a:bodyPr/>
        <a:lstStyle/>
        <a:p>
          <a:r>
            <a:rPr lang="ru-RU" sz="1800" dirty="0" smtClean="0"/>
            <a:t>ОБЩИЙ ЯЗЫК</a:t>
          </a:r>
          <a:endParaRPr lang="ru-RU" sz="1800" dirty="0"/>
        </a:p>
      </dgm:t>
    </dgm:pt>
    <dgm:pt modelId="{FAE19FB6-A3F8-40C3-A171-9DF9DCC46D47}" type="parTrans" cxnId="{AAF97E7B-98C0-4DB3-974A-E315CD470D6C}">
      <dgm:prSet/>
      <dgm:spPr/>
      <dgm:t>
        <a:bodyPr/>
        <a:lstStyle/>
        <a:p>
          <a:endParaRPr lang="ru-RU"/>
        </a:p>
      </dgm:t>
    </dgm:pt>
    <dgm:pt modelId="{81D742B2-1A01-4289-89DF-422021748C37}" type="sibTrans" cxnId="{AAF97E7B-98C0-4DB3-974A-E315CD470D6C}">
      <dgm:prSet/>
      <dgm:spPr/>
      <dgm:t>
        <a:bodyPr/>
        <a:lstStyle/>
        <a:p>
          <a:endParaRPr lang="ru-RU"/>
        </a:p>
      </dgm:t>
    </dgm:pt>
    <dgm:pt modelId="{85247A79-1BD7-475B-BDD1-587CCCD238B9}">
      <dgm:prSet phldrT="[Текст]" custT="1"/>
      <dgm:spPr/>
      <dgm:t>
        <a:bodyPr/>
        <a:lstStyle/>
        <a:p>
          <a:r>
            <a:rPr lang="ru-RU" sz="1800" dirty="0" smtClean="0"/>
            <a:t>ОБЩИЕ ОСОБЕННОСТИ ПСИХИЧЕСКОГО СКЛАДА</a:t>
          </a:r>
          <a:endParaRPr lang="ru-RU" sz="1800" dirty="0"/>
        </a:p>
      </dgm:t>
    </dgm:pt>
    <dgm:pt modelId="{E524B7B2-DB7C-4705-B5EE-87763BE26EC3}" type="parTrans" cxnId="{5A625E07-E84D-481A-9123-29DC1F61397B}">
      <dgm:prSet/>
      <dgm:spPr/>
      <dgm:t>
        <a:bodyPr/>
        <a:lstStyle/>
        <a:p>
          <a:endParaRPr lang="ru-RU"/>
        </a:p>
      </dgm:t>
    </dgm:pt>
    <dgm:pt modelId="{4CCA3BB0-644E-4877-B6EA-AE020B5FC62A}" type="sibTrans" cxnId="{5A625E07-E84D-481A-9123-29DC1F61397B}">
      <dgm:prSet/>
      <dgm:spPr/>
      <dgm:t>
        <a:bodyPr/>
        <a:lstStyle/>
        <a:p>
          <a:endParaRPr lang="ru-RU"/>
        </a:p>
      </dgm:t>
    </dgm:pt>
    <dgm:pt modelId="{1677ECE5-8EFA-4C8D-BB1E-7E11F3C60654}">
      <dgm:prSet custT="1"/>
      <dgm:spPr/>
      <dgm:t>
        <a:bodyPr/>
        <a:lstStyle/>
        <a:p>
          <a:r>
            <a:rPr lang="ru-RU" sz="1800" dirty="0" smtClean="0"/>
            <a:t>ОБЩАЯ ИСТОРИЧЕСКАЯ ПАМЯТЬ</a:t>
          </a:r>
          <a:endParaRPr lang="ru-RU" sz="1800" dirty="0"/>
        </a:p>
      </dgm:t>
    </dgm:pt>
    <dgm:pt modelId="{88CDAC73-7859-4348-AF6E-A00F70B62B5A}" type="parTrans" cxnId="{3D74FA8C-86B3-4C9D-8E3B-A9981B045197}">
      <dgm:prSet/>
      <dgm:spPr/>
      <dgm:t>
        <a:bodyPr/>
        <a:lstStyle/>
        <a:p>
          <a:endParaRPr lang="ru-RU"/>
        </a:p>
      </dgm:t>
    </dgm:pt>
    <dgm:pt modelId="{ADB4F08D-E671-4AC1-A43C-DA4616824554}" type="sibTrans" cxnId="{3D74FA8C-86B3-4C9D-8E3B-A9981B045197}">
      <dgm:prSet/>
      <dgm:spPr/>
      <dgm:t>
        <a:bodyPr/>
        <a:lstStyle/>
        <a:p>
          <a:endParaRPr lang="ru-RU"/>
        </a:p>
      </dgm:t>
    </dgm:pt>
    <dgm:pt modelId="{2DC4C5C8-825B-4C77-8ABE-BD93F9D9B279}">
      <dgm:prSet custT="1"/>
      <dgm:spPr/>
      <dgm:t>
        <a:bodyPr/>
        <a:lstStyle/>
        <a:p>
          <a:r>
            <a:rPr lang="ru-RU" sz="1800" dirty="0" smtClean="0"/>
            <a:t>ОСОЗНАНИЕ СВОИХ ИНТЕРЕСОВ И ЦЕЛЕЙ</a:t>
          </a:r>
          <a:endParaRPr lang="ru-RU" sz="1800" dirty="0"/>
        </a:p>
      </dgm:t>
    </dgm:pt>
    <dgm:pt modelId="{807F3C9A-025F-41FC-BC45-3CD026110889}" type="parTrans" cxnId="{FB610BA2-E43F-4866-8662-78494BB042DA}">
      <dgm:prSet/>
      <dgm:spPr/>
      <dgm:t>
        <a:bodyPr/>
        <a:lstStyle/>
        <a:p>
          <a:endParaRPr lang="ru-RU"/>
        </a:p>
      </dgm:t>
    </dgm:pt>
    <dgm:pt modelId="{E544C2F9-4F48-4BED-A780-4FB32E82434A}" type="sibTrans" cxnId="{FB610BA2-E43F-4866-8662-78494BB042DA}">
      <dgm:prSet/>
      <dgm:spPr/>
      <dgm:t>
        <a:bodyPr/>
        <a:lstStyle/>
        <a:p>
          <a:endParaRPr lang="ru-RU"/>
        </a:p>
      </dgm:t>
    </dgm:pt>
    <dgm:pt modelId="{4BF942C8-11C6-4253-AF16-1CBB3D6421A4}">
      <dgm:prSet custT="1"/>
      <dgm:spPr/>
      <dgm:t>
        <a:bodyPr/>
        <a:lstStyle/>
        <a:p>
          <a:r>
            <a:rPr lang="ru-RU" sz="1800" dirty="0" smtClean="0"/>
            <a:t>ОСОЗНАНИЕ СВОЕГО ЕДИНСТВА, ОТЛИЧИЯ ОТ ДРУГИХ ЭТНОСОВ</a:t>
          </a:r>
          <a:endParaRPr lang="ru-RU" sz="1800" dirty="0"/>
        </a:p>
      </dgm:t>
    </dgm:pt>
    <dgm:pt modelId="{6843A7FF-9026-4727-A32D-E96DFD5E4A87}" type="parTrans" cxnId="{9937263E-3CD5-405A-9463-D217579FDDC0}">
      <dgm:prSet/>
      <dgm:spPr/>
      <dgm:t>
        <a:bodyPr/>
        <a:lstStyle/>
        <a:p>
          <a:endParaRPr lang="ru-RU"/>
        </a:p>
      </dgm:t>
    </dgm:pt>
    <dgm:pt modelId="{44613B48-C5F2-4BBB-8735-109C267A6A52}" type="sibTrans" cxnId="{9937263E-3CD5-405A-9463-D217579FDDC0}">
      <dgm:prSet/>
      <dgm:spPr/>
      <dgm:t>
        <a:bodyPr/>
        <a:lstStyle/>
        <a:p>
          <a:endParaRPr lang="ru-RU"/>
        </a:p>
      </dgm:t>
    </dgm:pt>
    <dgm:pt modelId="{14A229E0-27E1-491C-8514-0A8C1098D6B5}" type="pres">
      <dgm:prSet presAssocID="{3F48481E-4ED7-4A7E-B90B-FF8FE19FE98E}" presName="compositeShape" presStyleCnt="0">
        <dgm:presLayoutVars>
          <dgm:dir/>
          <dgm:resizeHandles/>
        </dgm:presLayoutVars>
      </dgm:prSet>
      <dgm:spPr/>
    </dgm:pt>
    <dgm:pt modelId="{201FF4A0-2143-48F0-B35E-9B1A322DE2E2}" type="pres">
      <dgm:prSet presAssocID="{3F48481E-4ED7-4A7E-B90B-FF8FE19FE98E}" presName="pyramid" presStyleLbl="node1" presStyleIdx="0" presStyleCnt="1" custLinFactNeighborX="-38466" custLinFactNeighborY="-1684"/>
      <dgm:spPr/>
    </dgm:pt>
    <dgm:pt modelId="{D02DD2C2-3398-4D13-A0E2-ED18341E47AF}" type="pres">
      <dgm:prSet presAssocID="{3F48481E-4ED7-4A7E-B90B-FF8FE19FE98E}" presName="theList" presStyleCnt="0"/>
      <dgm:spPr/>
    </dgm:pt>
    <dgm:pt modelId="{B65EF750-105E-43D5-90E5-3D9C26E62FB1}" type="pres">
      <dgm:prSet presAssocID="{3A0C6795-1E66-4D43-BE4D-96DBABFD9FBB}" presName="aNode" presStyleLbl="fgAcc1" presStyleIdx="0" presStyleCnt="6" custScaleX="166762">
        <dgm:presLayoutVars>
          <dgm:bulletEnabled val="1"/>
        </dgm:presLayoutVars>
      </dgm:prSet>
      <dgm:spPr/>
      <dgm:t>
        <a:bodyPr/>
        <a:lstStyle/>
        <a:p>
          <a:endParaRPr lang="ru-RU"/>
        </a:p>
      </dgm:t>
    </dgm:pt>
    <dgm:pt modelId="{3AA187A4-2970-4713-94C6-925FD570E002}" type="pres">
      <dgm:prSet presAssocID="{3A0C6795-1E66-4D43-BE4D-96DBABFD9FBB}" presName="aSpace" presStyleCnt="0"/>
      <dgm:spPr/>
    </dgm:pt>
    <dgm:pt modelId="{3B5819FD-9D76-4A79-B427-EEB5A60A0332}" type="pres">
      <dgm:prSet presAssocID="{907AC6EF-DE5B-40D7-9E98-C66E17D8288E}" presName="aNode" presStyleLbl="fgAcc1" presStyleIdx="1" presStyleCnt="6" custScaleX="166696">
        <dgm:presLayoutVars>
          <dgm:bulletEnabled val="1"/>
        </dgm:presLayoutVars>
      </dgm:prSet>
      <dgm:spPr/>
      <dgm:t>
        <a:bodyPr/>
        <a:lstStyle/>
        <a:p>
          <a:endParaRPr lang="ru-RU"/>
        </a:p>
      </dgm:t>
    </dgm:pt>
    <dgm:pt modelId="{05AF2D7D-137B-4DDD-A50F-A41E3FE88724}" type="pres">
      <dgm:prSet presAssocID="{907AC6EF-DE5B-40D7-9E98-C66E17D8288E}" presName="aSpace" presStyleCnt="0"/>
      <dgm:spPr/>
    </dgm:pt>
    <dgm:pt modelId="{B23F949D-BA39-40B6-BDCF-B434B23E0AE6}" type="pres">
      <dgm:prSet presAssocID="{85247A79-1BD7-475B-BDD1-587CCCD238B9}" presName="aNode" presStyleLbl="fgAcc1" presStyleIdx="2" presStyleCnt="6" custScaleX="166696">
        <dgm:presLayoutVars>
          <dgm:bulletEnabled val="1"/>
        </dgm:presLayoutVars>
      </dgm:prSet>
      <dgm:spPr/>
      <dgm:t>
        <a:bodyPr/>
        <a:lstStyle/>
        <a:p>
          <a:endParaRPr lang="ru-RU"/>
        </a:p>
      </dgm:t>
    </dgm:pt>
    <dgm:pt modelId="{3E0B8907-753A-438F-A212-4703B39183D5}" type="pres">
      <dgm:prSet presAssocID="{85247A79-1BD7-475B-BDD1-587CCCD238B9}" presName="aSpace" presStyleCnt="0"/>
      <dgm:spPr/>
    </dgm:pt>
    <dgm:pt modelId="{C0175ADC-B8B8-4AD6-A928-BC7625AE88D4}" type="pres">
      <dgm:prSet presAssocID="{1677ECE5-8EFA-4C8D-BB1E-7E11F3C60654}" presName="aNode" presStyleLbl="fgAcc1" presStyleIdx="3" presStyleCnt="6" custScaleX="166696">
        <dgm:presLayoutVars>
          <dgm:bulletEnabled val="1"/>
        </dgm:presLayoutVars>
      </dgm:prSet>
      <dgm:spPr/>
      <dgm:t>
        <a:bodyPr/>
        <a:lstStyle/>
        <a:p>
          <a:endParaRPr lang="ru-RU"/>
        </a:p>
      </dgm:t>
    </dgm:pt>
    <dgm:pt modelId="{1A6C8A55-6704-4857-A93C-354B7CAA4B86}" type="pres">
      <dgm:prSet presAssocID="{1677ECE5-8EFA-4C8D-BB1E-7E11F3C60654}" presName="aSpace" presStyleCnt="0"/>
      <dgm:spPr/>
    </dgm:pt>
    <dgm:pt modelId="{1F2F7B1E-3075-4502-83D9-376681B76F6B}" type="pres">
      <dgm:prSet presAssocID="{2DC4C5C8-825B-4C77-8ABE-BD93F9D9B279}" presName="aNode" presStyleLbl="fgAcc1" presStyleIdx="4" presStyleCnt="6" custScaleX="166696">
        <dgm:presLayoutVars>
          <dgm:bulletEnabled val="1"/>
        </dgm:presLayoutVars>
      </dgm:prSet>
      <dgm:spPr/>
      <dgm:t>
        <a:bodyPr/>
        <a:lstStyle/>
        <a:p>
          <a:endParaRPr lang="ru-RU"/>
        </a:p>
      </dgm:t>
    </dgm:pt>
    <dgm:pt modelId="{15015AA6-5EDA-4E62-BF10-878C38EF80C0}" type="pres">
      <dgm:prSet presAssocID="{2DC4C5C8-825B-4C77-8ABE-BD93F9D9B279}" presName="aSpace" presStyleCnt="0"/>
      <dgm:spPr/>
    </dgm:pt>
    <dgm:pt modelId="{F1C9BB8E-9846-4646-B8A1-D325A76EDC5F}" type="pres">
      <dgm:prSet presAssocID="{4BF942C8-11C6-4253-AF16-1CBB3D6421A4}" presName="aNode" presStyleLbl="fgAcc1" presStyleIdx="5" presStyleCnt="6" custScaleX="171474">
        <dgm:presLayoutVars>
          <dgm:bulletEnabled val="1"/>
        </dgm:presLayoutVars>
      </dgm:prSet>
      <dgm:spPr/>
      <dgm:t>
        <a:bodyPr/>
        <a:lstStyle/>
        <a:p>
          <a:endParaRPr lang="ru-RU"/>
        </a:p>
      </dgm:t>
    </dgm:pt>
    <dgm:pt modelId="{DA9A07EA-4CCA-41A0-99C7-4F9D48F8E639}" type="pres">
      <dgm:prSet presAssocID="{4BF942C8-11C6-4253-AF16-1CBB3D6421A4}" presName="aSpace" presStyleCnt="0"/>
      <dgm:spPr/>
    </dgm:pt>
  </dgm:ptLst>
  <dgm:cxnLst>
    <dgm:cxn modelId="{2A672ED7-7A85-4FE8-8149-90DF9573D977}" type="presOf" srcId="{1677ECE5-8EFA-4C8D-BB1E-7E11F3C60654}" destId="{C0175ADC-B8B8-4AD6-A928-BC7625AE88D4}" srcOrd="0" destOrd="0" presId="urn:microsoft.com/office/officeart/2005/8/layout/pyramid2"/>
    <dgm:cxn modelId="{3D74FA8C-86B3-4C9D-8E3B-A9981B045197}" srcId="{3F48481E-4ED7-4A7E-B90B-FF8FE19FE98E}" destId="{1677ECE5-8EFA-4C8D-BB1E-7E11F3C60654}" srcOrd="3" destOrd="0" parTransId="{88CDAC73-7859-4348-AF6E-A00F70B62B5A}" sibTransId="{ADB4F08D-E671-4AC1-A43C-DA4616824554}"/>
    <dgm:cxn modelId="{466C09FF-B4A0-4089-AF2D-E2C6AF120406}" type="presOf" srcId="{85247A79-1BD7-475B-BDD1-587CCCD238B9}" destId="{B23F949D-BA39-40B6-BDCF-B434B23E0AE6}" srcOrd="0" destOrd="0" presId="urn:microsoft.com/office/officeart/2005/8/layout/pyramid2"/>
    <dgm:cxn modelId="{FB610BA2-E43F-4866-8662-78494BB042DA}" srcId="{3F48481E-4ED7-4A7E-B90B-FF8FE19FE98E}" destId="{2DC4C5C8-825B-4C77-8ABE-BD93F9D9B279}" srcOrd="4" destOrd="0" parTransId="{807F3C9A-025F-41FC-BC45-3CD026110889}" sibTransId="{E544C2F9-4F48-4BED-A780-4FB32E82434A}"/>
    <dgm:cxn modelId="{5A625E07-E84D-481A-9123-29DC1F61397B}" srcId="{3F48481E-4ED7-4A7E-B90B-FF8FE19FE98E}" destId="{85247A79-1BD7-475B-BDD1-587CCCD238B9}" srcOrd="2" destOrd="0" parTransId="{E524B7B2-DB7C-4705-B5EE-87763BE26EC3}" sibTransId="{4CCA3BB0-644E-4877-B6EA-AE020B5FC62A}"/>
    <dgm:cxn modelId="{AAF97E7B-98C0-4DB3-974A-E315CD470D6C}" srcId="{3F48481E-4ED7-4A7E-B90B-FF8FE19FE98E}" destId="{907AC6EF-DE5B-40D7-9E98-C66E17D8288E}" srcOrd="1" destOrd="0" parTransId="{FAE19FB6-A3F8-40C3-A171-9DF9DCC46D47}" sibTransId="{81D742B2-1A01-4289-89DF-422021748C37}"/>
    <dgm:cxn modelId="{F79C33A8-91CD-44E5-82AF-A37EF5B53C86}" type="presOf" srcId="{2DC4C5C8-825B-4C77-8ABE-BD93F9D9B279}" destId="{1F2F7B1E-3075-4502-83D9-376681B76F6B}" srcOrd="0" destOrd="0" presId="urn:microsoft.com/office/officeart/2005/8/layout/pyramid2"/>
    <dgm:cxn modelId="{E6CC5513-0939-4C81-BC64-2640B8C78229}" type="presOf" srcId="{3A0C6795-1E66-4D43-BE4D-96DBABFD9FBB}" destId="{B65EF750-105E-43D5-90E5-3D9C26E62FB1}" srcOrd="0" destOrd="0" presId="urn:microsoft.com/office/officeart/2005/8/layout/pyramid2"/>
    <dgm:cxn modelId="{21B76783-71AF-48CD-B2B8-84BD53C58110}" srcId="{3F48481E-4ED7-4A7E-B90B-FF8FE19FE98E}" destId="{3A0C6795-1E66-4D43-BE4D-96DBABFD9FBB}" srcOrd="0" destOrd="0" parTransId="{9E647EA1-D110-4F53-8C05-5708E37E9178}" sibTransId="{548053AC-19FC-4616-8C22-830D9E3DF12E}"/>
    <dgm:cxn modelId="{4F6DF795-E46F-4CCA-AF61-4BF980A07400}" type="presOf" srcId="{907AC6EF-DE5B-40D7-9E98-C66E17D8288E}" destId="{3B5819FD-9D76-4A79-B427-EEB5A60A0332}" srcOrd="0" destOrd="0" presId="urn:microsoft.com/office/officeart/2005/8/layout/pyramid2"/>
    <dgm:cxn modelId="{9937263E-3CD5-405A-9463-D217579FDDC0}" srcId="{3F48481E-4ED7-4A7E-B90B-FF8FE19FE98E}" destId="{4BF942C8-11C6-4253-AF16-1CBB3D6421A4}" srcOrd="5" destOrd="0" parTransId="{6843A7FF-9026-4727-A32D-E96DFD5E4A87}" sibTransId="{44613B48-C5F2-4BBB-8735-109C267A6A52}"/>
    <dgm:cxn modelId="{63B40080-750E-442D-8DD6-C4A7577C4465}" type="presOf" srcId="{4BF942C8-11C6-4253-AF16-1CBB3D6421A4}" destId="{F1C9BB8E-9846-4646-B8A1-D325A76EDC5F}" srcOrd="0" destOrd="0" presId="urn:microsoft.com/office/officeart/2005/8/layout/pyramid2"/>
    <dgm:cxn modelId="{1982CB16-13BB-4203-B69B-98CD6B505DBA}" type="presOf" srcId="{3F48481E-4ED7-4A7E-B90B-FF8FE19FE98E}" destId="{14A229E0-27E1-491C-8514-0A8C1098D6B5}" srcOrd="0" destOrd="0" presId="urn:microsoft.com/office/officeart/2005/8/layout/pyramid2"/>
    <dgm:cxn modelId="{CF58D7D7-2C1A-4C91-8DE6-8D03D850CD11}" type="presParOf" srcId="{14A229E0-27E1-491C-8514-0A8C1098D6B5}" destId="{201FF4A0-2143-48F0-B35E-9B1A322DE2E2}" srcOrd="0" destOrd="0" presId="urn:microsoft.com/office/officeart/2005/8/layout/pyramid2"/>
    <dgm:cxn modelId="{F36FCA3E-561C-430A-AFDD-EB8F1FB844B6}" type="presParOf" srcId="{14A229E0-27E1-491C-8514-0A8C1098D6B5}" destId="{D02DD2C2-3398-4D13-A0E2-ED18341E47AF}" srcOrd="1" destOrd="0" presId="urn:microsoft.com/office/officeart/2005/8/layout/pyramid2"/>
    <dgm:cxn modelId="{30F24C84-62F9-4FDB-9312-3B5B0F1F3CC9}" type="presParOf" srcId="{D02DD2C2-3398-4D13-A0E2-ED18341E47AF}" destId="{B65EF750-105E-43D5-90E5-3D9C26E62FB1}" srcOrd="0" destOrd="0" presId="urn:microsoft.com/office/officeart/2005/8/layout/pyramid2"/>
    <dgm:cxn modelId="{ABD94A85-8F00-478E-9EAF-DB910C09AEFC}" type="presParOf" srcId="{D02DD2C2-3398-4D13-A0E2-ED18341E47AF}" destId="{3AA187A4-2970-4713-94C6-925FD570E002}" srcOrd="1" destOrd="0" presId="urn:microsoft.com/office/officeart/2005/8/layout/pyramid2"/>
    <dgm:cxn modelId="{225EACF7-87BA-4A56-BF32-A2EFF9808C1E}" type="presParOf" srcId="{D02DD2C2-3398-4D13-A0E2-ED18341E47AF}" destId="{3B5819FD-9D76-4A79-B427-EEB5A60A0332}" srcOrd="2" destOrd="0" presId="urn:microsoft.com/office/officeart/2005/8/layout/pyramid2"/>
    <dgm:cxn modelId="{430D9FC1-2B8E-42E5-BD58-357DC3F41EEB}" type="presParOf" srcId="{D02DD2C2-3398-4D13-A0E2-ED18341E47AF}" destId="{05AF2D7D-137B-4DDD-A50F-A41E3FE88724}" srcOrd="3" destOrd="0" presId="urn:microsoft.com/office/officeart/2005/8/layout/pyramid2"/>
    <dgm:cxn modelId="{7EB04C63-C99A-4510-BCD4-3B412ECC8813}" type="presParOf" srcId="{D02DD2C2-3398-4D13-A0E2-ED18341E47AF}" destId="{B23F949D-BA39-40B6-BDCF-B434B23E0AE6}" srcOrd="4" destOrd="0" presId="urn:microsoft.com/office/officeart/2005/8/layout/pyramid2"/>
    <dgm:cxn modelId="{97EF3B93-3D7C-4BBF-AEE6-02BE4E2A6842}" type="presParOf" srcId="{D02DD2C2-3398-4D13-A0E2-ED18341E47AF}" destId="{3E0B8907-753A-438F-A212-4703B39183D5}" srcOrd="5" destOrd="0" presId="urn:microsoft.com/office/officeart/2005/8/layout/pyramid2"/>
    <dgm:cxn modelId="{A10A3AB1-8777-43D4-8805-A5E910F74108}" type="presParOf" srcId="{D02DD2C2-3398-4D13-A0E2-ED18341E47AF}" destId="{C0175ADC-B8B8-4AD6-A928-BC7625AE88D4}" srcOrd="6" destOrd="0" presId="urn:microsoft.com/office/officeart/2005/8/layout/pyramid2"/>
    <dgm:cxn modelId="{FEBC5DBD-9F37-415A-93F4-4D5F7B826546}" type="presParOf" srcId="{D02DD2C2-3398-4D13-A0E2-ED18341E47AF}" destId="{1A6C8A55-6704-4857-A93C-354B7CAA4B86}" srcOrd="7" destOrd="0" presId="urn:microsoft.com/office/officeart/2005/8/layout/pyramid2"/>
    <dgm:cxn modelId="{D2EEE311-856B-47E7-8659-C057665AE9A9}" type="presParOf" srcId="{D02DD2C2-3398-4D13-A0E2-ED18341E47AF}" destId="{1F2F7B1E-3075-4502-83D9-376681B76F6B}" srcOrd="8" destOrd="0" presId="urn:microsoft.com/office/officeart/2005/8/layout/pyramid2"/>
    <dgm:cxn modelId="{4D30A156-3503-4854-AC44-16CB53A6A4C6}" type="presParOf" srcId="{D02DD2C2-3398-4D13-A0E2-ED18341E47AF}" destId="{15015AA6-5EDA-4E62-BF10-878C38EF80C0}" srcOrd="9" destOrd="0" presId="urn:microsoft.com/office/officeart/2005/8/layout/pyramid2"/>
    <dgm:cxn modelId="{5E2505CF-0CF4-43BA-94FB-B02BF04D2DE6}" type="presParOf" srcId="{D02DD2C2-3398-4D13-A0E2-ED18341E47AF}" destId="{F1C9BB8E-9846-4646-B8A1-D325A76EDC5F}" srcOrd="10" destOrd="0" presId="urn:microsoft.com/office/officeart/2005/8/layout/pyramid2"/>
    <dgm:cxn modelId="{9D78240C-EA20-45BC-9C0C-2CB057E9D313}" type="presParOf" srcId="{D02DD2C2-3398-4D13-A0E2-ED18341E47AF}" destId="{DA9A07EA-4CCA-41A0-99C7-4F9D48F8E639}" srcOrd="11" destOrd="0" presId="urn:microsoft.com/office/officeart/2005/8/layout/pyramid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639819-2893-4CC8-AF7C-76DAFCBC74E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ru-RU"/>
        </a:p>
      </dgm:t>
    </dgm:pt>
    <dgm:pt modelId="{F78A2F8B-7F26-4ECA-80F0-A630730301EA}">
      <dgm:prSet phldrT="[Текст]" custT="1"/>
      <dgm:spPr/>
      <dgm:t>
        <a:bodyPr/>
        <a:lstStyle/>
        <a:p>
          <a:r>
            <a:rPr lang="ru-RU" sz="2000" b="1" dirty="0" smtClean="0">
              <a:solidFill>
                <a:schemeClr val="tx1"/>
              </a:solidFill>
            </a:rPr>
            <a:t>ПЛЕМЯ</a:t>
          </a:r>
          <a:endParaRPr lang="ru-RU" sz="2000" b="1" dirty="0">
            <a:solidFill>
              <a:schemeClr val="tx1"/>
            </a:solidFill>
          </a:endParaRPr>
        </a:p>
      </dgm:t>
    </dgm:pt>
    <dgm:pt modelId="{E8420ED5-D8C6-47CD-B169-F54C48721286}" type="parTrans" cxnId="{D49CC9B9-4763-448A-809E-435730AE0D11}">
      <dgm:prSet/>
      <dgm:spPr/>
      <dgm:t>
        <a:bodyPr/>
        <a:lstStyle/>
        <a:p>
          <a:endParaRPr lang="ru-RU"/>
        </a:p>
      </dgm:t>
    </dgm:pt>
    <dgm:pt modelId="{BA7DBFDD-BA4E-466E-85C4-FE2E79D1D5D3}" type="sibTrans" cxnId="{D49CC9B9-4763-448A-809E-435730AE0D11}">
      <dgm:prSet/>
      <dgm:spPr/>
      <dgm:t>
        <a:bodyPr/>
        <a:lstStyle/>
        <a:p>
          <a:endParaRPr lang="ru-RU"/>
        </a:p>
      </dgm:t>
    </dgm:pt>
    <dgm:pt modelId="{32F8F6C6-866F-4053-8186-EDF2C460A9B1}">
      <dgm:prSet phldrT="[Текст]"/>
      <dgm:spPr/>
      <dgm:t>
        <a:bodyPr/>
        <a:lstStyle/>
        <a:p>
          <a:r>
            <a:rPr lang="ru-RU" dirty="0" smtClean="0"/>
            <a:t>ОБЪЕДИНЕНИЕ РОДОВ, СВЯЗАННЫХ ОБЩИМИ ЧЕРТАМИ КУЛЬТУРЫ, РЕЛИГИИ, ЯЗЫКА (например, племена восточных славян – вятичи, поляне и т.д.)</a:t>
          </a:r>
          <a:endParaRPr lang="ru-RU" dirty="0"/>
        </a:p>
      </dgm:t>
    </dgm:pt>
    <dgm:pt modelId="{CFD0A1A0-22D9-4AFC-A257-038820A8C055}" type="parTrans" cxnId="{56284F47-A2A7-4607-97E5-4D28B3F129D9}">
      <dgm:prSet/>
      <dgm:spPr/>
      <dgm:t>
        <a:bodyPr/>
        <a:lstStyle/>
        <a:p>
          <a:endParaRPr lang="ru-RU"/>
        </a:p>
      </dgm:t>
    </dgm:pt>
    <dgm:pt modelId="{83665EDA-7D3F-4331-A0E4-BB166EC95BD7}" type="sibTrans" cxnId="{56284F47-A2A7-4607-97E5-4D28B3F129D9}">
      <dgm:prSet/>
      <dgm:spPr/>
      <dgm:t>
        <a:bodyPr/>
        <a:lstStyle/>
        <a:p>
          <a:endParaRPr lang="ru-RU"/>
        </a:p>
      </dgm:t>
    </dgm:pt>
    <dgm:pt modelId="{13D450FD-4F7F-4E40-A747-2C4AE6D1ECDC}">
      <dgm:prSet phldrT="[Текст]"/>
      <dgm:spPr/>
      <dgm:t>
        <a:bodyPr/>
        <a:lstStyle/>
        <a:p>
          <a:r>
            <a:rPr lang="ru-RU" b="1" dirty="0" smtClean="0">
              <a:solidFill>
                <a:schemeClr val="tx1"/>
              </a:solidFill>
            </a:rPr>
            <a:t>НАРОДНОСТЬ</a:t>
          </a:r>
          <a:endParaRPr lang="ru-RU" b="1" dirty="0">
            <a:solidFill>
              <a:schemeClr val="tx1"/>
            </a:solidFill>
          </a:endParaRPr>
        </a:p>
      </dgm:t>
    </dgm:pt>
    <dgm:pt modelId="{868A21A0-534C-47F5-ABE3-FF4448DB717D}" type="parTrans" cxnId="{EC480A97-AC10-46BE-94B9-426681E96A0A}">
      <dgm:prSet/>
      <dgm:spPr/>
      <dgm:t>
        <a:bodyPr/>
        <a:lstStyle/>
        <a:p>
          <a:endParaRPr lang="ru-RU"/>
        </a:p>
      </dgm:t>
    </dgm:pt>
    <dgm:pt modelId="{25F5E138-41A5-404A-AD34-09F57CD04A62}" type="sibTrans" cxnId="{EC480A97-AC10-46BE-94B9-426681E96A0A}">
      <dgm:prSet/>
      <dgm:spPr/>
      <dgm:t>
        <a:bodyPr/>
        <a:lstStyle/>
        <a:p>
          <a:endParaRPr lang="ru-RU"/>
        </a:p>
      </dgm:t>
    </dgm:pt>
    <dgm:pt modelId="{979D8AA3-9F7D-4E0F-83A9-B7447F798432}">
      <dgm:prSet phldrT="[Текст]"/>
      <dgm:spPr/>
      <dgm:t>
        <a:bodyPr/>
        <a:lstStyle/>
        <a:p>
          <a:r>
            <a:rPr lang="ru-RU" dirty="0" smtClean="0"/>
            <a:t>ИСТОРИЧЕСКИ СЛОЖИВШАЯСЯ ОБЩНОСТЬ ЛЮДЕЙ, ОБЪЕДИНЕННЫХ ОБЩЕЙ ТЕРРИТОРИЕЙ, ЯЗЫКОМ, ПСИХИЧЕСКИХ СКЛАДОМ, КУЛЬТУРОЙ</a:t>
          </a:r>
          <a:endParaRPr lang="ru-RU" dirty="0"/>
        </a:p>
      </dgm:t>
    </dgm:pt>
    <dgm:pt modelId="{A526BFA1-DBDE-4C7C-8C2F-95ECD1262BCD}" type="parTrans" cxnId="{9D70229B-BF1A-4956-A3C7-02912F23F6E0}">
      <dgm:prSet/>
      <dgm:spPr/>
      <dgm:t>
        <a:bodyPr/>
        <a:lstStyle/>
        <a:p>
          <a:endParaRPr lang="ru-RU"/>
        </a:p>
      </dgm:t>
    </dgm:pt>
    <dgm:pt modelId="{BD69977F-F530-4BBC-A1DA-D989FF86D72B}" type="sibTrans" cxnId="{9D70229B-BF1A-4956-A3C7-02912F23F6E0}">
      <dgm:prSet/>
      <dgm:spPr/>
      <dgm:t>
        <a:bodyPr/>
        <a:lstStyle/>
        <a:p>
          <a:endParaRPr lang="ru-RU"/>
        </a:p>
      </dgm:t>
    </dgm:pt>
    <dgm:pt modelId="{107BABA4-5FDC-4D34-BBA4-3A828309CE42}">
      <dgm:prSet phldrT="[Текст]" custT="1"/>
      <dgm:spPr/>
      <dgm:t>
        <a:bodyPr/>
        <a:lstStyle/>
        <a:p>
          <a:r>
            <a:rPr lang="ru-RU" sz="2000" b="1" dirty="0" smtClean="0">
              <a:solidFill>
                <a:schemeClr val="tx1"/>
              </a:solidFill>
            </a:rPr>
            <a:t>НАЦИЯ</a:t>
          </a:r>
          <a:endParaRPr lang="ru-RU" sz="2000" b="1" dirty="0">
            <a:solidFill>
              <a:schemeClr val="tx1"/>
            </a:solidFill>
          </a:endParaRPr>
        </a:p>
      </dgm:t>
    </dgm:pt>
    <dgm:pt modelId="{FE963071-0F34-4250-A5DD-81EA177B5C3F}" type="parTrans" cxnId="{C07AC1A3-593F-4E3A-8123-BF06EAF5C01C}">
      <dgm:prSet/>
      <dgm:spPr/>
      <dgm:t>
        <a:bodyPr/>
        <a:lstStyle/>
        <a:p>
          <a:endParaRPr lang="ru-RU"/>
        </a:p>
      </dgm:t>
    </dgm:pt>
    <dgm:pt modelId="{B9A391D1-FB3C-43B9-AD73-FEEC392C9ACE}" type="sibTrans" cxnId="{C07AC1A3-593F-4E3A-8123-BF06EAF5C01C}">
      <dgm:prSet/>
      <dgm:spPr/>
      <dgm:t>
        <a:bodyPr/>
        <a:lstStyle/>
        <a:p>
          <a:endParaRPr lang="ru-RU"/>
        </a:p>
      </dgm:t>
    </dgm:pt>
    <dgm:pt modelId="{8F028D3D-845D-4AD0-B7B8-AF9555995AA1}">
      <dgm:prSet phldrT="[Текст]"/>
      <dgm:spPr/>
      <dgm:t>
        <a:bodyPr/>
        <a:lstStyle/>
        <a:p>
          <a:r>
            <a:rPr lang="ru-RU" dirty="0" smtClean="0"/>
            <a:t>ИСТОРИЧЕСКИ СЛОЖИВШАЯСЯ ОБЩНОСТЬ ЛЮДЕЙ, ХАРАКТЕРИЗУЮЩАЯСЯ РАЗВИТЫМИ ЭКОНОМИЧЕСКИМИ СВЯЗЯМИ, ОБЩНОСТЬЮ ТЕРРИТОРИИ, ЯЗЫКА, КУЛЬТУРЫ</a:t>
          </a:r>
          <a:endParaRPr lang="ru-RU" dirty="0"/>
        </a:p>
      </dgm:t>
    </dgm:pt>
    <dgm:pt modelId="{B9CD0ED0-4D7E-4E49-878D-13F0280BF73C}" type="parTrans" cxnId="{BB38EE69-20B6-4C4D-9404-7814E9C36F19}">
      <dgm:prSet/>
      <dgm:spPr/>
      <dgm:t>
        <a:bodyPr/>
        <a:lstStyle/>
        <a:p>
          <a:endParaRPr lang="ru-RU"/>
        </a:p>
      </dgm:t>
    </dgm:pt>
    <dgm:pt modelId="{55817530-003A-44CE-A699-BC4292070949}" type="sibTrans" cxnId="{BB38EE69-20B6-4C4D-9404-7814E9C36F19}">
      <dgm:prSet/>
      <dgm:spPr/>
      <dgm:t>
        <a:bodyPr/>
        <a:lstStyle/>
        <a:p>
          <a:endParaRPr lang="ru-RU"/>
        </a:p>
      </dgm:t>
    </dgm:pt>
    <dgm:pt modelId="{387D5C64-5B32-4A25-A93D-0BD0D51F7D73}" type="pres">
      <dgm:prSet presAssocID="{F3639819-2893-4CC8-AF7C-76DAFCBC74EC}" presName="linearFlow" presStyleCnt="0">
        <dgm:presLayoutVars>
          <dgm:dir/>
          <dgm:animLvl val="lvl"/>
          <dgm:resizeHandles val="exact"/>
        </dgm:presLayoutVars>
      </dgm:prSet>
      <dgm:spPr/>
      <dgm:t>
        <a:bodyPr/>
        <a:lstStyle/>
        <a:p>
          <a:endParaRPr lang="ru-RU"/>
        </a:p>
      </dgm:t>
    </dgm:pt>
    <dgm:pt modelId="{B06747B9-C2A5-4296-9607-0175C0D054E9}" type="pres">
      <dgm:prSet presAssocID="{F78A2F8B-7F26-4ECA-80F0-A630730301EA}" presName="composite" presStyleCnt="0"/>
      <dgm:spPr/>
    </dgm:pt>
    <dgm:pt modelId="{1C526921-ADA2-4321-81C6-7995C94960DC}" type="pres">
      <dgm:prSet presAssocID="{F78A2F8B-7F26-4ECA-80F0-A630730301EA}" presName="parentText" presStyleLbl="alignNode1" presStyleIdx="0" presStyleCnt="3" custLinFactNeighborY="-27">
        <dgm:presLayoutVars>
          <dgm:chMax val="1"/>
          <dgm:bulletEnabled val="1"/>
        </dgm:presLayoutVars>
      </dgm:prSet>
      <dgm:spPr/>
      <dgm:t>
        <a:bodyPr/>
        <a:lstStyle/>
        <a:p>
          <a:endParaRPr lang="ru-RU"/>
        </a:p>
      </dgm:t>
    </dgm:pt>
    <dgm:pt modelId="{080F9E5A-58C0-4CA5-8B7C-C6F9554AF3DF}" type="pres">
      <dgm:prSet presAssocID="{F78A2F8B-7F26-4ECA-80F0-A630730301EA}" presName="descendantText" presStyleLbl="alignAcc1" presStyleIdx="0" presStyleCnt="3" custScaleX="94030" custLinFactNeighborX="0" custLinFactNeighborY="-192">
        <dgm:presLayoutVars>
          <dgm:bulletEnabled val="1"/>
        </dgm:presLayoutVars>
      </dgm:prSet>
      <dgm:spPr/>
      <dgm:t>
        <a:bodyPr/>
        <a:lstStyle/>
        <a:p>
          <a:endParaRPr lang="ru-RU"/>
        </a:p>
      </dgm:t>
    </dgm:pt>
    <dgm:pt modelId="{90ED517A-2DF0-4ECB-8912-67DB1097869F}" type="pres">
      <dgm:prSet presAssocID="{BA7DBFDD-BA4E-466E-85C4-FE2E79D1D5D3}" presName="sp" presStyleCnt="0"/>
      <dgm:spPr/>
    </dgm:pt>
    <dgm:pt modelId="{E99257CF-254D-4E76-AC1A-32BEF5F7C586}" type="pres">
      <dgm:prSet presAssocID="{13D450FD-4F7F-4E40-A747-2C4AE6D1ECDC}" presName="composite" presStyleCnt="0"/>
      <dgm:spPr/>
    </dgm:pt>
    <dgm:pt modelId="{C9C54CC0-8FAC-4F3C-87D8-3681BFB1C962}" type="pres">
      <dgm:prSet presAssocID="{13D450FD-4F7F-4E40-A747-2C4AE6D1ECDC}" presName="parentText" presStyleLbl="alignNode1" presStyleIdx="1" presStyleCnt="3">
        <dgm:presLayoutVars>
          <dgm:chMax val="1"/>
          <dgm:bulletEnabled val="1"/>
        </dgm:presLayoutVars>
      </dgm:prSet>
      <dgm:spPr/>
      <dgm:t>
        <a:bodyPr/>
        <a:lstStyle/>
        <a:p>
          <a:endParaRPr lang="ru-RU"/>
        </a:p>
      </dgm:t>
    </dgm:pt>
    <dgm:pt modelId="{E507AAAE-20A1-4F1D-B7D6-6831ABD46CE4}" type="pres">
      <dgm:prSet presAssocID="{13D450FD-4F7F-4E40-A747-2C4AE6D1ECDC}" presName="descendantText" presStyleLbl="alignAcc1" presStyleIdx="1" presStyleCnt="3">
        <dgm:presLayoutVars>
          <dgm:bulletEnabled val="1"/>
        </dgm:presLayoutVars>
      </dgm:prSet>
      <dgm:spPr/>
      <dgm:t>
        <a:bodyPr/>
        <a:lstStyle/>
        <a:p>
          <a:endParaRPr lang="ru-RU"/>
        </a:p>
      </dgm:t>
    </dgm:pt>
    <dgm:pt modelId="{988927A2-84BB-4D38-86A3-FE17C4CD6197}" type="pres">
      <dgm:prSet presAssocID="{25F5E138-41A5-404A-AD34-09F57CD04A62}" presName="sp" presStyleCnt="0"/>
      <dgm:spPr/>
    </dgm:pt>
    <dgm:pt modelId="{DCDDF9C5-7055-47D1-B6A6-39B4E816D7DA}" type="pres">
      <dgm:prSet presAssocID="{107BABA4-5FDC-4D34-BBA4-3A828309CE42}" presName="composite" presStyleCnt="0"/>
      <dgm:spPr/>
    </dgm:pt>
    <dgm:pt modelId="{7CF7315A-DC76-46E2-9FDB-15DA066A1F88}" type="pres">
      <dgm:prSet presAssocID="{107BABA4-5FDC-4D34-BBA4-3A828309CE42}" presName="parentText" presStyleLbl="alignNode1" presStyleIdx="2" presStyleCnt="3">
        <dgm:presLayoutVars>
          <dgm:chMax val="1"/>
          <dgm:bulletEnabled val="1"/>
        </dgm:presLayoutVars>
      </dgm:prSet>
      <dgm:spPr/>
      <dgm:t>
        <a:bodyPr/>
        <a:lstStyle/>
        <a:p>
          <a:endParaRPr lang="ru-RU"/>
        </a:p>
      </dgm:t>
    </dgm:pt>
    <dgm:pt modelId="{09201B66-CA0D-4490-9A7E-E8B15A7C1F18}" type="pres">
      <dgm:prSet presAssocID="{107BABA4-5FDC-4D34-BBA4-3A828309CE42}" presName="descendantText" presStyleLbl="alignAcc1" presStyleIdx="2" presStyleCnt="3">
        <dgm:presLayoutVars>
          <dgm:bulletEnabled val="1"/>
        </dgm:presLayoutVars>
      </dgm:prSet>
      <dgm:spPr/>
      <dgm:t>
        <a:bodyPr/>
        <a:lstStyle/>
        <a:p>
          <a:endParaRPr lang="ru-RU"/>
        </a:p>
      </dgm:t>
    </dgm:pt>
  </dgm:ptLst>
  <dgm:cxnLst>
    <dgm:cxn modelId="{56284F47-A2A7-4607-97E5-4D28B3F129D9}" srcId="{F78A2F8B-7F26-4ECA-80F0-A630730301EA}" destId="{32F8F6C6-866F-4053-8186-EDF2C460A9B1}" srcOrd="0" destOrd="0" parTransId="{CFD0A1A0-22D9-4AFC-A257-038820A8C055}" sibTransId="{83665EDA-7D3F-4331-A0E4-BB166EC95BD7}"/>
    <dgm:cxn modelId="{BB38EE69-20B6-4C4D-9404-7814E9C36F19}" srcId="{107BABA4-5FDC-4D34-BBA4-3A828309CE42}" destId="{8F028D3D-845D-4AD0-B7B8-AF9555995AA1}" srcOrd="0" destOrd="0" parTransId="{B9CD0ED0-4D7E-4E49-878D-13F0280BF73C}" sibTransId="{55817530-003A-44CE-A699-BC4292070949}"/>
    <dgm:cxn modelId="{EC480A97-AC10-46BE-94B9-426681E96A0A}" srcId="{F3639819-2893-4CC8-AF7C-76DAFCBC74EC}" destId="{13D450FD-4F7F-4E40-A747-2C4AE6D1ECDC}" srcOrd="1" destOrd="0" parTransId="{868A21A0-534C-47F5-ABE3-FF4448DB717D}" sibTransId="{25F5E138-41A5-404A-AD34-09F57CD04A62}"/>
    <dgm:cxn modelId="{D49CC9B9-4763-448A-809E-435730AE0D11}" srcId="{F3639819-2893-4CC8-AF7C-76DAFCBC74EC}" destId="{F78A2F8B-7F26-4ECA-80F0-A630730301EA}" srcOrd="0" destOrd="0" parTransId="{E8420ED5-D8C6-47CD-B169-F54C48721286}" sibTransId="{BA7DBFDD-BA4E-466E-85C4-FE2E79D1D5D3}"/>
    <dgm:cxn modelId="{DCE27F71-B7D2-43D4-A21E-073C01E78590}" type="presOf" srcId="{32F8F6C6-866F-4053-8186-EDF2C460A9B1}" destId="{080F9E5A-58C0-4CA5-8B7C-C6F9554AF3DF}" srcOrd="0" destOrd="0" presId="urn:microsoft.com/office/officeart/2005/8/layout/chevron2"/>
    <dgm:cxn modelId="{36811A45-D4F8-4F5D-ABB3-C051350F598E}" type="presOf" srcId="{8F028D3D-845D-4AD0-B7B8-AF9555995AA1}" destId="{09201B66-CA0D-4490-9A7E-E8B15A7C1F18}" srcOrd="0" destOrd="0" presId="urn:microsoft.com/office/officeart/2005/8/layout/chevron2"/>
    <dgm:cxn modelId="{9D70229B-BF1A-4956-A3C7-02912F23F6E0}" srcId="{13D450FD-4F7F-4E40-A747-2C4AE6D1ECDC}" destId="{979D8AA3-9F7D-4E0F-83A9-B7447F798432}" srcOrd="0" destOrd="0" parTransId="{A526BFA1-DBDE-4C7C-8C2F-95ECD1262BCD}" sibTransId="{BD69977F-F530-4BBC-A1DA-D989FF86D72B}"/>
    <dgm:cxn modelId="{C937FF80-22D7-4220-B97C-3A0DFC246F0F}" type="presOf" srcId="{13D450FD-4F7F-4E40-A747-2C4AE6D1ECDC}" destId="{C9C54CC0-8FAC-4F3C-87D8-3681BFB1C962}" srcOrd="0" destOrd="0" presId="urn:microsoft.com/office/officeart/2005/8/layout/chevron2"/>
    <dgm:cxn modelId="{C07AC1A3-593F-4E3A-8123-BF06EAF5C01C}" srcId="{F3639819-2893-4CC8-AF7C-76DAFCBC74EC}" destId="{107BABA4-5FDC-4D34-BBA4-3A828309CE42}" srcOrd="2" destOrd="0" parTransId="{FE963071-0F34-4250-A5DD-81EA177B5C3F}" sibTransId="{B9A391D1-FB3C-43B9-AD73-FEEC392C9ACE}"/>
    <dgm:cxn modelId="{6FF67737-C7D4-4EB6-AC1D-54D7A0721C3E}" type="presOf" srcId="{107BABA4-5FDC-4D34-BBA4-3A828309CE42}" destId="{7CF7315A-DC76-46E2-9FDB-15DA066A1F88}" srcOrd="0" destOrd="0" presId="urn:microsoft.com/office/officeart/2005/8/layout/chevron2"/>
    <dgm:cxn modelId="{63A5C58E-A7F3-444E-9E4C-1381833FB164}" type="presOf" srcId="{F78A2F8B-7F26-4ECA-80F0-A630730301EA}" destId="{1C526921-ADA2-4321-81C6-7995C94960DC}" srcOrd="0" destOrd="0" presId="urn:microsoft.com/office/officeart/2005/8/layout/chevron2"/>
    <dgm:cxn modelId="{682CDC11-E319-45DF-89FC-E22247509A8C}" type="presOf" srcId="{979D8AA3-9F7D-4E0F-83A9-B7447F798432}" destId="{E507AAAE-20A1-4F1D-B7D6-6831ABD46CE4}" srcOrd="0" destOrd="0" presId="urn:microsoft.com/office/officeart/2005/8/layout/chevron2"/>
    <dgm:cxn modelId="{2EB97CD5-C0BA-4450-BEA5-45531F8FF75E}" type="presOf" srcId="{F3639819-2893-4CC8-AF7C-76DAFCBC74EC}" destId="{387D5C64-5B32-4A25-A93D-0BD0D51F7D73}" srcOrd="0" destOrd="0" presId="urn:microsoft.com/office/officeart/2005/8/layout/chevron2"/>
    <dgm:cxn modelId="{3A63762C-6A7A-410D-BD3A-2FFE9306E09D}" type="presParOf" srcId="{387D5C64-5B32-4A25-A93D-0BD0D51F7D73}" destId="{B06747B9-C2A5-4296-9607-0175C0D054E9}" srcOrd="0" destOrd="0" presId="urn:microsoft.com/office/officeart/2005/8/layout/chevron2"/>
    <dgm:cxn modelId="{52FFA42F-9C49-4C03-A63B-9D633B36A105}" type="presParOf" srcId="{B06747B9-C2A5-4296-9607-0175C0D054E9}" destId="{1C526921-ADA2-4321-81C6-7995C94960DC}" srcOrd="0" destOrd="0" presId="urn:microsoft.com/office/officeart/2005/8/layout/chevron2"/>
    <dgm:cxn modelId="{2183F0E2-DED6-4168-A87B-DE8F51BD430F}" type="presParOf" srcId="{B06747B9-C2A5-4296-9607-0175C0D054E9}" destId="{080F9E5A-58C0-4CA5-8B7C-C6F9554AF3DF}" srcOrd="1" destOrd="0" presId="urn:microsoft.com/office/officeart/2005/8/layout/chevron2"/>
    <dgm:cxn modelId="{3CB66DBF-A6CD-4A8F-B77F-DCC063933D80}" type="presParOf" srcId="{387D5C64-5B32-4A25-A93D-0BD0D51F7D73}" destId="{90ED517A-2DF0-4ECB-8912-67DB1097869F}" srcOrd="1" destOrd="0" presId="urn:microsoft.com/office/officeart/2005/8/layout/chevron2"/>
    <dgm:cxn modelId="{9C8754C1-2257-4639-B36C-48839D9CC53E}" type="presParOf" srcId="{387D5C64-5B32-4A25-A93D-0BD0D51F7D73}" destId="{E99257CF-254D-4E76-AC1A-32BEF5F7C586}" srcOrd="2" destOrd="0" presId="urn:microsoft.com/office/officeart/2005/8/layout/chevron2"/>
    <dgm:cxn modelId="{45F73AD7-6BD4-4A2F-B18C-CCB0B7DA5B0A}" type="presParOf" srcId="{E99257CF-254D-4E76-AC1A-32BEF5F7C586}" destId="{C9C54CC0-8FAC-4F3C-87D8-3681BFB1C962}" srcOrd="0" destOrd="0" presId="urn:microsoft.com/office/officeart/2005/8/layout/chevron2"/>
    <dgm:cxn modelId="{348BE494-B541-4782-BBD3-40D9AAEDA60E}" type="presParOf" srcId="{E99257CF-254D-4E76-AC1A-32BEF5F7C586}" destId="{E507AAAE-20A1-4F1D-B7D6-6831ABD46CE4}" srcOrd="1" destOrd="0" presId="urn:microsoft.com/office/officeart/2005/8/layout/chevron2"/>
    <dgm:cxn modelId="{8E644B1B-87DC-4EF9-B292-E1D9C75DC2D5}" type="presParOf" srcId="{387D5C64-5B32-4A25-A93D-0BD0D51F7D73}" destId="{988927A2-84BB-4D38-86A3-FE17C4CD6197}" srcOrd="3" destOrd="0" presId="urn:microsoft.com/office/officeart/2005/8/layout/chevron2"/>
    <dgm:cxn modelId="{2900F47D-E678-4FAF-8B8F-0F77566180D2}" type="presParOf" srcId="{387D5C64-5B32-4A25-A93D-0BD0D51F7D73}" destId="{DCDDF9C5-7055-47D1-B6A6-39B4E816D7DA}" srcOrd="4" destOrd="0" presId="urn:microsoft.com/office/officeart/2005/8/layout/chevron2"/>
    <dgm:cxn modelId="{CC734420-D354-4BC6-A190-F7696DE33FD5}" type="presParOf" srcId="{DCDDF9C5-7055-47D1-B6A6-39B4E816D7DA}" destId="{7CF7315A-DC76-46E2-9FDB-15DA066A1F88}" srcOrd="0" destOrd="0" presId="urn:microsoft.com/office/officeart/2005/8/layout/chevron2"/>
    <dgm:cxn modelId="{CEF3F458-1083-421C-949E-8B8D1F0D5D98}" type="presParOf" srcId="{DCDDF9C5-7055-47D1-B6A6-39B4E816D7DA}" destId="{09201B66-CA0D-4490-9A7E-E8B15A7C1F18}"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1FF4A0-2143-48F0-B35E-9B1A322DE2E2}">
      <dsp:nvSpPr>
        <dsp:cNvPr id="0" name=""/>
        <dsp:cNvSpPr/>
      </dsp:nvSpPr>
      <dsp:spPr>
        <a:xfrm>
          <a:off x="0" y="0"/>
          <a:ext cx="4906962" cy="4906962"/>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5EF750-105E-43D5-90E5-3D9C26E62FB1}">
      <dsp:nvSpPr>
        <dsp:cNvPr id="0" name=""/>
        <dsp:cNvSpPr/>
      </dsp:nvSpPr>
      <dsp:spPr>
        <a:xfrm>
          <a:off x="2340761" y="493331"/>
          <a:ext cx="5318917" cy="58078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ОБЩИЕ ОСОБЕННОСТИ КУЛЬТУРЫ</a:t>
          </a:r>
          <a:endParaRPr lang="ru-RU" sz="1800" kern="1200" dirty="0"/>
        </a:p>
      </dsp:txBody>
      <dsp:txXfrm>
        <a:off x="2340761" y="493331"/>
        <a:ext cx="5318917" cy="580785"/>
      </dsp:txXfrm>
    </dsp:sp>
    <dsp:sp modelId="{3B5819FD-9D76-4A79-B427-EEB5A60A0332}">
      <dsp:nvSpPr>
        <dsp:cNvPr id="0" name=""/>
        <dsp:cNvSpPr/>
      </dsp:nvSpPr>
      <dsp:spPr>
        <a:xfrm>
          <a:off x="2341814" y="1146715"/>
          <a:ext cx="5316812" cy="58078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ОБЩИЙ ЯЗЫК</a:t>
          </a:r>
          <a:endParaRPr lang="ru-RU" sz="1800" kern="1200" dirty="0"/>
        </a:p>
      </dsp:txBody>
      <dsp:txXfrm>
        <a:off x="2341814" y="1146715"/>
        <a:ext cx="5316812" cy="580785"/>
      </dsp:txXfrm>
    </dsp:sp>
    <dsp:sp modelId="{B23F949D-BA39-40B6-BDCF-B434B23E0AE6}">
      <dsp:nvSpPr>
        <dsp:cNvPr id="0" name=""/>
        <dsp:cNvSpPr/>
      </dsp:nvSpPr>
      <dsp:spPr>
        <a:xfrm>
          <a:off x="2341814" y="1800098"/>
          <a:ext cx="5316812" cy="58078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ОБЩИЕ ОСОБЕННОСТИ ПСИХИЧЕСКОГО СКЛАДА</a:t>
          </a:r>
          <a:endParaRPr lang="ru-RU" sz="1800" kern="1200" dirty="0"/>
        </a:p>
      </dsp:txBody>
      <dsp:txXfrm>
        <a:off x="2341814" y="1800098"/>
        <a:ext cx="5316812" cy="580785"/>
      </dsp:txXfrm>
    </dsp:sp>
    <dsp:sp modelId="{C0175ADC-B8B8-4AD6-A928-BC7625AE88D4}">
      <dsp:nvSpPr>
        <dsp:cNvPr id="0" name=""/>
        <dsp:cNvSpPr/>
      </dsp:nvSpPr>
      <dsp:spPr>
        <a:xfrm>
          <a:off x="2341814" y="2453481"/>
          <a:ext cx="5316812" cy="58078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ОБЩАЯ ИСТОРИЧЕСКАЯ ПАМЯТЬ</a:t>
          </a:r>
          <a:endParaRPr lang="ru-RU" sz="1800" kern="1200" dirty="0"/>
        </a:p>
      </dsp:txBody>
      <dsp:txXfrm>
        <a:off x="2341814" y="2453481"/>
        <a:ext cx="5316812" cy="580785"/>
      </dsp:txXfrm>
    </dsp:sp>
    <dsp:sp modelId="{1F2F7B1E-3075-4502-83D9-376681B76F6B}">
      <dsp:nvSpPr>
        <dsp:cNvPr id="0" name=""/>
        <dsp:cNvSpPr/>
      </dsp:nvSpPr>
      <dsp:spPr>
        <a:xfrm>
          <a:off x="2341814" y="3106864"/>
          <a:ext cx="5316812" cy="58078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ОСОЗНАНИЕ СВОИХ ИНТЕРЕСОВ И ЦЕЛЕЙ</a:t>
          </a:r>
          <a:endParaRPr lang="ru-RU" sz="1800" kern="1200" dirty="0"/>
        </a:p>
      </dsp:txBody>
      <dsp:txXfrm>
        <a:off x="2341814" y="3106864"/>
        <a:ext cx="5316812" cy="580785"/>
      </dsp:txXfrm>
    </dsp:sp>
    <dsp:sp modelId="{F1C9BB8E-9846-4646-B8A1-D325A76EDC5F}">
      <dsp:nvSpPr>
        <dsp:cNvPr id="0" name=""/>
        <dsp:cNvSpPr/>
      </dsp:nvSpPr>
      <dsp:spPr>
        <a:xfrm>
          <a:off x="2265616" y="3760247"/>
          <a:ext cx="5469207" cy="58078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ОСОЗНАНИЕ СВОЕГО ЕДИНСТВА, ОТЛИЧИЯ ОТ ДРУГИХ ЭТНОСОВ</a:t>
          </a:r>
          <a:endParaRPr lang="ru-RU" sz="1800" kern="1200" dirty="0"/>
        </a:p>
      </dsp:txBody>
      <dsp:txXfrm>
        <a:off x="2265616" y="3760247"/>
        <a:ext cx="5469207" cy="58078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526921-ADA2-4321-81C6-7995C94960DC}">
      <dsp:nvSpPr>
        <dsp:cNvPr id="0" name=""/>
        <dsp:cNvSpPr/>
      </dsp:nvSpPr>
      <dsp:spPr>
        <a:xfrm rot="5400000">
          <a:off x="-285582" y="287445"/>
          <a:ext cx="1903883" cy="133271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b="1" kern="1200" dirty="0" smtClean="0">
              <a:solidFill>
                <a:schemeClr val="tx1"/>
              </a:solidFill>
            </a:rPr>
            <a:t>ПЛЕМЯ</a:t>
          </a:r>
          <a:endParaRPr lang="ru-RU" sz="2000" b="1" kern="1200" dirty="0">
            <a:solidFill>
              <a:schemeClr val="tx1"/>
            </a:solidFill>
          </a:endParaRPr>
        </a:p>
      </dsp:txBody>
      <dsp:txXfrm rot="5400000">
        <a:off x="-285582" y="287445"/>
        <a:ext cx="1903883" cy="1332718"/>
      </dsp:txXfrm>
    </dsp:sp>
    <dsp:sp modelId="{080F9E5A-58C0-4CA5-8B7C-C6F9554AF3DF}">
      <dsp:nvSpPr>
        <dsp:cNvPr id="0" name=""/>
        <dsp:cNvSpPr/>
      </dsp:nvSpPr>
      <dsp:spPr>
        <a:xfrm rot="5400000">
          <a:off x="4543397" y="-2982060"/>
          <a:ext cx="1237524" cy="720164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ru-RU" sz="2300" kern="1200" dirty="0" smtClean="0"/>
            <a:t>ОБЪЕДИНЕНИЕ РОДОВ, СВЯЗАННЫХ ОБЩИМИ ЧЕРТАМИ КУЛЬТУРЫ, РЕЛИГИИ, ЯЗЫКА (например, племена восточных славян – вятичи, поляне и т.д.)</a:t>
          </a:r>
          <a:endParaRPr lang="ru-RU" sz="2300" kern="1200" dirty="0"/>
        </a:p>
      </dsp:txBody>
      <dsp:txXfrm rot="5400000">
        <a:off x="4543397" y="-2982060"/>
        <a:ext cx="1237524" cy="7201646"/>
      </dsp:txXfrm>
    </dsp:sp>
    <dsp:sp modelId="{C9C54CC0-8FAC-4F3C-87D8-3681BFB1C962}">
      <dsp:nvSpPr>
        <dsp:cNvPr id="0" name=""/>
        <dsp:cNvSpPr/>
      </dsp:nvSpPr>
      <dsp:spPr>
        <a:xfrm rot="5400000">
          <a:off x="-285582" y="2000640"/>
          <a:ext cx="1903883" cy="133271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ru-RU" sz="1700" b="1" kern="1200" dirty="0" smtClean="0">
              <a:solidFill>
                <a:schemeClr val="tx1"/>
              </a:solidFill>
            </a:rPr>
            <a:t>НАРОДНОСТЬ</a:t>
          </a:r>
          <a:endParaRPr lang="ru-RU" sz="1700" b="1" kern="1200" dirty="0">
            <a:solidFill>
              <a:schemeClr val="tx1"/>
            </a:solidFill>
          </a:endParaRPr>
        </a:p>
      </dsp:txBody>
      <dsp:txXfrm rot="5400000">
        <a:off x="-285582" y="2000640"/>
        <a:ext cx="1903883" cy="1332718"/>
      </dsp:txXfrm>
    </dsp:sp>
    <dsp:sp modelId="{E507AAAE-20A1-4F1D-B7D6-6831ABD46CE4}">
      <dsp:nvSpPr>
        <dsp:cNvPr id="0" name=""/>
        <dsp:cNvSpPr/>
      </dsp:nvSpPr>
      <dsp:spPr>
        <a:xfrm rot="5400000">
          <a:off x="4543397" y="-1495620"/>
          <a:ext cx="1237524" cy="765888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ru-RU" sz="2300" kern="1200" dirty="0" smtClean="0"/>
            <a:t>ИСТОРИЧЕСКИ СЛОЖИВШАЯСЯ ОБЩНОСТЬ ЛЮДЕЙ, ОБЪЕДИНЕННЫХ ОБЩЕЙ ТЕРРИТОРИЕЙ, ЯЗЫКОМ, ПСИХИЧЕСКИХ СКЛАДОМ, КУЛЬТУРОЙ</a:t>
          </a:r>
          <a:endParaRPr lang="ru-RU" sz="2300" kern="1200" dirty="0"/>
        </a:p>
      </dsp:txBody>
      <dsp:txXfrm rot="5400000">
        <a:off x="4543397" y="-1495620"/>
        <a:ext cx="1237524" cy="7658881"/>
      </dsp:txXfrm>
    </dsp:sp>
    <dsp:sp modelId="{7CF7315A-DC76-46E2-9FDB-15DA066A1F88}">
      <dsp:nvSpPr>
        <dsp:cNvPr id="0" name=""/>
        <dsp:cNvSpPr/>
      </dsp:nvSpPr>
      <dsp:spPr>
        <a:xfrm rot="5400000">
          <a:off x="-285582" y="3713322"/>
          <a:ext cx="1903883" cy="133271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b="1" kern="1200" dirty="0" smtClean="0">
              <a:solidFill>
                <a:schemeClr val="tx1"/>
              </a:solidFill>
            </a:rPr>
            <a:t>НАЦИЯ</a:t>
          </a:r>
          <a:endParaRPr lang="ru-RU" sz="2000" b="1" kern="1200" dirty="0">
            <a:solidFill>
              <a:schemeClr val="tx1"/>
            </a:solidFill>
          </a:endParaRPr>
        </a:p>
      </dsp:txBody>
      <dsp:txXfrm rot="5400000">
        <a:off x="-285582" y="3713322"/>
        <a:ext cx="1903883" cy="1332718"/>
      </dsp:txXfrm>
    </dsp:sp>
    <dsp:sp modelId="{09201B66-CA0D-4490-9A7E-E8B15A7C1F18}">
      <dsp:nvSpPr>
        <dsp:cNvPr id="0" name=""/>
        <dsp:cNvSpPr/>
      </dsp:nvSpPr>
      <dsp:spPr>
        <a:xfrm rot="5400000">
          <a:off x="4543397" y="217061"/>
          <a:ext cx="1237524" cy="765888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ru-RU" sz="2300" kern="1200" dirty="0" smtClean="0"/>
            <a:t>ИСТОРИЧЕСКИ СЛОЖИВШАЯСЯ ОБЩНОСТЬ ЛЮДЕЙ, ХАРАКТЕРИЗУЮЩАЯСЯ РАЗВИТЫМИ ЭКОНОМИЧЕСКИМИ СВЯЗЯМИ, ОБЩНОСТЬЮ ТЕРРИТОРИИ, ЯЗЫКА, КУЛЬТУРЫ</a:t>
          </a:r>
          <a:endParaRPr lang="ru-RU" sz="2300" kern="1200" dirty="0"/>
        </a:p>
      </dsp:txBody>
      <dsp:txXfrm rot="5400000">
        <a:off x="4543397" y="217061"/>
        <a:ext cx="1237524" cy="7658881"/>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A6E38-82B1-47BB-A812-313B295FEFF2}" type="datetimeFigureOut">
              <a:rPr lang="en-US" smtClean="0"/>
              <a:pPr/>
              <a:t>4/13/2019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089E94-532B-494D-AD7A-712B16D9F5AA}" type="slidenum">
              <a:rPr lang="en-US" smtClean="0"/>
              <a:pPr/>
              <a:t>‹#›</a:t>
            </a:fld>
            <a:endParaRPr lang="en-US"/>
          </a:p>
        </p:txBody>
      </p:sp>
    </p:spTree>
    <p:extLst>
      <p:ext uri="{BB962C8B-B14F-4D97-AF65-F5344CB8AC3E}">
        <p14:creationId xmlns:p14="http://schemas.microsoft.com/office/powerpoint/2010/main" xmlns="" val="1351098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p:txBody>
          <a:bodyPr/>
          <a:lstStyle/>
          <a:p>
            <a:pPr>
              <a:defRPr/>
            </a:pPr>
            <a:fld id="{AB146133-C2C6-42E5-9F03-188AA2A4A162}" type="slidenum">
              <a:rPr lang="en-US" smtClean="0"/>
              <a:pPr>
                <a:defRPr/>
              </a:pPr>
              <a:t>1</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B7A0F-5B99-4F35-9BDD-321CD3C098FF}" type="datetimeFigureOut">
              <a:rPr lang="en-US" smtClean="0"/>
              <a:pPr/>
              <a:t>4/13/2019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B7A0F-5B99-4F35-9BDD-321CD3C098FF}" type="datetimeFigureOut">
              <a:rPr lang="en-US" smtClean="0"/>
              <a:pPr/>
              <a:t>4/13/2019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B7A0F-5B99-4F35-9BDD-321CD3C098FF}" type="datetimeFigureOut">
              <a:rPr lang="en-US" smtClean="0"/>
              <a:pPr/>
              <a:t>4/13/2019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B7A0F-5B99-4F35-9BDD-321CD3C098FF}" type="datetimeFigureOut">
              <a:rPr lang="en-US" smtClean="0"/>
              <a:pPr/>
              <a:t>4/13/2019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B7A0F-5B99-4F35-9BDD-321CD3C098FF}" type="datetimeFigureOut">
              <a:rPr lang="en-US" smtClean="0"/>
              <a:pPr/>
              <a:t>4/13/2019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6B7A0F-5B99-4F35-9BDD-321CD3C098FF}" type="datetimeFigureOut">
              <a:rPr lang="en-US" smtClean="0"/>
              <a:pPr/>
              <a:t>4/13/2019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B7A0F-5B99-4F35-9BDD-321CD3C098FF}" type="datetimeFigureOut">
              <a:rPr lang="en-US" smtClean="0"/>
              <a:pPr/>
              <a:t>4/13/2019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B7A0F-5B99-4F35-9BDD-321CD3C098FF}" type="datetimeFigureOut">
              <a:rPr lang="en-US" smtClean="0"/>
              <a:pPr/>
              <a:t>4/13/2019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B7A0F-5B99-4F35-9BDD-321CD3C098FF}" type="datetimeFigureOut">
              <a:rPr lang="en-US" smtClean="0"/>
              <a:pPr/>
              <a:t>4/13/2019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B7A0F-5B99-4F35-9BDD-321CD3C098FF}" type="datetimeFigureOut">
              <a:rPr lang="en-US" smtClean="0"/>
              <a:pPr/>
              <a:t>4/13/2019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B7A0F-5B99-4F35-9BDD-321CD3C098FF}" type="datetimeFigureOut">
              <a:rPr lang="en-US" smtClean="0"/>
              <a:pPr/>
              <a:t>4/13/2019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B7A0F-5B99-4F35-9BDD-321CD3C098FF}" type="datetimeFigureOut">
              <a:rPr lang="en-US" smtClean="0"/>
              <a:pPr/>
              <a:t>4/13/2019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AB3369-7666-44EB-AEA9-5FA9440DB40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srcRect/>
          <a:stretch>
            <a:fillRect/>
          </a:stretch>
        </a:blipFill>
        <a:effectLst/>
      </p:bgPr>
    </p:bg>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2286000" y="685800"/>
            <a:ext cx="6324600" cy="704850"/>
          </a:xfrm>
          <a:effectLst/>
        </p:spPr>
        <p:txBody>
          <a:bodyPr>
            <a:normAutofit fontScale="90000"/>
          </a:bodyPr>
          <a:lstStyle/>
          <a:p>
            <a:pPr algn="r">
              <a:defRPr/>
            </a:pPr>
            <a:r>
              <a:rPr lang="ru-RU" b="1" dirty="0" smtClean="0">
                <a:effectLst>
                  <a:outerShdw blurRad="38100" dist="38100" dir="2700000" algn="tl">
                    <a:srgbClr val="000000">
                      <a:alpha val="43137"/>
                    </a:srgbClr>
                  </a:outerShdw>
                </a:effectLst>
              </a:rPr>
              <a:t>НАЦИИ И МЕЖНАЦИОНАЛЬНЫЕ ОТНОШЕНИЯ</a:t>
            </a:r>
            <a:endParaRPr lang="en-US"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endParaRPr lang="ru-RU" dirty="0" smtClean="0"/>
          </a:p>
          <a:p>
            <a:pPr algn="ctr"/>
            <a:r>
              <a:rPr lang="ru-RU" sz="3600" dirty="0" smtClean="0"/>
              <a:t>ЭТО ОТНОШЕНИЯ МЕЖДУ ЭТНОСАМИ, ОХВАТЫВАЮЩИЕ  ВСЕ СТОРОНЫ ОБЩЕСТВЕННОЙ ЖИЗНИ</a:t>
            </a:r>
            <a:endParaRPr lang="ru-RU" sz="3600" dirty="0"/>
          </a:p>
        </p:txBody>
      </p:sp>
      <p:sp>
        <p:nvSpPr>
          <p:cNvPr id="5" name="Прямоугольник 4"/>
          <p:cNvSpPr/>
          <p:nvPr/>
        </p:nvSpPr>
        <p:spPr>
          <a:xfrm>
            <a:off x="609600" y="0"/>
            <a:ext cx="8001000" cy="1754326"/>
          </a:xfrm>
          <a:prstGeom prst="rect">
            <a:avLst/>
          </a:prstGeom>
          <a:noFill/>
        </p:spPr>
        <p:txBody>
          <a:bodyPr wrap="square" lIns="91440" tIns="45720" rIns="91440" bIns="45720">
            <a:spAutoFit/>
          </a:bodyPr>
          <a:lstStyle/>
          <a:p>
            <a:pPr algn="ctr"/>
            <a: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МЕЖНАЦИОНАЛЬНЫЕ</a:t>
            </a:r>
            <a:b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ОТНОШЕНИЯ</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Заголовок 5"/>
          <p:cNvSpPr>
            <a:spLocks noGrp="1"/>
          </p:cNvSpPr>
          <p:nvPr>
            <p:ph type="title"/>
          </p:nvPr>
        </p:nvSpPr>
        <p:spPr>
          <a:xfrm>
            <a:off x="457200" y="274638"/>
            <a:ext cx="8229600" cy="1630362"/>
          </a:xfrm>
        </p:spPr>
        <p:txBody>
          <a:bodyPr/>
          <a:lstStyle/>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p>
        </p:txBody>
      </p:sp>
      <p:sp>
        <p:nvSpPr>
          <p:cNvPr id="3" name="Содержимое 2"/>
          <p:cNvSpPr>
            <a:spLocks noGrp="1"/>
          </p:cNvSpPr>
          <p:nvPr>
            <p:ph idx="1"/>
          </p:nvPr>
        </p:nvSpPr>
        <p:spPr/>
        <p:txBody>
          <a:bodyPr/>
          <a:lstStyle/>
          <a:p>
            <a:endParaRPr lang="ru-RU" dirty="0" smtClean="0"/>
          </a:p>
          <a:p>
            <a:pPr algn="ctr"/>
            <a:r>
              <a:rPr lang="ru-RU" sz="3600" dirty="0" smtClean="0"/>
              <a:t>ЭТО СПОР, СТОЛКНОВЕНИЕ МЕЖДУ РАЗЛИЧНЫМИ ЭТНОСАМИ, ГОСУДАРСТВАМИ</a:t>
            </a:r>
            <a:endParaRPr lang="ru-RU" sz="3600" dirty="0"/>
          </a:p>
        </p:txBody>
      </p:sp>
      <p:sp>
        <p:nvSpPr>
          <p:cNvPr id="4" name="Прямоугольник 3"/>
          <p:cNvSpPr/>
          <p:nvPr/>
        </p:nvSpPr>
        <p:spPr>
          <a:xfrm>
            <a:off x="609600" y="228600"/>
            <a:ext cx="8153400" cy="1754326"/>
          </a:xfrm>
          <a:prstGeom prst="rect">
            <a:avLst/>
          </a:prstGeom>
          <a:noFill/>
        </p:spPr>
        <p:txBody>
          <a:bodyPr wrap="square" lIns="91440" tIns="45720" rIns="91440" bIns="45720">
            <a:spAutoFit/>
          </a:bodyPr>
          <a:lstStyle/>
          <a:p>
            <a:pPr algn="ctr"/>
            <a: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МЕЖНАЦИОНАЛЬНЫЙ</a:t>
            </a:r>
            <a:b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КОНФЛИКТ</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026" name="Picture 2" descr="http://eurasian-defence.ru/sites/default/files/Kupriyanov/2016/201606/20160613/20160613exclanalit1/zast.jpg"/>
          <p:cNvPicPr>
            <a:picLocks noChangeAspect="1" noChangeArrowheads="1"/>
          </p:cNvPicPr>
          <p:nvPr/>
        </p:nvPicPr>
        <p:blipFill>
          <a:blip r:embed="rId2" cstate="print"/>
          <a:srcRect/>
          <a:stretch>
            <a:fillRect/>
          </a:stretch>
        </p:blipFill>
        <p:spPr bwMode="auto">
          <a:xfrm>
            <a:off x="0" y="3752849"/>
            <a:ext cx="3565985" cy="3105151"/>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2162"/>
          </a:xfrm>
        </p:spPr>
        <p:txBody>
          <a:bodyPr>
            <a:normAutofit fontScale="90000"/>
          </a:bodyPr>
          <a:lstStyle/>
          <a:p>
            <a:r>
              <a:rPr lang="ru-RU" b="1" dirty="0" smtClean="0"/>
              <a:t>ПРИЧИНЫ МЕЖНАЦИОНАЛЬНЫХ КОНФЛИКТОВ</a:t>
            </a:r>
            <a:endParaRPr lang="ru-RU" b="1" dirty="0"/>
          </a:p>
        </p:txBody>
      </p:sp>
      <p:sp>
        <p:nvSpPr>
          <p:cNvPr id="3" name="Содержимое 2"/>
          <p:cNvSpPr>
            <a:spLocks noGrp="1"/>
          </p:cNvSpPr>
          <p:nvPr>
            <p:ph idx="1"/>
          </p:nvPr>
        </p:nvSpPr>
        <p:spPr>
          <a:xfrm>
            <a:off x="457200" y="1295400"/>
            <a:ext cx="8229600" cy="4830763"/>
          </a:xfrm>
        </p:spPr>
        <p:txBody>
          <a:bodyPr>
            <a:normAutofit/>
          </a:bodyPr>
          <a:lstStyle/>
          <a:p>
            <a:pPr algn="ctr"/>
            <a:r>
              <a:rPr lang="ru-RU" sz="3600" u="sng" dirty="0" smtClean="0"/>
              <a:t>1. Территориальные споры</a:t>
            </a:r>
          </a:p>
          <a:p>
            <a:pPr>
              <a:buNone/>
            </a:pPr>
            <a:r>
              <a:rPr lang="ru-RU" sz="2400" dirty="0" smtClean="0"/>
              <a:t>     </a:t>
            </a:r>
          </a:p>
          <a:p>
            <a:pPr>
              <a:buNone/>
            </a:pPr>
            <a:r>
              <a:rPr lang="ru-RU" sz="2400" dirty="0" smtClean="0"/>
              <a:t>     Например, конфликт о принадлежности территории Нагорного Карабаха между Арменией и Азербайджаном. </a:t>
            </a:r>
            <a:endParaRPr lang="ru-RU" sz="2400" dirty="0"/>
          </a:p>
        </p:txBody>
      </p:sp>
      <p:sp>
        <p:nvSpPr>
          <p:cNvPr id="25602" name="AutoShape 2" descr="когда и почему возникли этнические конфликты примеры"/>
          <p:cNvSpPr>
            <a:spLocks noChangeAspect="1" noChangeArrowheads="1"/>
          </p:cNvSpPr>
          <p:nvPr/>
        </p:nvSpPr>
        <p:spPr bwMode="auto">
          <a:xfrm>
            <a:off x="155575" y="-1698625"/>
            <a:ext cx="6667500" cy="35433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5604" name="Picture 4" descr="https://i.ytimg.com/vi/sXJET24Nn6I/0.jpg"/>
          <p:cNvPicPr>
            <a:picLocks noChangeAspect="1" noChangeArrowheads="1"/>
          </p:cNvPicPr>
          <p:nvPr/>
        </p:nvPicPr>
        <p:blipFill>
          <a:blip r:embed="rId2" cstate="print"/>
          <a:srcRect/>
          <a:stretch>
            <a:fillRect/>
          </a:stretch>
        </p:blipFill>
        <p:spPr bwMode="auto">
          <a:xfrm>
            <a:off x="0" y="3428999"/>
            <a:ext cx="4572000" cy="3429001"/>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u="sng" dirty="0" smtClean="0"/>
              <a:t>Территориальный спор из-за Нагорного Карабаха</a:t>
            </a:r>
            <a:endParaRPr lang="ru-RU" u="sng" dirty="0"/>
          </a:p>
        </p:txBody>
      </p:sp>
      <p:sp>
        <p:nvSpPr>
          <p:cNvPr id="3" name="Содержимое 2"/>
          <p:cNvSpPr>
            <a:spLocks noGrp="1"/>
          </p:cNvSpPr>
          <p:nvPr>
            <p:ph idx="1"/>
          </p:nvPr>
        </p:nvSpPr>
        <p:spPr/>
        <p:txBody>
          <a:bodyPr>
            <a:normAutofit lnSpcReduction="10000"/>
          </a:bodyPr>
          <a:lstStyle/>
          <a:p>
            <a:r>
              <a:rPr lang="ru-RU" dirty="0" smtClean="0"/>
              <a:t>В декабре 1991 года население Нагорного Карабаха изъявило свою волю на референдуме за то, чтобы выйти из состава Азербайджана. Это послужило причиной начала боевых действий. На сегодняшний момент Армения выступает за независимость данной территории и защищает ее интересы, в то время как Азербайджан настаивает на сохранении своей целостности.</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2162"/>
          </a:xfrm>
        </p:spPr>
        <p:txBody>
          <a:bodyPr>
            <a:normAutofit fontScale="90000"/>
          </a:bodyPr>
          <a:lstStyle/>
          <a:p>
            <a:r>
              <a:rPr lang="ru-RU" b="1" dirty="0" smtClean="0"/>
              <a:t>ПРИЧИНЫ МЕЖНАЦИОНАЛЬНЫХ КОНФЛИКТОВ</a:t>
            </a:r>
            <a:endParaRPr lang="ru-RU" b="1" dirty="0"/>
          </a:p>
        </p:txBody>
      </p:sp>
      <p:sp>
        <p:nvSpPr>
          <p:cNvPr id="3" name="Содержимое 2"/>
          <p:cNvSpPr>
            <a:spLocks noGrp="1"/>
          </p:cNvSpPr>
          <p:nvPr>
            <p:ph idx="1"/>
          </p:nvPr>
        </p:nvSpPr>
        <p:spPr>
          <a:xfrm>
            <a:off x="533400" y="1295400"/>
            <a:ext cx="8382000" cy="4419600"/>
          </a:xfrm>
        </p:spPr>
        <p:txBody>
          <a:bodyPr>
            <a:normAutofit fontScale="70000" lnSpcReduction="20000"/>
          </a:bodyPr>
          <a:lstStyle/>
          <a:p>
            <a:pPr algn="ctr"/>
            <a:r>
              <a:rPr lang="ru-RU" sz="3600" u="sng" dirty="0" smtClean="0"/>
              <a:t>2. Неравенство социально-экономических условий</a:t>
            </a:r>
          </a:p>
          <a:p>
            <a:pPr algn="just">
              <a:buNone/>
            </a:pPr>
            <a:r>
              <a:rPr lang="ru-RU" sz="3600" dirty="0" smtClean="0"/>
              <a:t>       Например, во многих африканских государствах в рамках религиозного и племенного сознания религиозная и/или этническая элита может обладать «особыми преимуществами», иметь «исторические заслуги», что позволяет ей укреплять групповую сплочённость, разжигать фанатизм, находить оправдание любым действиям, включая самые жестокие, по отношению к другим группам общества. </a:t>
            </a:r>
          </a:p>
          <a:p>
            <a:pPr algn="just">
              <a:buNone/>
            </a:pPr>
            <a:endParaRPr lang="ru-RU" sz="3600" dirty="0" smtClean="0"/>
          </a:p>
          <a:p>
            <a:pPr>
              <a:buNone/>
            </a:pPr>
            <a:r>
              <a:rPr lang="ru-RU" sz="2400" dirty="0" smtClean="0"/>
              <a:t>     </a:t>
            </a:r>
          </a:p>
          <a:p>
            <a:pPr>
              <a:buNone/>
            </a:pPr>
            <a:r>
              <a:rPr lang="ru-RU" sz="2400" dirty="0" smtClean="0"/>
              <a:t>     </a:t>
            </a:r>
            <a:endParaRPr lang="ru-RU" sz="2400" dirty="0"/>
          </a:p>
        </p:txBody>
      </p:sp>
      <p:sp>
        <p:nvSpPr>
          <p:cNvPr id="25602" name="AutoShape 2" descr="когда и почему возникли этнические конфликты примеры"/>
          <p:cNvSpPr>
            <a:spLocks noChangeAspect="1" noChangeArrowheads="1"/>
          </p:cNvSpPr>
          <p:nvPr/>
        </p:nvSpPr>
        <p:spPr bwMode="auto">
          <a:xfrm>
            <a:off x="155575" y="-1698625"/>
            <a:ext cx="6667500" cy="35433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 name="Picture 2" descr="http://wikiwhat.ru/public/page_images/451/135.jpg"/>
          <p:cNvPicPr>
            <a:picLocks noChangeAspect="1" noChangeArrowheads="1"/>
          </p:cNvPicPr>
          <p:nvPr/>
        </p:nvPicPr>
        <p:blipFill>
          <a:blip r:embed="rId2" cstate="print"/>
          <a:srcRect/>
          <a:stretch>
            <a:fillRect/>
          </a:stretch>
        </p:blipFill>
        <p:spPr bwMode="auto">
          <a:xfrm>
            <a:off x="0" y="4233862"/>
            <a:ext cx="4343400" cy="2624138"/>
          </a:xfrm>
          <a:prstGeom prst="rect">
            <a:avLst/>
          </a:prstGeom>
          <a:noFill/>
        </p:spPr>
      </p:pic>
      <p:sp>
        <p:nvSpPr>
          <p:cNvPr id="8" name="Прямоугольник 7"/>
          <p:cNvSpPr/>
          <p:nvPr/>
        </p:nvSpPr>
        <p:spPr>
          <a:xfrm>
            <a:off x="4495800" y="6172200"/>
            <a:ext cx="2747740" cy="369332"/>
          </a:xfrm>
          <a:prstGeom prst="rect">
            <a:avLst/>
          </a:prstGeom>
        </p:spPr>
        <p:txBody>
          <a:bodyPr wrap="none">
            <a:spAutoFit/>
          </a:bodyPr>
          <a:lstStyle/>
          <a:p>
            <a:r>
              <a:rPr lang="ru-RU" b="1" dirty="0" smtClean="0"/>
              <a:t>ЛАГЕРЬ БЕЖЕНЦЕВ ТУТСИ</a:t>
            </a:r>
            <a:endParaRPr lang="ru-RU"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2162"/>
          </a:xfrm>
        </p:spPr>
        <p:txBody>
          <a:bodyPr>
            <a:normAutofit/>
          </a:bodyPr>
          <a:lstStyle/>
          <a:p>
            <a:r>
              <a:rPr lang="ru-RU" b="1" dirty="0" err="1" smtClean="0"/>
              <a:t>Хуту</a:t>
            </a:r>
            <a:r>
              <a:rPr lang="ru-RU" b="1" dirty="0" smtClean="0"/>
              <a:t> и </a:t>
            </a:r>
            <a:r>
              <a:rPr lang="ru-RU" b="1" dirty="0" err="1" smtClean="0"/>
              <a:t>тутси</a:t>
            </a:r>
            <a:endParaRPr lang="ru-RU" b="1" dirty="0"/>
          </a:p>
        </p:txBody>
      </p:sp>
      <p:sp>
        <p:nvSpPr>
          <p:cNvPr id="3" name="Содержимое 2"/>
          <p:cNvSpPr>
            <a:spLocks noGrp="1"/>
          </p:cNvSpPr>
          <p:nvPr>
            <p:ph idx="1"/>
          </p:nvPr>
        </p:nvSpPr>
        <p:spPr>
          <a:xfrm>
            <a:off x="990600" y="1066800"/>
            <a:ext cx="7924800" cy="5562600"/>
          </a:xfrm>
        </p:spPr>
        <p:txBody>
          <a:bodyPr>
            <a:normAutofit lnSpcReduction="10000"/>
          </a:bodyPr>
          <a:lstStyle/>
          <a:p>
            <a:r>
              <a:rPr lang="ru-RU" sz="2200" dirty="0" smtClean="0"/>
              <a:t>Самый жуткий катаклизм произошёл в Руанде, в него были вовлечены два народа — </a:t>
            </a:r>
            <a:r>
              <a:rPr lang="ru-RU" sz="2200" dirty="0" err="1" smtClean="0"/>
              <a:t>тутси</a:t>
            </a:r>
            <a:r>
              <a:rPr lang="ru-RU" sz="2200" dirty="0" smtClean="0"/>
              <a:t> и </a:t>
            </a:r>
            <a:r>
              <a:rPr lang="ru-RU" sz="2200" dirty="0" err="1" smtClean="0"/>
              <a:t>хуту</a:t>
            </a:r>
            <a:r>
              <a:rPr lang="ru-RU" sz="2200" dirty="0" smtClean="0"/>
              <a:t>. Ещё в </a:t>
            </a:r>
            <a:r>
              <a:rPr lang="ru-RU" sz="2200" dirty="0" err="1" smtClean="0"/>
              <a:t>доколониальную</a:t>
            </a:r>
            <a:r>
              <a:rPr lang="ru-RU" sz="2200" dirty="0" smtClean="0"/>
              <a:t> эпоху, хотя и будучи этническим меньшинством, </a:t>
            </a:r>
            <a:r>
              <a:rPr lang="ru-RU" sz="2200" dirty="0" err="1" smtClean="0"/>
              <a:t>тутси</a:t>
            </a:r>
            <a:r>
              <a:rPr lang="ru-RU" sz="2200" dirty="0" smtClean="0"/>
              <a:t> составляли правящую элиту Руанды. Впоследствии колониальные власти для управления страной использовали исключительно </a:t>
            </a:r>
            <a:r>
              <a:rPr lang="ru-RU" sz="2200" dirty="0" err="1" smtClean="0"/>
              <a:t>тутси</a:t>
            </a:r>
            <a:r>
              <a:rPr lang="ru-RU" sz="2200" dirty="0" smtClean="0"/>
              <a:t>. После получения Руандой в 1962 г. независимости политическая власть в стране перешла к </a:t>
            </a:r>
            <a:r>
              <a:rPr lang="ru-RU" sz="2200" dirty="0" err="1" smtClean="0"/>
              <a:t>хуту</a:t>
            </a:r>
            <a:r>
              <a:rPr lang="ru-RU" sz="2200" dirty="0" smtClean="0"/>
              <a:t>.</a:t>
            </a:r>
            <a:r>
              <a:rPr lang="ru-RU" sz="2400" dirty="0" smtClean="0"/>
              <a:t> С этого времени и вплоть до 1994 г. в Руанде продолжалось противостояние между </a:t>
            </a:r>
            <a:r>
              <a:rPr lang="ru-RU" sz="2400" dirty="0" err="1" smtClean="0"/>
              <a:t>хуту</a:t>
            </a:r>
            <a:r>
              <a:rPr lang="ru-RU" sz="2400" dirty="0" smtClean="0"/>
              <a:t> и не желавшими смириться с потерей власти </a:t>
            </a:r>
            <a:r>
              <a:rPr lang="ru-RU" sz="2400" dirty="0" err="1" smtClean="0"/>
              <a:t>тутси</a:t>
            </a:r>
            <a:r>
              <a:rPr lang="ru-RU" sz="2400" dirty="0" smtClean="0"/>
              <a:t> с периодически вспыхивающими вооружёнными столкновениями. Конфликт между двумя </a:t>
            </a:r>
            <a:r>
              <a:rPr lang="ru-RU" sz="2400" dirty="0" err="1" smtClean="0"/>
              <a:t>этносоциальными</a:t>
            </a:r>
            <a:r>
              <a:rPr lang="ru-RU" sz="2400" dirty="0" smtClean="0"/>
              <a:t> группами привёл к геноциду 1994 г., когда в течение трёх недель были убиты 800 тыс. </a:t>
            </a:r>
            <a:r>
              <a:rPr lang="ru-RU" sz="2400" dirty="0" err="1" smtClean="0"/>
              <a:t>тутси</a:t>
            </a:r>
            <a:r>
              <a:rPr lang="ru-RU" sz="2400" dirty="0" smtClean="0"/>
              <a:t>.</a:t>
            </a:r>
          </a:p>
          <a:p>
            <a:endParaRPr lang="ru-RU" sz="2200" dirty="0" smtClean="0"/>
          </a:p>
          <a:p>
            <a:pPr>
              <a:buNone/>
            </a:pPr>
            <a:r>
              <a:rPr lang="ru-RU" sz="2400" dirty="0" smtClean="0"/>
              <a:t>     </a:t>
            </a:r>
            <a:endParaRPr lang="ru-RU" sz="2400" dirty="0"/>
          </a:p>
        </p:txBody>
      </p:sp>
      <p:sp>
        <p:nvSpPr>
          <p:cNvPr id="25602" name="AutoShape 2" descr="когда и почему возникли этнические конфликты примеры"/>
          <p:cNvSpPr>
            <a:spLocks noChangeAspect="1" noChangeArrowheads="1"/>
          </p:cNvSpPr>
          <p:nvPr/>
        </p:nvSpPr>
        <p:spPr bwMode="auto">
          <a:xfrm>
            <a:off x="155575" y="-1698625"/>
            <a:ext cx="6667500" cy="35433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2162"/>
          </a:xfrm>
        </p:spPr>
        <p:txBody>
          <a:bodyPr>
            <a:normAutofit fontScale="90000"/>
          </a:bodyPr>
          <a:lstStyle/>
          <a:p>
            <a:r>
              <a:rPr lang="ru-RU" b="1" dirty="0" smtClean="0"/>
              <a:t>ПРИЧИНЫ МЕЖНАЦИОНАЛЬНЫХ КОНФЛИКТОВ</a:t>
            </a:r>
            <a:endParaRPr lang="ru-RU" b="1" dirty="0"/>
          </a:p>
        </p:txBody>
      </p:sp>
      <p:sp>
        <p:nvSpPr>
          <p:cNvPr id="3" name="Содержимое 2"/>
          <p:cNvSpPr>
            <a:spLocks noGrp="1"/>
          </p:cNvSpPr>
          <p:nvPr>
            <p:ph idx="1"/>
          </p:nvPr>
        </p:nvSpPr>
        <p:spPr>
          <a:xfrm>
            <a:off x="0" y="1295400"/>
            <a:ext cx="8915400" cy="4830763"/>
          </a:xfrm>
        </p:spPr>
        <p:txBody>
          <a:bodyPr>
            <a:normAutofit/>
          </a:bodyPr>
          <a:lstStyle/>
          <a:p>
            <a:pPr algn="ctr"/>
            <a:r>
              <a:rPr lang="ru-RU" sz="3600" u="sng" dirty="0" smtClean="0"/>
              <a:t>3. Ущемление права этноса на использование родного языка</a:t>
            </a:r>
          </a:p>
          <a:p>
            <a:pPr>
              <a:buNone/>
            </a:pPr>
            <a:r>
              <a:rPr lang="ru-RU" sz="2400" dirty="0" smtClean="0"/>
              <a:t>     </a:t>
            </a:r>
          </a:p>
          <a:p>
            <a:pPr>
              <a:buNone/>
            </a:pPr>
            <a:r>
              <a:rPr lang="ru-RU" sz="2400" dirty="0" smtClean="0"/>
              <a:t>     </a:t>
            </a:r>
            <a:endParaRPr lang="ru-RU" sz="2400" dirty="0"/>
          </a:p>
        </p:txBody>
      </p:sp>
      <p:sp>
        <p:nvSpPr>
          <p:cNvPr id="25602" name="AutoShape 2" descr="когда и почему возникли этнические конфликты примеры"/>
          <p:cNvSpPr>
            <a:spLocks noChangeAspect="1" noChangeArrowheads="1"/>
          </p:cNvSpPr>
          <p:nvPr/>
        </p:nvSpPr>
        <p:spPr bwMode="auto">
          <a:xfrm>
            <a:off x="155575" y="-1698625"/>
            <a:ext cx="6667500" cy="35433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146" name="Picture 2" descr="https://cdn.news-front.info/uploads/2017/09/russkie-v-Estonii.jpg"/>
          <p:cNvPicPr>
            <a:picLocks noChangeAspect="1" noChangeArrowheads="1"/>
          </p:cNvPicPr>
          <p:nvPr/>
        </p:nvPicPr>
        <p:blipFill>
          <a:blip r:embed="rId2" cstate="print"/>
          <a:srcRect/>
          <a:stretch>
            <a:fillRect/>
          </a:stretch>
        </p:blipFill>
        <p:spPr bwMode="auto">
          <a:xfrm>
            <a:off x="0" y="2819400"/>
            <a:ext cx="5791200" cy="403860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2162"/>
          </a:xfrm>
        </p:spPr>
        <p:txBody>
          <a:bodyPr>
            <a:normAutofit fontScale="90000"/>
          </a:bodyPr>
          <a:lstStyle/>
          <a:p>
            <a:r>
              <a:rPr lang="ru-RU" b="1" dirty="0" smtClean="0"/>
              <a:t>ПРИЧИНЫ МЕЖНАЦИОНАЛЬНЫХ КОНФЛИКТОВ</a:t>
            </a:r>
            <a:endParaRPr lang="ru-RU" b="1" dirty="0"/>
          </a:p>
        </p:txBody>
      </p:sp>
      <p:sp>
        <p:nvSpPr>
          <p:cNvPr id="3" name="Содержимое 2"/>
          <p:cNvSpPr>
            <a:spLocks noGrp="1"/>
          </p:cNvSpPr>
          <p:nvPr>
            <p:ph idx="1"/>
          </p:nvPr>
        </p:nvSpPr>
        <p:spPr>
          <a:xfrm>
            <a:off x="0" y="1295400"/>
            <a:ext cx="8915400" cy="4830763"/>
          </a:xfrm>
        </p:spPr>
        <p:txBody>
          <a:bodyPr>
            <a:normAutofit/>
          </a:bodyPr>
          <a:lstStyle/>
          <a:p>
            <a:pPr algn="ctr"/>
            <a:r>
              <a:rPr lang="ru-RU" sz="3600" u="sng" dirty="0" smtClean="0"/>
              <a:t>4. Бытовые предрассудки и стереотипы обыденного сознания</a:t>
            </a:r>
            <a:endParaRPr lang="ru-RU" sz="2400" dirty="0" smtClean="0"/>
          </a:p>
          <a:p>
            <a:pPr>
              <a:buNone/>
            </a:pPr>
            <a:r>
              <a:rPr lang="ru-RU" sz="2400" dirty="0" smtClean="0"/>
              <a:t>     </a:t>
            </a:r>
            <a:endParaRPr lang="ru-RU" sz="2400" dirty="0"/>
          </a:p>
        </p:txBody>
      </p:sp>
      <p:sp>
        <p:nvSpPr>
          <p:cNvPr id="25602" name="AutoShape 2" descr="когда и почему возникли этнические конфликты примеры"/>
          <p:cNvSpPr>
            <a:spLocks noChangeAspect="1" noChangeArrowheads="1"/>
          </p:cNvSpPr>
          <p:nvPr/>
        </p:nvSpPr>
        <p:spPr bwMode="auto">
          <a:xfrm>
            <a:off x="155575" y="-1698625"/>
            <a:ext cx="6667500" cy="35433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122" name="Picture 2" descr="https://cs.pikabu.ru/post_img/big/2013/03/23/8/1364038000_1412039139.jpg"/>
          <p:cNvPicPr>
            <a:picLocks noChangeAspect="1" noChangeArrowheads="1"/>
          </p:cNvPicPr>
          <p:nvPr/>
        </p:nvPicPr>
        <p:blipFill>
          <a:blip r:embed="rId2" cstate="print"/>
          <a:srcRect/>
          <a:stretch>
            <a:fillRect/>
          </a:stretch>
        </p:blipFill>
        <p:spPr bwMode="auto">
          <a:xfrm>
            <a:off x="0" y="2780879"/>
            <a:ext cx="6572250" cy="4077121"/>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2162"/>
          </a:xfrm>
        </p:spPr>
        <p:txBody>
          <a:bodyPr>
            <a:normAutofit fontScale="90000"/>
          </a:bodyPr>
          <a:lstStyle/>
          <a:p>
            <a:r>
              <a:rPr lang="ru-RU" b="1" dirty="0" smtClean="0"/>
              <a:t>ПРИЧИНЫ МЕЖНАЦИОНАЛЬНЫХ КОНФЛИКТОВ</a:t>
            </a:r>
            <a:endParaRPr lang="ru-RU" b="1" dirty="0"/>
          </a:p>
        </p:txBody>
      </p:sp>
      <p:sp>
        <p:nvSpPr>
          <p:cNvPr id="3" name="Содержимое 2"/>
          <p:cNvSpPr>
            <a:spLocks noGrp="1"/>
          </p:cNvSpPr>
          <p:nvPr>
            <p:ph idx="1"/>
          </p:nvPr>
        </p:nvSpPr>
        <p:spPr>
          <a:xfrm>
            <a:off x="0" y="1295400"/>
            <a:ext cx="8915400" cy="4830763"/>
          </a:xfrm>
        </p:spPr>
        <p:txBody>
          <a:bodyPr>
            <a:normAutofit/>
          </a:bodyPr>
          <a:lstStyle/>
          <a:p>
            <a:pPr algn="ctr"/>
            <a:r>
              <a:rPr lang="ru-RU" sz="3600" u="sng" dirty="0" smtClean="0"/>
              <a:t>5. Отрицание государством самобытности этнических меньшинств</a:t>
            </a:r>
          </a:p>
          <a:p>
            <a:pPr algn="just">
              <a:buNone/>
            </a:pPr>
            <a:r>
              <a:rPr lang="ru-RU" sz="2400" dirty="0" smtClean="0"/>
              <a:t>     Например, конфликты, связанные с подавлением стремления курдов к получению самостоятельности в Турции.</a:t>
            </a:r>
            <a:endParaRPr lang="ru-RU" sz="2400" dirty="0"/>
          </a:p>
        </p:txBody>
      </p:sp>
      <p:sp>
        <p:nvSpPr>
          <p:cNvPr id="25602" name="AutoShape 2" descr="когда и почему возникли этнические конфликты примеры"/>
          <p:cNvSpPr>
            <a:spLocks noChangeAspect="1" noChangeArrowheads="1"/>
          </p:cNvSpPr>
          <p:nvPr/>
        </p:nvSpPr>
        <p:spPr bwMode="auto">
          <a:xfrm>
            <a:off x="155575" y="-1698625"/>
            <a:ext cx="6667500" cy="35433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 name="Picture 2" descr="http://newsru.co.il/pict/id/large/815841_20160322085135.jpg"/>
          <p:cNvPicPr>
            <a:picLocks noChangeAspect="1" noChangeArrowheads="1"/>
          </p:cNvPicPr>
          <p:nvPr/>
        </p:nvPicPr>
        <p:blipFill>
          <a:blip r:embed="rId2" cstate="print"/>
          <a:srcRect/>
          <a:stretch>
            <a:fillRect/>
          </a:stretch>
        </p:blipFill>
        <p:spPr bwMode="auto">
          <a:xfrm>
            <a:off x="0" y="3581400"/>
            <a:ext cx="4648200" cy="32766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lstStyle/>
          <a:p>
            <a:r>
              <a:rPr lang="ru-RU" dirty="0" smtClean="0"/>
              <a:t>Проблема курдов в Турции</a:t>
            </a:r>
            <a:endParaRPr lang="ru-RU" dirty="0"/>
          </a:p>
        </p:txBody>
      </p:sp>
      <p:sp>
        <p:nvSpPr>
          <p:cNvPr id="3" name="Содержимое 2"/>
          <p:cNvSpPr>
            <a:spLocks noGrp="1"/>
          </p:cNvSpPr>
          <p:nvPr>
            <p:ph idx="1"/>
          </p:nvPr>
        </p:nvSpPr>
        <p:spPr>
          <a:xfrm>
            <a:off x="1447800" y="914400"/>
            <a:ext cx="7315200" cy="5410200"/>
          </a:xfrm>
        </p:spPr>
        <p:txBody>
          <a:bodyPr>
            <a:noAutofit/>
          </a:bodyPr>
          <a:lstStyle/>
          <a:p>
            <a:r>
              <a:rPr lang="ru-RU" sz="2200" dirty="0" smtClean="0"/>
              <a:t>В середине 20 –</a:t>
            </a:r>
            <a:r>
              <a:rPr lang="ru-RU" sz="2200" dirty="0" err="1" smtClean="0"/>
              <a:t>х</a:t>
            </a:r>
            <a:r>
              <a:rPr lang="ru-RU" sz="2200" dirty="0" smtClean="0"/>
              <a:t> гг. прошлого века началась серия курдских восстаний</a:t>
            </a:r>
            <a:r>
              <a:rPr lang="ru-RU" sz="2200" baseline="30000" dirty="0" smtClean="0"/>
              <a:t> </a:t>
            </a:r>
            <a:r>
              <a:rPr lang="ru-RU" sz="2200" dirty="0" smtClean="0"/>
              <a:t>,  целью курдов было получение независимости. Восстания жестко подавлялись турецкими властями. Преследование и уничтожение курдского населения стало политикой турецкого правительства. Курдам официально запретили говорить на курдском языке. Книги на их языке были сожжены. В связи с многолетней партизанской войной, сравнительно низким уровнем жизни и дискриминационной политикой, проводимой турецкими властями против курдов, многие курдские селения </a:t>
            </a:r>
            <a:r>
              <a:rPr lang="ru-RU" sz="2200" dirty="0" err="1" smtClean="0"/>
              <a:t>опустошились</a:t>
            </a:r>
            <a:r>
              <a:rPr lang="ru-RU" sz="2200" dirty="0" smtClean="0"/>
              <a:t>. Так с карты Турции были стёрты более 3000 курдских поселений, а около 378 000 человек бежали в результате гонений и репрессий со стороны турецких властей</a:t>
            </a:r>
            <a:endParaRPr lang="ru-RU" sz="2200"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2"/>
                </a:solidFill>
              </a:rPr>
              <a:t>СЕГОДНЯ НА УРОКЕ МЫ УЗНАЕМ:</a:t>
            </a:r>
            <a:endParaRPr lang="ru-RU" dirty="0">
              <a:solidFill>
                <a:schemeClr val="accent2"/>
              </a:solidFill>
            </a:endParaRPr>
          </a:p>
        </p:txBody>
      </p:sp>
      <p:sp>
        <p:nvSpPr>
          <p:cNvPr id="3" name="Содержимое 2"/>
          <p:cNvSpPr>
            <a:spLocks noGrp="1"/>
          </p:cNvSpPr>
          <p:nvPr>
            <p:ph idx="1"/>
          </p:nvPr>
        </p:nvSpPr>
        <p:spPr>
          <a:xfrm>
            <a:off x="1524000" y="1600200"/>
            <a:ext cx="7162800" cy="4525963"/>
          </a:xfrm>
        </p:spPr>
        <p:txBody>
          <a:bodyPr>
            <a:normAutofit fontScale="70000" lnSpcReduction="20000"/>
          </a:bodyPr>
          <a:lstStyle/>
          <a:p>
            <a:r>
              <a:rPr lang="ru-RU" dirty="0" smtClean="0"/>
              <a:t>1. КАКИЕ САМЫЕ МНОГОЧИСЛЕННЫЕ НАЦИИ ПРОЖИВАЮТ В НАШЕЙ СТРАНЕ</a:t>
            </a:r>
          </a:p>
          <a:p>
            <a:pPr>
              <a:buNone/>
            </a:pPr>
            <a:r>
              <a:rPr lang="ru-RU" dirty="0" smtClean="0"/>
              <a:t> </a:t>
            </a:r>
          </a:p>
          <a:p>
            <a:r>
              <a:rPr lang="ru-RU" dirty="0" smtClean="0"/>
              <a:t>2. ЧЕМ ОТЛИЧАЮТСЯ ДРУГ ОТ ДРУГА НАРОДНОСТИ И НАЦИИ</a:t>
            </a:r>
          </a:p>
          <a:p>
            <a:endParaRPr lang="ru-RU" dirty="0" smtClean="0"/>
          </a:p>
          <a:p>
            <a:r>
              <a:rPr lang="ru-RU" dirty="0" smtClean="0"/>
              <a:t>3. ПОЧЕМУ АРМЕНИЯ И АЗЕРБАЙДЖАН ЕЩЕ НЕ СКОРО СМОГУТ НАЛАДИТЬ ОТНОШЕНИЯ</a:t>
            </a:r>
          </a:p>
          <a:p>
            <a:endParaRPr lang="ru-RU" dirty="0" smtClean="0"/>
          </a:p>
          <a:p>
            <a:r>
              <a:rPr lang="ru-RU" dirty="0" smtClean="0"/>
              <a:t>4. МОЖЕМ ЛИ НАЗВАТЬ ИСТОРИЮ ТУТСИ И ХУТУ ОДНОЙ ИЗ САМЫХ КРОВАВЫХ В ИСТОРИИ</a:t>
            </a:r>
          </a:p>
          <a:p>
            <a:endParaRPr lang="ru-RU" dirty="0" smtClean="0"/>
          </a:p>
          <a:p>
            <a:r>
              <a:rPr lang="ru-RU" dirty="0" smtClean="0"/>
              <a:t>5. ЗА ЧТО ТУРКИ НЕ ЛЮБЯТ КУРДОВ</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62000" y="1295401"/>
            <a:ext cx="7924800" cy="3124199"/>
          </a:xfrm>
        </p:spPr>
        <p:txBody>
          <a:bodyPr>
            <a:normAutofit fontScale="92500"/>
          </a:bodyPr>
          <a:lstStyle/>
          <a:p>
            <a:r>
              <a:rPr lang="ru-RU" dirty="0" smtClean="0"/>
              <a:t>ЭТО ИДЕОЛОГИЯ И ПОЛИТИКА, СТАВЯЩАЯ ИНТЕРЕСЫ СВОЕЙ НАЦИИ ПРЕВЫШЕ ДРУГИХ ЭКОНОМИЧЕСКИХ, СОЦИАЛЬНЫХ, ПОЛИТИЧЕСКИХ ИНТЕРЕСОВ</a:t>
            </a:r>
            <a:r>
              <a:rPr lang="ru-RU" smtClean="0"/>
              <a:t>; </a:t>
            </a:r>
            <a:r>
              <a:rPr lang="ru-RU" smtClean="0"/>
              <a:t>НЕДОВЕРИЕ </a:t>
            </a:r>
            <a:r>
              <a:rPr lang="ru-RU" dirty="0" smtClean="0"/>
              <a:t>К ДРУГИМ НАЦИЯМ, ЧАСТО ПЕРЕРАСТАЮЩЕЕ В МЕЖНАЦИОНАЛЬНУЮ ВРАЖДУ</a:t>
            </a:r>
            <a:endParaRPr lang="ru-RU" dirty="0"/>
          </a:p>
        </p:txBody>
      </p:sp>
      <p:pic>
        <p:nvPicPr>
          <p:cNvPr id="3074" name="Picture 2" descr="http://4.bp.blogspot.com/-1ha03VofTU8/VS9_QJn4YJI/AAAAAAAAYfo/V3pyH8qMC_o/s1600/Xenophobia%2BPaballo%2BSeipei.jpg"/>
          <p:cNvPicPr>
            <a:picLocks noChangeAspect="1" noChangeArrowheads="1"/>
          </p:cNvPicPr>
          <p:nvPr/>
        </p:nvPicPr>
        <p:blipFill>
          <a:blip r:embed="rId2" cstate="print"/>
          <a:srcRect/>
          <a:stretch>
            <a:fillRect/>
          </a:stretch>
        </p:blipFill>
        <p:spPr bwMode="auto">
          <a:xfrm>
            <a:off x="0" y="4419601"/>
            <a:ext cx="4038600" cy="2438400"/>
          </a:xfrm>
          <a:prstGeom prst="rect">
            <a:avLst/>
          </a:prstGeom>
          <a:noFill/>
        </p:spPr>
      </p:pic>
      <p:sp>
        <p:nvSpPr>
          <p:cNvPr id="5" name="Прямоугольник 4"/>
          <p:cNvSpPr/>
          <p:nvPr/>
        </p:nvSpPr>
        <p:spPr>
          <a:xfrm>
            <a:off x="2057400" y="304800"/>
            <a:ext cx="5102679" cy="923330"/>
          </a:xfrm>
          <a:prstGeom prst="rect">
            <a:avLst/>
          </a:prstGeom>
          <a:noFill/>
        </p:spPr>
        <p:txBody>
          <a:bodyPr wrap="none" lIns="91440" tIns="45720" rIns="91440" bIns="45720">
            <a:spAutoFit/>
          </a:bodyPr>
          <a:lstStyle/>
          <a:p>
            <a:pPr algn="ctr"/>
            <a: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НАЦИОНАЛИЗМ</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dirty="0" smtClean="0"/>
              <a:t>ЭТО ИДЕОЛОГИЯ И ПОЛИТИКА, ОБОСНОВЫВАЮЩАЯ ИСКЛЮЧИТЕЛЬНОСТЬ СВОЕЙ НАЦИИ, ПРОТИВОПОСТАВЛЕНИЕ ЕЕ ИНТЕРЕСОВ ДРУГИМ ЭТНОСАМ, ВНЕДРЯЮЩАЯ В СОЗНАНИЕ ЛЮДЕЙ ВРАЖДУ И НЕНАВИСТЬ К ДРУГИМ ЭТНОСАМ</a:t>
            </a:r>
            <a:endParaRPr lang="ru-RU" dirty="0"/>
          </a:p>
        </p:txBody>
      </p:sp>
      <p:sp>
        <p:nvSpPr>
          <p:cNvPr id="4" name="Прямоугольник 3"/>
          <p:cNvSpPr/>
          <p:nvPr/>
        </p:nvSpPr>
        <p:spPr>
          <a:xfrm>
            <a:off x="2590800" y="381000"/>
            <a:ext cx="3942105" cy="923330"/>
          </a:xfrm>
          <a:prstGeom prst="rect">
            <a:avLst/>
          </a:prstGeom>
          <a:noFill/>
        </p:spPr>
        <p:txBody>
          <a:bodyPr wrap="none" lIns="91440" tIns="45720" rIns="91440" bIns="45720">
            <a:spAutoFit/>
          </a:bodyPr>
          <a:lstStyle/>
          <a:p>
            <a:pPr algn="ctr"/>
            <a: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ШОВИНИЗМ</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ТЕСТ ПО ТЕМЕ «НАЦИЯ И МЕЖНАЦИОНАЛЬНЫЕ ОТНОШЕНИЯ» </a:t>
            </a:r>
            <a:endParaRPr lang="ru-RU" dirty="0">
              <a:solidFill>
                <a:srgbClr val="FF0000"/>
              </a:solidFill>
            </a:endParaRPr>
          </a:p>
        </p:txBody>
      </p:sp>
      <p:sp>
        <p:nvSpPr>
          <p:cNvPr id="3" name="Содержимое 2"/>
          <p:cNvSpPr>
            <a:spLocks noGrp="1"/>
          </p:cNvSpPr>
          <p:nvPr>
            <p:ph idx="1"/>
          </p:nvPr>
        </p:nvSpPr>
        <p:spPr>
          <a:xfrm>
            <a:off x="1295400" y="1600200"/>
            <a:ext cx="7391400" cy="4525963"/>
          </a:xfrm>
        </p:spPr>
        <p:txBody>
          <a:bodyPr>
            <a:normAutofit fontScale="85000" lnSpcReduction="20000"/>
          </a:bodyPr>
          <a:lstStyle/>
          <a:p>
            <a:pPr>
              <a:buNone/>
            </a:pPr>
            <a:r>
              <a:rPr lang="ru-RU" b="1" dirty="0" smtClean="0"/>
              <a:t>1. Верны ли следующие суждения?</a:t>
            </a:r>
          </a:p>
          <a:p>
            <a:pPr>
              <a:buNone/>
            </a:pPr>
            <a:r>
              <a:rPr lang="ru-RU" dirty="0" smtClean="0"/>
              <a:t>А. Межнациональные отношения могут проявляться в виде экономических и культурных связей различных государств.</a:t>
            </a:r>
          </a:p>
          <a:p>
            <a:pPr>
              <a:buNone/>
            </a:pPr>
            <a:r>
              <a:rPr lang="ru-RU" dirty="0" smtClean="0"/>
              <a:t>Б. Современные народы стремятся сохранить своё этническое своеобразие в процессе интеграции.</a:t>
            </a:r>
          </a:p>
          <a:p>
            <a:r>
              <a:rPr lang="ru-RU" dirty="0" smtClean="0"/>
              <a:t>1) ВЕРНО ТОЛЬКО А</a:t>
            </a:r>
          </a:p>
          <a:p>
            <a:r>
              <a:rPr lang="ru-RU" dirty="0" smtClean="0"/>
              <a:t>2) ВЕРНО ТОЛЬКО Б</a:t>
            </a:r>
          </a:p>
          <a:p>
            <a:r>
              <a:rPr lang="ru-RU" dirty="0" smtClean="0"/>
              <a:t>3) ВЕРНЫ ОБА СУЖДЕНИЯ</a:t>
            </a:r>
          </a:p>
          <a:p>
            <a:r>
              <a:rPr lang="ru-RU" dirty="0" smtClean="0"/>
              <a:t>4) ОБА СУЖДЕНИЯ НЕВЕРНЫ</a:t>
            </a:r>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ТЕСТ ПО ТЕМЕ «НАЦИЯ И МЕЖНАЦИОНАЛЬНЫЕ ОТНОШЕНИЯ» </a:t>
            </a:r>
            <a:endParaRPr lang="ru-RU" dirty="0"/>
          </a:p>
        </p:txBody>
      </p:sp>
      <p:sp>
        <p:nvSpPr>
          <p:cNvPr id="3" name="Содержимое 2"/>
          <p:cNvSpPr>
            <a:spLocks noGrp="1"/>
          </p:cNvSpPr>
          <p:nvPr>
            <p:ph idx="1"/>
          </p:nvPr>
        </p:nvSpPr>
        <p:spPr>
          <a:xfrm>
            <a:off x="1905000" y="1600200"/>
            <a:ext cx="6781800" cy="4525963"/>
          </a:xfrm>
        </p:spPr>
        <p:txBody>
          <a:bodyPr>
            <a:normAutofit fontScale="70000" lnSpcReduction="20000"/>
          </a:bodyPr>
          <a:lstStyle/>
          <a:p>
            <a:pPr marL="514350" indent="-514350">
              <a:buNone/>
            </a:pPr>
            <a:r>
              <a:rPr lang="ru-RU" b="1" dirty="0" smtClean="0"/>
              <a:t>2. Факт или мнение</a:t>
            </a:r>
          </a:p>
          <a:p>
            <a:pPr marL="514350" indent="-514350">
              <a:buNone/>
            </a:pPr>
            <a:r>
              <a:rPr lang="ru-RU" sz="3400" dirty="0" smtClean="0"/>
              <a:t>(А) В стране Z произошли столкновения граждан на почве межнациональных конфликтов.</a:t>
            </a:r>
          </a:p>
          <a:p>
            <a:pPr marL="514350" indent="-514350">
              <a:buNone/>
            </a:pPr>
            <a:r>
              <a:rPr lang="ru-RU" sz="3400" dirty="0" smtClean="0"/>
              <a:t>(Б) Опрос граждан показал, что основными причинами конфликтов являются тяжёлая социально-экономическая ситуация в стране и возникшее у некоторых этнических групп чувство </a:t>
            </a:r>
            <a:r>
              <a:rPr lang="ru-RU" sz="3400" dirty="0" err="1" smtClean="0"/>
              <a:t>ущемлённости</a:t>
            </a:r>
            <a:r>
              <a:rPr lang="ru-RU" sz="3400" dirty="0" smtClean="0"/>
              <a:t> своих интересов.</a:t>
            </a:r>
          </a:p>
          <a:p>
            <a:pPr marL="514350" indent="-514350">
              <a:buNone/>
            </a:pPr>
            <a:r>
              <a:rPr lang="ru-RU" sz="3400" dirty="0" smtClean="0"/>
              <a:t>(В) Правительству страны Z следует принять срочные меры по стабилизации социально-экономической и политической обстановки в стране.</a:t>
            </a:r>
          </a:p>
          <a:p>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ТЕСТ ПО ТЕМЕ «НАЦИЯ И МЕЖНАЦИОНАЛЬНЫЕ ОТНОШЕНИЯ» </a:t>
            </a:r>
            <a:endParaRPr lang="ru-RU" dirty="0"/>
          </a:p>
        </p:txBody>
      </p:sp>
      <p:sp>
        <p:nvSpPr>
          <p:cNvPr id="3" name="Содержимое 2"/>
          <p:cNvSpPr>
            <a:spLocks noGrp="1"/>
          </p:cNvSpPr>
          <p:nvPr>
            <p:ph idx="1"/>
          </p:nvPr>
        </p:nvSpPr>
        <p:spPr>
          <a:xfrm>
            <a:off x="1828800" y="1600200"/>
            <a:ext cx="6858000" cy="4525963"/>
          </a:xfrm>
        </p:spPr>
        <p:txBody>
          <a:bodyPr>
            <a:normAutofit fontScale="85000" lnSpcReduction="10000"/>
          </a:bodyPr>
          <a:lstStyle/>
          <a:p>
            <a:pPr>
              <a:buNone/>
            </a:pPr>
            <a:r>
              <a:rPr lang="ru-RU" b="1" dirty="0" smtClean="0"/>
              <a:t>3. Члены этой социальной группы вступают в брак, дают имена своим детям и воспитывают их в соответствии с правилами, предписанными древним религиозным законом и представлениями о переселении душ. Такая группа является</a:t>
            </a:r>
          </a:p>
          <a:p>
            <a:pPr>
              <a:buNone/>
            </a:pPr>
            <a:r>
              <a:rPr lang="ru-RU" dirty="0" smtClean="0"/>
              <a:t>1)  классом </a:t>
            </a:r>
          </a:p>
          <a:p>
            <a:pPr>
              <a:buNone/>
            </a:pPr>
            <a:r>
              <a:rPr lang="ru-RU" dirty="0" smtClean="0"/>
              <a:t>2) кастой</a:t>
            </a:r>
          </a:p>
          <a:p>
            <a:pPr>
              <a:buNone/>
            </a:pPr>
            <a:r>
              <a:rPr lang="ru-RU" dirty="0" smtClean="0"/>
              <a:t>3) нацией</a:t>
            </a:r>
          </a:p>
          <a:p>
            <a:pPr>
              <a:buNone/>
            </a:pPr>
            <a:r>
              <a:rPr lang="ru-RU" dirty="0" smtClean="0"/>
              <a:t>4) сословием</a:t>
            </a:r>
          </a:p>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ТЕСТ ПО ТЕМЕ «НАЦИЯ И МЕЖНАЦИОНАЛЬНЫЕ ОТНОШЕНИЯ» </a:t>
            </a:r>
            <a:endParaRPr lang="ru-RU" dirty="0"/>
          </a:p>
        </p:txBody>
      </p:sp>
      <p:sp>
        <p:nvSpPr>
          <p:cNvPr id="3" name="Содержимое 2"/>
          <p:cNvSpPr>
            <a:spLocks noGrp="1"/>
          </p:cNvSpPr>
          <p:nvPr>
            <p:ph idx="1"/>
          </p:nvPr>
        </p:nvSpPr>
        <p:spPr>
          <a:xfrm>
            <a:off x="1828800" y="1600200"/>
            <a:ext cx="6858000" cy="4800600"/>
          </a:xfrm>
        </p:spPr>
        <p:txBody>
          <a:bodyPr>
            <a:noAutofit/>
          </a:bodyPr>
          <a:lstStyle/>
          <a:p>
            <a:pPr>
              <a:buNone/>
            </a:pPr>
            <a:r>
              <a:rPr lang="ru-RU" sz="2800" b="1" dirty="0" smtClean="0"/>
              <a:t>4. Т. родился в Париже, его бабушка уехала из России ещё до революции 1917 г. Т. хорошо знает русский язык и русскую культуру. Он гордится тем, что он русский. Это проявление признаков общности</a:t>
            </a:r>
          </a:p>
          <a:p>
            <a:pPr>
              <a:buNone/>
            </a:pPr>
            <a:r>
              <a:rPr lang="ru-RU" sz="2800" dirty="0" smtClean="0"/>
              <a:t>  1) демографической </a:t>
            </a:r>
          </a:p>
          <a:p>
            <a:pPr>
              <a:buNone/>
            </a:pPr>
            <a:r>
              <a:rPr lang="ru-RU" sz="2800" dirty="0" smtClean="0"/>
              <a:t>  2) территориальной </a:t>
            </a:r>
          </a:p>
          <a:p>
            <a:pPr>
              <a:buNone/>
            </a:pPr>
            <a:r>
              <a:rPr lang="ru-RU" sz="2800" dirty="0" smtClean="0"/>
              <a:t>  3) этнической </a:t>
            </a:r>
          </a:p>
          <a:p>
            <a:pPr>
              <a:buNone/>
            </a:pPr>
            <a:r>
              <a:rPr lang="ru-RU" sz="2800" dirty="0" smtClean="0"/>
              <a:t>  4)</a:t>
            </a:r>
            <a:r>
              <a:rPr lang="ru-RU" sz="2800" b="1" dirty="0" smtClean="0"/>
              <a:t> </a:t>
            </a:r>
            <a:r>
              <a:rPr lang="ru-RU" sz="2800" dirty="0" smtClean="0"/>
              <a:t>сословной </a:t>
            </a:r>
            <a:endParaRPr lang="ru-RU"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ТЕСТ ПО ТЕМЕ «НАЦИЯ И МЕЖНАЦИОНАЛЬНЫЕ ОТНОШЕНИЯ» </a:t>
            </a:r>
            <a:endParaRPr lang="ru-RU" dirty="0"/>
          </a:p>
        </p:txBody>
      </p:sp>
      <p:sp>
        <p:nvSpPr>
          <p:cNvPr id="3" name="Содержимое 2"/>
          <p:cNvSpPr>
            <a:spLocks noGrp="1"/>
          </p:cNvSpPr>
          <p:nvPr>
            <p:ph idx="1"/>
          </p:nvPr>
        </p:nvSpPr>
        <p:spPr>
          <a:xfrm>
            <a:off x="1905000" y="1600200"/>
            <a:ext cx="6781800" cy="4525963"/>
          </a:xfrm>
        </p:spPr>
        <p:txBody>
          <a:bodyPr>
            <a:normAutofit/>
          </a:bodyPr>
          <a:lstStyle/>
          <a:p>
            <a:pPr>
              <a:buNone/>
            </a:pPr>
            <a:r>
              <a:rPr lang="ru-RU" b="1" dirty="0" smtClean="0"/>
              <a:t>5. Какую социальную общность выделяют по </a:t>
            </a:r>
            <a:r>
              <a:rPr lang="ru-RU" b="1" dirty="0" err="1" smtClean="0"/>
              <a:t>этносоциальному</a:t>
            </a:r>
            <a:r>
              <a:rPr lang="ru-RU" b="1" dirty="0" smtClean="0"/>
              <a:t> признаку?</a:t>
            </a:r>
          </a:p>
          <a:p>
            <a:pPr>
              <a:buNone/>
            </a:pPr>
            <a:r>
              <a:rPr lang="ru-RU" dirty="0" smtClean="0"/>
              <a:t>  </a:t>
            </a:r>
          </a:p>
          <a:p>
            <a:pPr>
              <a:buNone/>
            </a:pPr>
            <a:r>
              <a:rPr lang="ru-RU" dirty="0" smtClean="0"/>
              <a:t> 1) православные</a:t>
            </a:r>
          </a:p>
          <a:p>
            <a:pPr>
              <a:buNone/>
            </a:pPr>
            <a:r>
              <a:rPr lang="ru-RU" dirty="0" smtClean="0"/>
              <a:t> 2) подростки</a:t>
            </a:r>
          </a:p>
          <a:p>
            <a:pPr>
              <a:buNone/>
            </a:pPr>
            <a:r>
              <a:rPr lang="ru-RU" dirty="0" smtClean="0"/>
              <a:t> 3) словаки</a:t>
            </a:r>
          </a:p>
          <a:p>
            <a:pPr>
              <a:buNone/>
            </a:pPr>
            <a:r>
              <a:rPr lang="ru-RU" dirty="0" smtClean="0"/>
              <a:t> 4)</a:t>
            </a:r>
            <a:r>
              <a:rPr lang="ru-RU" b="1" dirty="0" smtClean="0"/>
              <a:t> </a:t>
            </a:r>
            <a:r>
              <a:rPr lang="ru-RU" dirty="0" smtClean="0"/>
              <a:t>избиратели</a:t>
            </a:r>
          </a:p>
          <a:p>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ТЕСТ ПО ТЕМЕ «НАЦИЯ И МЕЖНАЦИОНАЛЬНЫЕ ОТНОШЕНИЯ» </a:t>
            </a:r>
            <a:endParaRPr lang="ru-RU" dirty="0"/>
          </a:p>
        </p:txBody>
      </p:sp>
      <p:sp>
        <p:nvSpPr>
          <p:cNvPr id="3" name="Содержимое 2"/>
          <p:cNvSpPr>
            <a:spLocks noGrp="1"/>
          </p:cNvSpPr>
          <p:nvPr>
            <p:ph idx="1"/>
          </p:nvPr>
        </p:nvSpPr>
        <p:spPr>
          <a:xfrm>
            <a:off x="1905000" y="1600200"/>
            <a:ext cx="6781800" cy="4525963"/>
          </a:xfrm>
        </p:spPr>
        <p:txBody>
          <a:bodyPr>
            <a:normAutofit fontScale="92500" lnSpcReduction="10000"/>
          </a:bodyPr>
          <a:lstStyle/>
          <a:p>
            <a:pPr>
              <a:buNone/>
            </a:pPr>
            <a:r>
              <a:rPr lang="ru-RU" b="1" dirty="0" smtClean="0"/>
              <a:t>6. И народность, и нация </a:t>
            </a:r>
          </a:p>
          <a:p>
            <a:pPr>
              <a:buNone/>
            </a:pPr>
            <a:r>
              <a:rPr lang="ru-RU" dirty="0" smtClean="0"/>
              <a:t>  </a:t>
            </a:r>
          </a:p>
          <a:p>
            <a:pPr>
              <a:buNone/>
            </a:pPr>
            <a:r>
              <a:rPr lang="ru-RU" b="1" dirty="0" smtClean="0"/>
              <a:t> </a:t>
            </a:r>
            <a:r>
              <a:rPr lang="ru-RU" dirty="0" smtClean="0"/>
              <a:t>1) имеют свои особые культурные традиции</a:t>
            </a:r>
          </a:p>
          <a:p>
            <a:pPr>
              <a:buNone/>
            </a:pPr>
            <a:r>
              <a:rPr lang="ru-RU" dirty="0" smtClean="0"/>
              <a:t> 2) наделены признаками государственности</a:t>
            </a:r>
          </a:p>
          <a:p>
            <a:pPr>
              <a:buNone/>
            </a:pPr>
            <a:r>
              <a:rPr lang="ru-RU" dirty="0" smtClean="0"/>
              <a:t> 3) объединены единой хозяйственной системой</a:t>
            </a:r>
          </a:p>
          <a:p>
            <a:pPr>
              <a:buNone/>
            </a:pPr>
            <a:r>
              <a:rPr lang="ru-RU" dirty="0" smtClean="0"/>
              <a:t> 4)</a:t>
            </a:r>
            <a:r>
              <a:rPr lang="ru-RU" b="1" dirty="0" smtClean="0"/>
              <a:t> </a:t>
            </a:r>
            <a:r>
              <a:rPr lang="ru-RU" dirty="0" smtClean="0"/>
              <a:t>обладают суверенитетом</a:t>
            </a: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ТЕСТ ПО ТЕМЕ «НАЦИЯ И МЕЖНАЦИОНАЛЬНЫЕ ОТНОШЕНИЯ» </a:t>
            </a:r>
            <a:endParaRPr lang="ru-RU" dirty="0"/>
          </a:p>
        </p:txBody>
      </p:sp>
      <p:sp>
        <p:nvSpPr>
          <p:cNvPr id="3" name="Содержимое 2"/>
          <p:cNvSpPr>
            <a:spLocks noGrp="1"/>
          </p:cNvSpPr>
          <p:nvPr>
            <p:ph idx="1"/>
          </p:nvPr>
        </p:nvSpPr>
        <p:spPr>
          <a:xfrm>
            <a:off x="1600200" y="1600200"/>
            <a:ext cx="7239000" cy="4525963"/>
          </a:xfrm>
        </p:spPr>
        <p:txBody>
          <a:bodyPr>
            <a:normAutofit fontScale="85000" lnSpcReduction="20000"/>
          </a:bodyPr>
          <a:lstStyle/>
          <a:p>
            <a:pPr>
              <a:buNone/>
            </a:pPr>
            <a:r>
              <a:rPr lang="ru-RU" b="1" dirty="0" smtClean="0"/>
              <a:t>7. Верны ли следующие суждения о межнациональном конфликте?</a:t>
            </a:r>
          </a:p>
          <a:p>
            <a:pPr>
              <a:buNone/>
            </a:pPr>
            <a:r>
              <a:rPr lang="ru-RU" dirty="0" smtClean="0"/>
              <a:t>А. Межплеменные войны являются формой межличностных конфликтов.</a:t>
            </a:r>
          </a:p>
          <a:p>
            <a:pPr>
              <a:buNone/>
            </a:pPr>
            <a:r>
              <a:rPr lang="ru-RU" dirty="0" smtClean="0"/>
              <a:t>Б. Одной из причин межнациональных конфликтов являются территориальные споры.</a:t>
            </a:r>
          </a:p>
          <a:p>
            <a:pPr>
              <a:buNone/>
            </a:pPr>
            <a:r>
              <a:rPr lang="ru-RU" dirty="0" smtClean="0"/>
              <a:t>1) ВЕРНО ТОЛЬКО А</a:t>
            </a:r>
          </a:p>
          <a:p>
            <a:pPr>
              <a:buNone/>
            </a:pPr>
            <a:r>
              <a:rPr lang="ru-RU" dirty="0" smtClean="0"/>
              <a:t>2) ВЕРНО ТОЛЬКО Б</a:t>
            </a:r>
          </a:p>
          <a:p>
            <a:pPr>
              <a:buNone/>
            </a:pPr>
            <a:r>
              <a:rPr lang="ru-RU" dirty="0" smtClean="0"/>
              <a:t>3) ВЕРНЫ ОБА СУЖДЕНИЯ</a:t>
            </a:r>
          </a:p>
          <a:p>
            <a:pPr>
              <a:buNone/>
            </a:pPr>
            <a:r>
              <a:rPr lang="ru-RU" dirty="0" smtClean="0"/>
              <a:t>4) ОБА СУЖДЕНИЯ НЕВЕРНЫ</a:t>
            </a:r>
          </a:p>
          <a:p>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ТЕСТ ПО ТЕМЕ «НАЦИЯ И МЕЖНАЦИОНАЛЬНЫЕ ОТНОШЕНИЯ» </a:t>
            </a:r>
            <a:endParaRPr lang="ru-RU" dirty="0"/>
          </a:p>
        </p:txBody>
      </p:sp>
      <p:sp>
        <p:nvSpPr>
          <p:cNvPr id="3" name="Содержимое 2"/>
          <p:cNvSpPr>
            <a:spLocks noGrp="1"/>
          </p:cNvSpPr>
          <p:nvPr>
            <p:ph idx="1"/>
          </p:nvPr>
        </p:nvSpPr>
        <p:spPr>
          <a:xfrm>
            <a:off x="1447800" y="1600200"/>
            <a:ext cx="7239000" cy="4525963"/>
          </a:xfrm>
        </p:spPr>
        <p:txBody>
          <a:bodyPr>
            <a:normAutofit fontScale="85000" lnSpcReduction="20000"/>
          </a:bodyPr>
          <a:lstStyle/>
          <a:p>
            <a:pPr>
              <a:buNone/>
            </a:pPr>
            <a:r>
              <a:rPr lang="ru-RU" b="1" dirty="0" smtClean="0"/>
              <a:t>8. Учитель на уроке обществознания характеризовал народности и нации. Сравните эти две этнические общности. Выберите и запишите сначала порядковые номера черт сходства, а  затем– порядковые номера  черт отличия.</a:t>
            </a:r>
          </a:p>
          <a:p>
            <a:pPr>
              <a:buNone/>
            </a:pPr>
            <a:r>
              <a:rPr lang="ru-RU" dirty="0" smtClean="0"/>
              <a:t> 1) имеет единую территорию проживания</a:t>
            </a:r>
          </a:p>
          <a:p>
            <a:pPr>
              <a:buNone/>
            </a:pPr>
            <a:r>
              <a:rPr lang="ru-RU" dirty="0" smtClean="0"/>
              <a:t> 2) объединяется устойчивыми экономическими связями</a:t>
            </a:r>
          </a:p>
          <a:p>
            <a:pPr>
              <a:buNone/>
            </a:pPr>
            <a:r>
              <a:rPr lang="ru-RU" dirty="0" smtClean="0"/>
              <a:t> 3) имеет общие культурные традиции</a:t>
            </a:r>
          </a:p>
          <a:p>
            <a:pPr>
              <a:buNone/>
            </a:pPr>
            <a:r>
              <a:rPr lang="ru-RU" dirty="0" smtClean="0"/>
              <a:t> 4) складывается в условиях становления государственности </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3"/>
          <p:cNvSpPr txBox="1">
            <a:spLocks noChangeArrowheads="1"/>
          </p:cNvSpPr>
          <p:nvPr/>
        </p:nvSpPr>
        <p:spPr>
          <a:xfrm>
            <a:off x="1981200" y="1295400"/>
            <a:ext cx="6400800" cy="48768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lnSpc>
                <a:spcPct val="160000"/>
              </a:lnSpc>
            </a:pPr>
            <a:endParaRPr lang="en-US" sz="1400" dirty="0" smtClean="0">
              <a:solidFill>
                <a:schemeClr val="tx1"/>
              </a:solidFill>
              <a:latin typeface="Arial" charset="0"/>
              <a:ea typeface="굴림" pitchFamily="34" charset="-127"/>
            </a:endParaRPr>
          </a:p>
        </p:txBody>
      </p:sp>
      <p:sp>
        <p:nvSpPr>
          <p:cNvPr id="23" name="AutoShape 68"/>
          <p:cNvSpPr>
            <a:spLocks noChangeArrowheads="1"/>
          </p:cNvSpPr>
          <p:nvPr/>
        </p:nvSpPr>
        <p:spPr bwMode="gray">
          <a:xfrm>
            <a:off x="1828800" y="228600"/>
            <a:ext cx="6162675" cy="635000"/>
          </a:xfrm>
          <a:prstGeom prst="roundRect">
            <a:avLst>
              <a:gd name="adj" fmla="val 0"/>
            </a:avLst>
          </a:prstGeom>
          <a:noFill/>
          <a:ln>
            <a:noFill/>
          </a:ln>
          <a:effectLst/>
          <a:extLst>
            <a:ext uri="{909E8E84-426E-40DD-AFC4-6F175D3DCCD1}">
              <a14:hiddenFill xmlns:a14="http://schemas.microsoft.com/office/drawing/2010/main" xmlns="">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xmlns="" w="38100">
                <a:solidFill>
                  <a:schemeClr val="bg1"/>
                </a:solidFill>
                <a:round/>
                <a:headEnd/>
                <a:tailEnd/>
              </a14:hiddenLine>
            </a:ext>
            <a:ext uri="{AF507438-7753-43E0-B8FC-AC1667EBCBE1}">
              <a14:hiddenEffects xmlns:a14="http://schemas.microsoft.com/office/drawing/2010/main" xmlns="">
                <a:effectLst>
                  <a:outerShdw dist="107763" dir="2700000" algn="ctr" rotWithShape="0">
                    <a:srgbClr val="808080">
                      <a:alpha val="50000"/>
                    </a:srgbClr>
                  </a:outerShdw>
                </a:effectLst>
              </a14:hiddenEffects>
            </a:ext>
          </a:extLst>
        </p:spPr>
        <p:txBody>
          <a:bodyPr wrap="none" anchor="ctr"/>
          <a:lstStyle/>
          <a:p>
            <a:pPr algn="r" latinLnBrk="1">
              <a:defRPr/>
            </a:pPr>
            <a:r>
              <a:rPr kumimoji="1" lang="ru-RU" altLang="ko-KR" sz="3500" b="1" dirty="0" smtClean="0">
                <a:ea typeface="굴림" pitchFamily="34" charset="-127"/>
              </a:rPr>
              <a:t>ПЛАН</a:t>
            </a:r>
            <a:endParaRPr kumimoji="1" lang="en-US" altLang="ko-KR" sz="3500" b="1" dirty="0">
              <a:ea typeface="굴림" pitchFamily="34" charset="-127"/>
            </a:endParaRPr>
          </a:p>
        </p:txBody>
      </p:sp>
      <p:sp>
        <p:nvSpPr>
          <p:cNvPr id="4" name="Заголовок 3"/>
          <p:cNvSpPr>
            <a:spLocks noGrp="1"/>
          </p:cNvSpPr>
          <p:nvPr>
            <p:ph type="title"/>
          </p:nvPr>
        </p:nvSpPr>
        <p:spPr/>
        <p:txBody>
          <a:bodyPr/>
          <a:lstStyle/>
          <a:p>
            <a:endParaRPr lang="ru-RU" dirty="0"/>
          </a:p>
        </p:txBody>
      </p:sp>
      <p:sp>
        <p:nvSpPr>
          <p:cNvPr id="5" name="Содержимое 4"/>
          <p:cNvSpPr>
            <a:spLocks noGrp="1"/>
          </p:cNvSpPr>
          <p:nvPr>
            <p:ph idx="1"/>
          </p:nvPr>
        </p:nvSpPr>
        <p:spPr/>
        <p:txBody>
          <a:bodyPr/>
          <a:lstStyle/>
          <a:p>
            <a:r>
              <a:rPr lang="ru-RU" dirty="0" smtClean="0"/>
              <a:t>1. Понятие «этнос», признаки этносов</a:t>
            </a:r>
          </a:p>
          <a:p>
            <a:r>
              <a:rPr lang="ru-RU" dirty="0" smtClean="0"/>
              <a:t>2. Виды этнических общностей</a:t>
            </a:r>
          </a:p>
          <a:p>
            <a:r>
              <a:rPr lang="ru-RU" dirty="0" smtClean="0"/>
              <a:t>3. Межнациональный конфликт: понятие, причины</a:t>
            </a:r>
          </a:p>
          <a:p>
            <a:r>
              <a:rPr lang="ru-RU" dirty="0" smtClean="0"/>
              <a:t>4. Национализм и шовинизм</a:t>
            </a:r>
          </a:p>
          <a:p>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ТЕСТ ПО ТЕМЕ «НАЦИЯ И МЕЖНАЦИОНАЛЬНЫЕ ОТНОШЕНИЯ» </a:t>
            </a:r>
            <a:endParaRPr lang="ru-RU" dirty="0"/>
          </a:p>
        </p:txBody>
      </p:sp>
      <p:sp>
        <p:nvSpPr>
          <p:cNvPr id="3" name="Содержимое 2"/>
          <p:cNvSpPr>
            <a:spLocks noGrp="1"/>
          </p:cNvSpPr>
          <p:nvPr>
            <p:ph idx="1"/>
          </p:nvPr>
        </p:nvSpPr>
        <p:spPr>
          <a:xfrm>
            <a:off x="1524000" y="1600200"/>
            <a:ext cx="7162800" cy="4525963"/>
          </a:xfrm>
        </p:spPr>
        <p:txBody>
          <a:bodyPr>
            <a:normAutofit fontScale="85000" lnSpcReduction="20000"/>
          </a:bodyPr>
          <a:lstStyle/>
          <a:p>
            <a:pPr>
              <a:buNone/>
            </a:pPr>
            <a:r>
              <a:rPr lang="ru-RU" b="1" dirty="0" smtClean="0"/>
              <a:t>9. Факт или мнение</a:t>
            </a:r>
          </a:p>
          <a:p>
            <a:pPr>
              <a:buNone/>
            </a:pPr>
            <a:r>
              <a:rPr lang="ru-RU" dirty="0" smtClean="0"/>
              <a:t>А) Порой для предотвращения межэтнических конфликтов правительству достаточно принять меры по стабилизации социально-экономической обстановки в стране.</a:t>
            </a:r>
          </a:p>
          <a:p>
            <a:pPr>
              <a:buNone/>
            </a:pPr>
            <a:r>
              <a:rPr lang="ru-RU" dirty="0" smtClean="0"/>
              <a:t>(Б) Так, в стране Z произошли столкновения граждан на почве межэтнических разногласий.</a:t>
            </a:r>
          </a:p>
          <a:p>
            <a:pPr>
              <a:buNone/>
            </a:pPr>
            <a:r>
              <a:rPr lang="ru-RU" dirty="0" smtClean="0"/>
              <a:t>(В) Социологический опрос населения показал, что основная причина конфликта связана с низким уровнем жизни большинства населения.</a:t>
            </a:r>
          </a:p>
          <a:p>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buNone/>
            </a:pPr>
            <a:r>
              <a:rPr lang="ru-RU" sz="96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ОТВЕТЫ</a:t>
            </a:r>
            <a:endParaRPr lang="ru-RU" sz="96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ОТВЕТЫ</a:t>
            </a:r>
            <a:endParaRPr lang="ru-RU" dirty="0"/>
          </a:p>
        </p:txBody>
      </p:sp>
      <p:sp>
        <p:nvSpPr>
          <p:cNvPr id="3" name="Содержимое 2"/>
          <p:cNvSpPr>
            <a:spLocks noGrp="1"/>
          </p:cNvSpPr>
          <p:nvPr>
            <p:ph idx="1"/>
          </p:nvPr>
        </p:nvSpPr>
        <p:spPr>
          <a:xfrm>
            <a:off x="1295400" y="1600200"/>
            <a:ext cx="7391400" cy="4525963"/>
          </a:xfrm>
        </p:spPr>
        <p:txBody>
          <a:bodyPr>
            <a:normAutofit lnSpcReduction="10000"/>
          </a:bodyPr>
          <a:lstStyle/>
          <a:p>
            <a:pPr>
              <a:buNone/>
            </a:pPr>
            <a:r>
              <a:rPr lang="ru-RU" b="1" dirty="0" smtClean="0"/>
              <a:t>1. Верны ли следующие суждения?</a:t>
            </a:r>
          </a:p>
          <a:p>
            <a:pPr>
              <a:buNone/>
            </a:pPr>
            <a:r>
              <a:rPr lang="ru-RU" dirty="0" smtClean="0"/>
              <a:t>А. Межнациональные отношения могут проявляться в виде экономических и культурных связей различных государств.</a:t>
            </a:r>
          </a:p>
          <a:p>
            <a:pPr>
              <a:buNone/>
            </a:pPr>
            <a:r>
              <a:rPr lang="ru-RU" dirty="0" smtClean="0"/>
              <a:t>Б. Современные народы стремятся сохранить своё этническое своеобразие в процессе интеграции.</a:t>
            </a:r>
          </a:p>
          <a:p>
            <a:r>
              <a:rPr lang="ru-RU" dirty="0" smtClean="0">
                <a:solidFill>
                  <a:srgbClr val="FF0000"/>
                </a:solidFill>
              </a:rPr>
              <a:t>3) ВЕРНЫ ОБА СУЖДЕНИЯ</a:t>
            </a:r>
          </a:p>
          <a:p>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ОТВЕТЫ</a:t>
            </a:r>
            <a:endParaRPr lang="ru-RU" dirty="0"/>
          </a:p>
        </p:txBody>
      </p:sp>
      <p:sp>
        <p:nvSpPr>
          <p:cNvPr id="3" name="Содержимое 2"/>
          <p:cNvSpPr>
            <a:spLocks noGrp="1"/>
          </p:cNvSpPr>
          <p:nvPr>
            <p:ph idx="1"/>
          </p:nvPr>
        </p:nvSpPr>
        <p:spPr>
          <a:xfrm>
            <a:off x="1905000" y="1600200"/>
            <a:ext cx="6781800" cy="4525963"/>
          </a:xfrm>
        </p:spPr>
        <p:txBody>
          <a:bodyPr>
            <a:normAutofit fontScale="70000" lnSpcReduction="20000"/>
          </a:bodyPr>
          <a:lstStyle/>
          <a:p>
            <a:pPr marL="514350" indent="-514350">
              <a:buNone/>
            </a:pPr>
            <a:r>
              <a:rPr lang="ru-RU" b="1" dirty="0" smtClean="0"/>
              <a:t>2. Факт или мнение</a:t>
            </a:r>
          </a:p>
          <a:p>
            <a:pPr marL="514350" indent="-514350">
              <a:buNone/>
            </a:pPr>
            <a:r>
              <a:rPr lang="ru-RU" sz="3400" dirty="0" smtClean="0"/>
              <a:t>(А) В стране Z произошли столкновения граждан на почве межнациональных конфликтов. </a:t>
            </a:r>
            <a:r>
              <a:rPr lang="ru-RU" sz="3400" dirty="0" smtClean="0">
                <a:solidFill>
                  <a:srgbClr val="FF0000"/>
                </a:solidFill>
              </a:rPr>
              <a:t>ФАКТ</a:t>
            </a:r>
            <a:endParaRPr lang="ru-RU" sz="3400" dirty="0" smtClean="0"/>
          </a:p>
          <a:p>
            <a:pPr marL="514350" indent="-514350">
              <a:buNone/>
            </a:pPr>
            <a:r>
              <a:rPr lang="ru-RU" sz="3400" dirty="0" smtClean="0"/>
              <a:t>(Б) Опрос граждан показал, что основными причинами конфликтов являются тяжёлая социально-экономическая ситуация в стране и возникшее у некоторых этнических групп чувство </a:t>
            </a:r>
            <a:r>
              <a:rPr lang="ru-RU" sz="3400" dirty="0" err="1" smtClean="0"/>
              <a:t>ущемлённости</a:t>
            </a:r>
            <a:r>
              <a:rPr lang="ru-RU" sz="3400" dirty="0" smtClean="0"/>
              <a:t> своих интересов. </a:t>
            </a:r>
            <a:r>
              <a:rPr lang="ru-RU" sz="3400" dirty="0" smtClean="0">
                <a:solidFill>
                  <a:srgbClr val="FF0000"/>
                </a:solidFill>
              </a:rPr>
              <a:t>ФАКТ</a:t>
            </a:r>
            <a:endParaRPr lang="ru-RU" sz="3400" dirty="0" smtClean="0"/>
          </a:p>
          <a:p>
            <a:pPr marL="514350" indent="-514350">
              <a:buNone/>
            </a:pPr>
            <a:r>
              <a:rPr lang="ru-RU" sz="3400" dirty="0" smtClean="0"/>
              <a:t>(В) Правительству страны Z следует принять срочные меры по стабилизации социально-экономической и политической обстановки в стране. </a:t>
            </a:r>
            <a:r>
              <a:rPr lang="ru-RU" sz="3400" dirty="0" smtClean="0">
                <a:solidFill>
                  <a:srgbClr val="FF0000"/>
                </a:solidFill>
              </a:rPr>
              <a:t>МНЕНИЕ</a:t>
            </a:r>
          </a:p>
          <a:p>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ОТВЕТЫ</a:t>
            </a:r>
            <a:endParaRPr lang="ru-RU" dirty="0"/>
          </a:p>
        </p:txBody>
      </p:sp>
      <p:sp>
        <p:nvSpPr>
          <p:cNvPr id="3" name="Содержимое 2"/>
          <p:cNvSpPr>
            <a:spLocks noGrp="1"/>
          </p:cNvSpPr>
          <p:nvPr>
            <p:ph idx="1"/>
          </p:nvPr>
        </p:nvSpPr>
        <p:spPr>
          <a:xfrm>
            <a:off x="1828800" y="1600200"/>
            <a:ext cx="6858000" cy="4525963"/>
          </a:xfrm>
        </p:spPr>
        <p:txBody>
          <a:bodyPr>
            <a:normAutofit fontScale="92500" lnSpcReduction="10000"/>
          </a:bodyPr>
          <a:lstStyle/>
          <a:p>
            <a:pPr>
              <a:buNone/>
            </a:pPr>
            <a:r>
              <a:rPr lang="ru-RU" b="1" dirty="0" smtClean="0"/>
              <a:t>3. Члены этой социальной группы вступают в брак, дают имена своим детям и воспитывают их в соответствии с правилами, предписанными древним религиозным законом и представлениями о переселении душ. Такая группа является</a:t>
            </a:r>
          </a:p>
          <a:p>
            <a:pPr>
              <a:buNone/>
            </a:pPr>
            <a:r>
              <a:rPr lang="ru-RU" dirty="0" smtClean="0">
                <a:solidFill>
                  <a:srgbClr val="FF0000"/>
                </a:solidFill>
              </a:rPr>
              <a:t>2) кастой</a:t>
            </a:r>
          </a:p>
          <a:p>
            <a:pPr>
              <a:buNone/>
            </a:pPr>
            <a:r>
              <a:rPr lang="ru-RU" dirty="0" smtClean="0">
                <a:solidFill>
                  <a:srgbClr val="FF0000"/>
                </a:solidFill>
              </a:rPr>
              <a:t> </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ОТВЕТЫ</a:t>
            </a:r>
            <a:endParaRPr lang="ru-RU" dirty="0"/>
          </a:p>
        </p:txBody>
      </p:sp>
      <p:sp>
        <p:nvSpPr>
          <p:cNvPr id="3" name="Содержимое 2"/>
          <p:cNvSpPr>
            <a:spLocks noGrp="1"/>
          </p:cNvSpPr>
          <p:nvPr>
            <p:ph idx="1"/>
          </p:nvPr>
        </p:nvSpPr>
        <p:spPr>
          <a:xfrm>
            <a:off x="1828800" y="1600200"/>
            <a:ext cx="6858000" cy="4800600"/>
          </a:xfrm>
        </p:spPr>
        <p:txBody>
          <a:bodyPr>
            <a:noAutofit/>
          </a:bodyPr>
          <a:lstStyle/>
          <a:p>
            <a:pPr>
              <a:buNone/>
            </a:pPr>
            <a:r>
              <a:rPr lang="ru-RU" sz="2800" b="1" dirty="0" smtClean="0"/>
              <a:t>4. Т. родился в Париже, его бабушка уехала из России ещё до революции 1917 г. Т. хорошо знает русский язык и русскую культуру. Он гордится тем, что он русский. Это проявление признаков общности</a:t>
            </a:r>
          </a:p>
          <a:p>
            <a:pPr>
              <a:buNone/>
            </a:pPr>
            <a:r>
              <a:rPr lang="ru-RU" sz="2800" dirty="0" smtClean="0"/>
              <a:t>    </a:t>
            </a:r>
            <a:r>
              <a:rPr lang="ru-RU" sz="2800" b="1" dirty="0" smtClean="0">
                <a:solidFill>
                  <a:srgbClr val="FF0000"/>
                </a:solidFill>
              </a:rPr>
              <a:t>3) </a:t>
            </a:r>
            <a:r>
              <a:rPr lang="ru-RU" sz="2800" dirty="0" smtClean="0">
                <a:solidFill>
                  <a:srgbClr val="FF0000"/>
                </a:solidFill>
              </a:rPr>
              <a:t>этнической </a:t>
            </a:r>
          </a:p>
          <a:p>
            <a:pPr>
              <a:buNone/>
            </a:pPr>
            <a:r>
              <a:rPr lang="ru-RU" sz="2800" dirty="0" smtClean="0"/>
              <a:t> </a:t>
            </a:r>
            <a:endParaRPr lang="ru-RU" sz="28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ОТВЕТЫ</a:t>
            </a:r>
            <a:endParaRPr lang="ru-RU" dirty="0"/>
          </a:p>
        </p:txBody>
      </p:sp>
      <p:sp>
        <p:nvSpPr>
          <p:cNvPr id="3" name="Содержимое 2"/>
          <p:cNvSpPr>
            <a:spLocks noGrp="1"/>
          </p:cNvSpPr>
          <p:nvPr>
            <p:ph idx="1"/>
          </p:nvPr>
        </p:nvSpPr>
        <p:spPr>
          <a:xfrm>
            <a:off x="1905000" y="1600200"/>
            <a:ext cx="6781800" cy="4525963"/>
          </a:xfrm>
        </p:spPr>
        <p:txBody>
          <a:bodyPr>
            <a:normAutofit/>
          </a:bodyPr>
          <a:lstStyle/>
          <a:p>
            <a:pPr>
              <a:buNone/>
            </a:pPr>
            <a:r>
              <a:rPr lang="ru-RU" b="1" dirty="0" smtClean="0"/>
              <a:t>5. Какую социальную общность выделяют по </a:t>
            </a:r>
            <a:r>
              <a:rPr lang="ru-RU" b="1" dirty="0" err="1" smtClean="0"/>
              <a:t>этносоциальному</a:t>
            </a:r>
            <a:r>
              <a:rPr lang="ru-RU" b="1" dirty="0" smtClean="0"/>
              <a:t> признаку?</a:t>
            </a:r>
          </a:p>
          <a:p>
            <a:pPr>
              <a:buNone/>
            </a:pPr>
            <a:r>
              <a:rPr lang="ru-RU" dirty="0" smtClean="0"/>
              <a:t>  </a:t>
            </a:r>
          </a:p>
          <a:p>
            <a:pPr>
              <a:buNone/>
            </a:pPr>
            <a:r>
              <a:rPr lang="ru-RU" dirty="0" smtClean="0"/>
              <a:t>  </a:t>
            </a:r>
            <a:r>
              <a:rPr lang="ru-RU" b="1" dirty="0" smtClean="0">
                <a:solidFill>
                  <a:srgbClr val="FF0000"/>
                </a:solidFill>
              </a:rPr>
              <a:t>3) </a:t>
            </a:r>
            <a:r>
              <a:rPr lang="ru-RU" dirty="0" smtClean="0">
                <a:solidFill>
                  <a:srgbClr val="FF0000"/>
                </a:solidFill>
              </a:rPr>
              <a:t>словаки</a:t>
            </a:r>
          </a:p>
          <a:p>
            <a:pPr>
              <a:buNone/>
            </a:pPr>
            <a:r>
              <a:rPr lang="ru-RU" dirty="0" smtClean="0"/>
              <a:t> </a:t>
            </a:r>
          </a:p>
          <a:p>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ОТВЕТЫ</a:t>
            </a:r>
            <a:endParaRPr lang="ru-RU" dirty="0"/>
          </a:p>
        </p:txBody>
      </p:sp>
      <p:sp>
        <p:nvSpPr>
          <p:cNvPr id="3" name="Содержимое 2"/>
          <p:cNvSpPr>
            <a:spLocks noGrp="1"/>
          </p:cNvSpPr>
          <p:nvPr>
            <p:ph idx="1"/>
          </p:nvPr>
        </p:nvSpPr>
        <p:spPr>
          <a:xfrm>
            <a:off x="1905000" y="1600200"/>
            <a:ext cx="6781800" cy="4525963"/>
          </a:xfrm>
        </p:spPr>
        <p:txBody>
          <a:bodyPr>
            <a:normAutofit/>
          </a:bodyPr>
          <a:lstStyle/>
          <a:p>
            <a:pPr>
              <a:buNone/>
            </a:pPr>
            <a:r>
              <a:rPr lang="ru-RU" b="1" dirty="0" smtClean="0"/>
              <a:t>6. И народность, и нация </a:t>
            </a:r>
          </a:p>
          <a:p>
            <a:pPr>
              <a:buNone/>
            </a:pPr>
            <a:r>
              <a:rPr lang="ru-RU" dirty="0" smtClean="0"/>
              <a:t>  </a:t>
            </a:r>
          </a:p>
          <a:p>
            <a:pPr>
              <a:buNone/>
            </a:pPr>
            <a:r>
              <a:rPr lang="ru-RU" b="1" dirty="0" smtClean="0"/>
              <a:t> </a:t>
            </a:r>
            <a:r>
              <a:rPr lang="ru-RU" b="1" dirty="0" smtClean="0">
                <a:solidFill>
                  <a:srgbClr val="FF0000"/>
                </a:solidFill>
              </a:rPr>
              <a:t>1) </a:t>
            </a:r>
            <a:r>
              <a:rPr lang="ru-RU" dirty="0" smtClean="0">
                <a:solidFill>
                  <a:srgbClr val="FF0000"/>
                </a:solidFill>
              </a:rPr>
              <a:t>имеют свои особые культурные традиции</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ОТВЕТЫ</a:t>
            </a:r>
            <a:endParaRPr lang="ru-RU" dirty="0"/>
          </a:p>
        </p:txBody>
      </p:sp>
      <p:sp>
        <p:nvSpPr>
          <p:cNvPr id="3" name="Содержимое 2"/>
          <p:cNvSpPr>
            <a:spLocks noGrp="1"/>
          </p:cNvSpPr>
          <p:nvPr>
            <p:ph idx="1"/>
          </p:nvPr>
        </p:nvSpPr>
        <p:spPr>
          <a:xfrm>
            <a:off x="1600200" y="1600200"/>
            <a:ext cx="7239000" cy="4525963"/>
          </a:xfrm>
        </p:spPr>
        <p:txBody>
          <a:bodyPr>
            <a:normAutofit/>
          </a:bodyPr>
          <a:lstStyle/>
          <a:p>
            <a:pPr>
              <a:buNone/>
            </a:pPr>
            <a:r>
              <a:rPr lang="ru-RU" b="1" dirty="0" smtClean="0"/>
              <a:t>7. Верны ли следующие суждения о межнациональном конфликте?</a:t>
            </a:r>
          </a:p>
          <a:p>
            <a:pPr>
              <a:buNone/>
            </a:pPr>
            <a:r>
              <a:rPr lang="ru-RU" dirty="0" smtClean="0"/>
              <a:t>А. Межплеменные войны являются формой межличностных конфликтов.</a:t>
            </a:r>
          </a:p>
          <a:p>
            <a:pPr>
              <a:buNone/>
            </a:pPr>
            <a:r>
              <a:rPr lang="ru-RU" dirty="0" smtClean="0"/>
              <a:t>Б. Одной из причин межнациональных конфликтов являются территориальные споры.</a:t>
            </a:r>
          </a:p>
          <a:p>
            <a:pPr>
              <a:buNone/>
            </a:pPr>
            <a:r>
              <a:rPr lang="ru-RU" dirty="0" smtClean="0">
                <a:solidFill>
                  <a:srgbClr val="FF0000"/>
                </a:solidFill>
              </a:rPr>
              <a:t>3) ВЕРНЫ ОБА СУЖДЕНИЯ</a:t>
            </a:r>
          </a:p>
          <a:p>
            <a:endParaRPr lang="ru-R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ОТВЕТЫ</a:t>
            </a:r>
            <a:endParaRPr lang="ru-RU" dirty="0"/>
          </a:p>
        </p:txBody>
      </p:sp>
      <p:sp>
        <p:nvSpPr>
          <p:cNvPr id="3" name="Содержимое 2"/>
          <p:cNvSpPr>
            <a:spLocks noGrp="1"/>
          </p:cNvSpPr>
          <p:nvPr>
            <p:ph idx="1"/>
          </p:nvPr>
        </p:nvSpPr>
        <p:spPr>
          <a:xfrm>
            <a:off x="1447800" y="1600200"/>
            <a:ext cx="7239000" cy="4525963"/>
          </a:xfrm>
        </p:spPr>
        <p:txBody>
          <a:bodyPr>
            <a:normAutofit fontScale="70000" lnSpcReduction="20000"/>
          </a:bodyPr>
          <a:lstStyle/>
          <a:p>
            <a:pPr>
              <a:buNone/>
            </a:pPr>
            <a:r>
              <a:rPr lang="ru-RU" b="1" dirty="0" smtClean="0"/>
              <a:t>8. Учитель на уроке обществознания характеризовал народности и нации. Сравните эти две этнические общности. Выберите и запишите сначала порядковые номера черт сходства, а  затем– порядковые номера  черт отличия.</a:t>
            </a:r>
          </a:p>
          <a:p>
            <a:pPr>
              <a:buNone/>
            </a:pPr>
            <a:r>
              <a:rPr lang="ru-RU" dirty="0" smtClean="0"/>
              <a:t> </a:t>
            </a:r>
            <a:r>
              <a:rPr lang="ru-RU" b="1" dirty="0" smtClean="0"/>
              <a:t>1) </a:t>
            </a:r>
            <a:r>
              <a:rPr lang="ru-RU" dirty="0" smtClean="0"/>
              <a:t>имеет единую территорию проживания</a:t>
            </a:r>
          </a:p>
          <a:p>
            <a:pPr>
              <a:buNone/>
            </a:pPr>
            <a:r>
              <a:rPr lang="ru-RU" b="1" dirty="0" smtClean="0"/>
              <a:t> 2) </a:t>
            </a:r>
            <a:r>
              <a:rPr lang="ru-RU" dirty="0" smtClean="0"/>
              <a:t>объединяется устойчивыми экономическими связями</a:t>
            </a:r>
          </a:p>
          <a:p>
            <a:pPr>
              <a:buNone/>
            </a:pPr>
            <a:r>
              <a:rPr lang="ru-RU" b="1" dirty="0" smtClean="0"/>
              <a:t> 3) </a:t>
            </a:r>
            <a:r>
              <a:rPr lang="ru-RU" dirty="0" smtClean="0"/>
              <a:t>имеет общие культурные традиции</a:t>
            </a:r>
          </a:p>
          <a:p>
            <a:pPr>
              <a:buNone/>
            </a:pPr>
            <a:r>
              <a:rPr lang="ru-RU" b="1" dirty="0" smtClean="0"/>
              <a:t> 4) </a:t>
            </a:r>
            <a:r>
              <a:rPr lang="ru-RU" dirty="0" smtClean="0"/>
              <a:t>складывается в условиях становления государственности </a:t>
            </a:r>
          </a:p>
          <a:p>
            <a:pPr algn="ctr">
              <a:buNone/>
            </a:pPr>
            <a:r>
              <a:rPr lang="ru-RU" sz="7700" dirty="0" smtClean="0">
                <a:solidFill>
                  <a:srgbClr val="FF0000"/>
                </a:solidFill>
              </a:rPr>
              <a:t>1324</a:t>
            </a:r>
          </a:p>
          <a:p>
            <a:pPr>
              <a:buNone/>
            </a:pP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286000" y="381000"/>
            <a:ext cx="6553200" cy="715963"/>
          </a:xfrm>
        </p:spPr>
        <p:txBody>
          <a:bodyPr/>
          <a:lstStyle/>
          <a:p>
            <a:pPr algn="l"/>
            <a:r>
              <a:rPr lang="ru-RU" sz="3600" dirty="0" smtClean="0">
                <a:solidFill>
                  <a:srgbClr val="FF0000"/>
                </a:solidFill>
              </a:rPr>
              <a:t>СДЕЛАЙТЕ ВЫВОДЫ</a:t>
            </a:r>
            <a:endParaRPr lang="en-US" sz="3600" dirty="0">
              <a:solidFill>
                <a:srgbClr val="FF0000"/>
              </a:solidFill>
            </a:endParaRPr>
          </a:p>
        </p:txBody>
      </p:sp>
      <p:sp>
        <p:nvSpPr>
          <p:cNvPr id="4" name="TextBox 3"/>
          <p:cNvSpPr txBox="1"/>
          <p:nvPr/>
        </p:nvSpPr>
        <p:spPr>
          <a:xfrm>
            <a:off x="1981200" y="1143000"/>
            <a:ext cx="7010400" cy="2231380"/>
          </a:xfrm>
          <a:prstGeom prst="rect">
            <a:avLst/>
          </a:prstGeom>
          <a:noFill/>
        </p:spPr>
        <p:txBody>
          <a:bodyPr wrap="square" rtlCol="0">
            <a:spAutoFit/>
          </a:bodyPr>
          <a:lstStyle/>
          <a:p>
            <a:pPr marL="285750" indent="-285750" algn="ctr"/>
            <a:r>
              <a:rPr lang="ru-RU" sz="3600" b="1" dirty="0" smtClean="0"/>
              <a:t>На Земле</a:t>
            </a:r>
          </a:p>
          <a:p>
            <a:pPr algn="ctr">
              <a:buNone/>
            </a:pPr>
            <a:r>
              <a:rPr lang="ru-RU" sz="2800" dirty="0" smtClean="0"/>
              <a:t>2 тысячи наций,                     200 государств</a:t>
            </a:r>
          </a:p>
          <a:p>
            <a:pPr algn="just">
              <a:buNone/>
            </a:pPr>
            <a:r>
              <a:rPr lang="ru-RU" sz="2800" dirty="0" smtClean="0"/>
              <a:t>   народностей,</a:t>
            </a:r>
          </a:p>
          <a:p>
            <a:pPr algn="just">
              <a:buNone/>
            </a:pPr>
            <a:r>
              <a:rPr lang="ru-RU" sz="2800" dirty="0" smtClean="0"/>
              <a:t>   племен.</a:t>
            </a:r>
          </a:p>
          <a:p>
            <a:pPr marL="285750" indent="-285750">
              <a:buFont typeface="Arial" pitchFamily="34" charset="0"/>
              <a:buChar char="•"/>
            </a:pPr>
            <a:endParaRPr lang="en-US" sz="1900" dirty="0">
              <a:solidFill>
                <a:schemeClr val="tx1">
                  <a:lumMod val="65000"/>
                  <a:lumOff val="35000"/>
                </a:schemeClr>
              </a:solidFill>
            </a:endParaRPr>
          </a:p>
        </p:txBody>
      </p:sp>
      <p:pic>
        <p:nvPicPr>
          <p:cNvPr id="1026" name="Picture 2" descr="http://www.what-who.com/uploads/images/n/n_007_1.jpg"/>
          <p:cNvPicPr>
            <a:picLocks noChangeAspect="1" noChangeArrowheads="1"/>
          </p:cNvPicPr>
          <p:nvPr/>
        </p:nvPicPr>
        <p:blipFill>
          <a:blip r:embed="rId3" cstate="print"/>
          <a:srcRect/>
          <a:stretch>
            <a:fillRect/>
          </a:stretch>
        </p:blipFill>
        <p:spPr bwMode="auto">
          <a:xfrm>
            <a:off x="4495800" y="3124200"/>
            <a:ext cx="4359531" cy="3505200"/>
          </a:xfrm>
          <a:prstGeom prst="rect">
            <a:avLst/>
          </a:prstGeom>
          <a:noFill/>
        </p:spPr>
      </p:pic>
    </p:spTree>
    <p:extLst>
      <p:ext uri="{BB962C8B-B14F-4D97-AF65-F5344CB8AC3E}">
        <p14:creationId xmlns:p14="http://schemas.microsoft.com/office/powerpoint/2010/main" xmlns="" val="19947375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ОТВЕТЫ</a:t>
            </a:r>
            <a:endParaRPr lang="ru-RU" dirty="0"/>
          </a:p>
        </p:txBody>
      </p:sp>
      <p:sp>
        <p:nvSpPr>
          <p:cNvPr id="3" name="Содержимое 2"/>
          <p:cNvSpPr>
            <a:spLocks noGrp="1"/>
          </p:cNvSpPr>
          <p:nvPr>
            <p:ph idx="1"/>
          </p:nvPr>
        </p:nvSpPr>
        <p:spPr>
          <a:xfrm>
            <a:off x="1524000" y="1600200"/>
            <a:ext cx="7162800" cy="4525963"/>
          </a:xfrm>
        </p:spPr>
        <p:txBody>
          <a:bodyPr>
            <a:normAutofit fontScale="77500" lnSpcReduction="20000"/>
          </a:bodyPr>
          <a:lstStyle/>
          <a:p>
            <a:pPr>
              <a:buNone/>
            </a:pPr>
            <a:r>
              <a:rPr lang="ru-RU" b="1" dirty="0" smtClean="0"/>
              <a:t>9. Факт или мнение</a:t>
            </a:r>
          </a:p>
          <a:p>
            <a:pPr>
              <a:buNone/>
            </a:pPr>
            <a:r>
              <a:rPr lang="ru-RU" dirty="0" smtClean="0"/>
              <a:t>А) Порой для предотвращения межэтнических конфликтов правительству достаточно принять меры по стабилизации социально-экономической обстановки в стране. </a:t>
            </a:r>
            <a:r>
              <a:rPr lang="ru-RU" dirty="0" smtClean="0">
                <a:solidFill>
                  <a:srgbClr val="FF0000"/>
                </a:solidFill>
              </a:rPr>
              <a:t>МНЕНИЕ</a:t>
            </a:r>
          </a:p>
          <a:p>
            <a:pPr>
              <a:buNone/>
            </a:pPr>
            <a:r>
              <a:rPr lang="ru-RU" dirty="0" smtClean="0"/>
              <a:t>(Б) Так, в стране Z произошли столкновения граждан на почве межэтнических разногласий. </a:t>
            </a:r>
            <a:r>
              <a:rPr lang="ru-RU" dirty="0" smtClean="0">
                <a:solidFill>
                  <a:srgbClr val="FF0000"/>
                </a:solidFill>
              </a:rPr>
              <a:t>ФАКТ</a:t>
            </a:r>
          </a:p>
          <a:p>
            <a:pPr>
              <a:buNone/>
            </a:pPr>
            <a:r>
              <a:rPr lang="ru-RU" dirty="0" smtClean="0"/>
              <a:t>(В) Социологический опрос населения показал, что основная причина конфликта связана с низким уровнем жизни большинства населения.</a:t>
            </a:r>
            <a:r>
              <a:rPr lang="ru-RU" dirty="0" smtClean="0">
                <a:solidFill>
                  <a:srgbClr val="FF0000"/>
                </a:solidFill>
              </a:rPr>
              <a:t> ФАКТ</a:t>
            </a:r>
          </a:p>
          <a:p>
            <a:endParaRPr lang="ru-RU"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ctr">
              <a:buNone/>
            </a:pPr>
            <a:r>
              <a:rPr lang="ru-RU" b="1" dirty="0" smtClean="0"/>
              <a:t>Автор презентации</a:t>
            </a:r>
          </a:p>
          <a:p>
            <a:pPr algn="ctr">
              <a:buNone/>
            </a:pPr>
            <a:r>
              <a:rPr lang="ru-RU" dirty="0" smtClean="0"/>
              <a:t>Яковлева Н. В., </a:t>
            </a:r>
          </a:p>
          <a:p>
            <a:pPr algn="ctr">
              <a:buNone/>
            </a:pPr>
            <a:r>
              <a:rPr lang="ru-RU" dirty="0" smtClean="0"/>
              <a:t>учитель истории и обществознания</a:t>
            </a:r>
          </a:p>
          <a:p>
            <a:pPr algn="ctr">
              <a:buNone/>
            </a:pPr>
            <a:r>
              <a:rPr lang="ru-RU" dirty="0" smtClean="0"/>
              <a:t>ГБОУ СОШ № 303</a:t>
            </a:r>
          </a:p>
          <a:p>
            <a:pPr algn="ctr">
              <a:buNone/>
            </a:pPr>
            <a:r>
              <a:rPr lang="ru-RU" dirty="0" err="1" smtClean="0"/>
              <a:t>Фрунзенский</a:t>
            </a:r>
            <a:r>
              <a:rPr lang="ru-RU" dirty="0" smtClean="0"/>
              <a:t> район</a:t>
            </a:r>
          </a:p>
          <a:p>
            <a:pPr algn="ctr">
              <a:buNone/>
            </a:pPr>
            <a:r>
              <a:rPr lang="ru-RU" dirty="0" smtClean="0"/>
              <a:t>Г. </a:t>
            </a:r>
            <a:r>
              <a:rPr lang="ru-RU" smtClean="0"/>
              <a:t>Санкт-Петербург</a:t>
            </a:r>
            <a:endParaRPr lang="ru-RU" dirty="0" smtClean="0"/>
          </a:p>
          <a:p>
            <a:pPr algn="ctr">
              <a:buNone/>
            </a:pP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A14-19.jpg"/>
          <p:cNvPicPr>
            <a:picLocks noGrp="1" noChangeAspect="1"/>
          </p:cNvPicPr>
          <p:nvPr>
            <p:ph idx="4294967295"/>
          </p:nvPr>
        </p:nvPicPr>
        <p:blipFill>
          <a:blip r:embed="rId2" cstate="print"/>
          <a:stretch>
            <a:fillRect/>
          </a:stretch>
        </p:blipFill>
        <p:spPr>
          <a:xfrm>
            <a:off x="0" y="4591050"/>
            <a:ext cx="2349500" cy="2266950"/>
          </a:xfrm>
        </p:spPr>
      </p:pic>
      <p:pic>
        <p:nvPicPr>
          <p:cNvPr id="5" name="Рисунок 4" descr="eb143e02.gif"/>
          <p:cNvPicPr>
            <a:picLocks noChangeAspect="1"/>
          </p:cNvPicPr>
          <p:nvPr/>
        </p:nvPicPr>
        <p:blipFill>
          <a:blip r:embed="rId3" cstate="print"/>
          <a:stretch>
            <a:fillRect/>
          </a:stretch>
        </p:blipFill>
        <p:spPr>
          <a:xfrm>
            <a:off x="0" y="304800"/>
            <a:ext cx="8763000" cy="536807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24259988_perepis_02.jpg"/>
          <p:cNvPicPr>
            <a:picLocks noChangeAspect="1"/>
          </p:cNvPicPr>
          <p:nvPr/>
        </p:nvPicPr>
        <p:blipFill>
          <a:blip r:embed="rId2" cstate="print"/>
          <a:stretch>
            <a:fillRect/>
          </a:stretch>
        </p:blipFill>
        <p:spPr>
          <a:xfrm>
            <a:off x="0" y="-7197"/>
            <a:ext cx="9144000" cy="675390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dirty="0"/>
          </a:p>
        </p:txBody>
      </p:sp>
      <p:sp>
        <p:nvSpPr>
          <p:cNvPr id="5" name="Содержимое 4"/>
          <p:cNvSpPr>
            <a:spLocks noGrp="1"/>
          </p:cNvSpPr>
          <p:nvPr>
            <p:ph idx="1"/>
          </p:nvPr>
        </p:nvSpPr>
        <p:spPr/>
        <p:txBody>
          <a:bodyPr/>
          <a:lstStyle/>
          <a:p>
            <a:pPr algn="ctr"/>
            <a:r>
              <a:rPr lang="ru-RU" dirty="0" smtClean="0"/>
              <a:t>ИСТОРИЧЕСКИ СЛОЖИВШАЯСЯ НА ОПРЕДЕЛЕННОЙ ТЕРРИТОРИИ УСТОЙЧИВАЯ СОВОКУПНОСТЬ ЛЮДЕЙ (ПЛЕМЯ, НАРОДНОСТЬ, НАЦИЯ), ОБЪЕДИНЕННЫХ ОБЩИМИ ПРИЗНАКАМИ</a:t>
            </a:r>
            <a:endParaRPr lang="ru-RU" dirty="0"/>
          </a:p>
        </p:txBody>
      </p:sp>
      <p:sp>
        <p:nvSpPr>
          <p:cNvPr id="6" name="Прямоугольник 5"/>
          <p:cNvSpPr/>
          <p:nvPr/>
        </p:nvSpPr>
        <p:spPr>
          <a:xfrm>
            <a:off x="2667000" y="457200"/>
            <a:ext cx="3839705" cy="923330"/>
          </a:xfrm>
          <a:prstGeom prst="rect">
            <a:avLst/>
          </a:prstGeom>
          <a:noFill/>
        </p:spPr>
        <p:txBody>
          <a:bodyPr wrap="none" lIns="91440" tIns="45720" rIns="91440" bIns="45720">
            <a:spAutoFit/>
          </a:bodyPr>
          <a:lstStyle/>
          <a:p>
            <a:pPr algn="ctr"/>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ЭТНОС - ЭТО</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b="1" dirty="0" smtClean="0"/>
              <a:t>ПРИЗНАКИ ЭТНОСА</a:t>
            </a:r>
            <a:endParaRPr lang="ru-RU" b="1" dirty="0"/>
          </a:p>
        </p:txBody>
      </p:sp>
      <p:graphicFrame>
        <p:nvGraphicFramePr>
          <p:cNvPr id="10" name="Содержимое 9"/>
          <p:cNvGraphicFramePr>
            <a:graphicFrameLocks noGrp="1"/>
          </p:cNvGraphicFramePr>
          <p:nvPr>
            <p:ph idx="1"/>
          </p:nvPr>
        </p:nvGraphicFramePr>
        <p:xfrm>
          <a:off x="228600" y="1143000"/>
          <a:ext cx="8686800" cy="490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b="1" dirty="0" smtClean="0"/>
              <a:t>ВИДЫ ЭТНИЧЕСКИХ ОБЩНОСТЕЙ</a:t>
            </a:r>
            <a:endParaRPr lang="ru-RU" b="1" dirty="0"/>
          </a:p>
        </p:txBody>
      </p:sp>
      <p:graphicFrame>
        <p:nvGraphicFramePr>
          <p:cNvPr id="8" name="Содержимое 7"/>
          <p:cNvGraphicFramePr>
            <a:graphicFrameLocks noGrp="1"/>
          </p:cNvGraphicFramePr>
          <p:nvPr>
            <p:ph idx="1"/>
          </p:nvPr>
        </p:nvGraphicFramePr>
        <p:xfrm>
          <a:off x="152400" y="1295400"/>
          <a:ext cx="89916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1">
      <a:dk1>
        <a:srgbClr val="262626"/>
      </a:dk1>
      <a:lt1>
        <a:srgbClr val="FFFFFF"/>
      </a:lt1>
      <a:dk2>
        <a:srgbClr val="1F497D"/>
      </a:dk2>
      <a:lt2>
        <a:srgbClr val="EEECE1"/>
      </a:lt2>
      <a:accent1>
        <a:srgbClr val="00B0F0"/>
      </a:accent1>
      <a:accent2>
        <a:srgbClr val="0040C0"/>
      </a:accent2>
      <a:accent3>
        <a:srgbClr val="1F9E0A"/>
      </a:accent3>
      <a:accent4>
        <a:srgbClr val="A5A5A5"/>
      </a:accent4>
      <a:accent5>
        <a:srgbClr val="00B0F0"/>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2011</TotalTime>
  <Words>1278</Words>
  <Application>Microsoft Office PowerPoint</Application>
  <PresentationFormat>Экран (4:3)</PresentationFormat>
  <Paragraphs>186</Paragraphs>
  <Slides>41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1_Office Theme</vt:lpstr>
      <vt:lpstr>НАЦИИ И МЕЖНАЦИОНАЛЬНЫЕ ОТНОШЕНИЯ</vt:lpstr>
      <vt:lpstr>СЕГОДНЯ НА УРОКЕ МЫ УЗНАЕМ:</vt:lpstr>
      <vt:lpstr>Слайд 3</vt:lpstr>
      <vt:lpstr>СДЕЛАЙТЕ ВЫВОДЫ</vt:lpstr>
      <vt:lpstr>Слайд 5</vt:lpstr>
      <vt:lpstr>Слайд 6</vt:lpstr>
      <vt:lpstr>Слайд 7</vt:lpstr>
      <vt:lpstr>ПРИЗНАКИ ЭТНОСА</vt:lpstr>
      <vt:lpstr>ВИДЫ ЭТНИЧЕСКИХ ОБЩНОСТЕЙ</vt:lpstr>
      <vt:lpstr>Слайд 10</vt:lpstr>
      <vt:lpstr>Слайд 11</vt:lpstr>
      <vt:lpstr>ПРИЧИНЫ МЕЖНАЦИОНАЛЬНЫХ КОНФЛИКТОВ</vt:lpstr>
      <vt:lpstr>Территориальный спор из-за Нагорного Карабаха</vt:lpstr>
      <vt:lpstr>ПРИЧИНЫ МЕЖНАЦИОНАЛЬНЫХ КОНФЛИКТОВ</vt:lpstr>
      <vt:lpstr>Хуту и тутси</vt:lpstr>
      <vt:lpstr>ПРИЧИНЫ МЕЖНАЦИОНАЛЬНЫХ КОНФЛИКТОВ</vt:lpstr>
      <vt:lpstr>ПРИЧИНЫ МЕЖНАЦИОНАЛЬНЫХ КОНФЛИКТОВ</vt:lpstr>
      <vt:lpstr>ПРИЧИНЫ МЕЖНАЦИОНАЛЬНЫХ КОНФЛИКТОВ</vt:lpstr>
      <vt:lpstr>Проблема курдов в Турции</vt:lpstr>
      <vt:lpstr>Слайд 20</vt:lpstr>
      <vt:lpstr>Слайд 21</vt:lpstr>
      <vt:lpstr>ТЕСТ ПО ТЕМЕ «НАЦИЯ И МЕЖНАЦИОНАЛЬНЫЕ ОТНОШЕНИЯ» </vt:lpstr>
      <vt:lpstr>ТЕСТ ПО ТЕМЕ «НАЦИЯ И МЕЖНАЦИОНАЛЬНЫЕ ОТНОШЕНИЯ» </vt:lpstr>
      <vt:lpstr>ТЕСТ ПО ТЕМЕ «НАЦИЯ И МЕЖНАЦИОНАЛЬНЫЕ ОТНОШЕНИЯ» </vt:lpstr>
      <vt:lpstr>ТЕСТ ПО ТЕМЕ «НАЦИЯ И МЕЖНАЦИОНАЛЬНЫЕ ОТНОШЕНИЯ» </vt:lpstr>
      <vt:lpstr>ТЕСТ ПО ТЕМЕ «НАЦИЯ И МЕЖНАЦИОНАЛЬНЫЕ ОТНОШЕНИЯ» </vt:lpstr>
      <vt:lpstr>ТЕСТ ПО ТЕМЕ «НАЦИЯ И МЕЖНАЦИОНАЛЬНЫЕ ОТНОШЕНИЯ» </vt:lpstr>
      <vt:lpstr>ТЕСТ ПО ТЕМЕ «НАЦИЯ И МЕЖНАЦИОНАЛЬНЫЕ ОТНОШЕНИЯ» </vt:lpstr>
      <vt:lpstr>ТЕСТ ПО ТЕМЕ «НАЦИЯ И МЕЖНАЦИОНАЛЬНЫЕ ОТНОШЕНИЯ» </vt:lpstr>
      <vt:lpstr>ТЕСТ ПО ТЕМЕ «НАЦИЯ И МЕЖНАЦИОНАЛЬНЫЕ ОТНОШЕНИЯ» </vt:lpstr>
      <vt:lpstr>Слайд 31</vt:lpstr>
      <vt:lpstr>ОТВЕТЫ</vt:lpstr>
      <vt:lpstr>ОТВЕТЫ</vt:lpstr>
      <vt:lpstr>ОТВЕТЫ</vt:lpstr>
      <vt:lpstr>ОТВЕТЫ</vt:lpstr>
      <vt:lpstr>ОТВЕТЫ</vt:lpstr>
      <vt:lpstr>ОТВЕТЫ</vt:lpstr>
      <vt:lpstr>ОТВЕТЫ</vt:lpstr>
      <vt:lpstr>ОТВЕТЫ</vt:lpstr>
      <vt:lpstr>ОТВЕТЫ</vt:lpstr>
      <vt:lpstr>Слайд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Windows User</cp:lastModifiedBy>
  <cp:revision>279</cp:revision>
  <dcterms:created xsi:type="dcterms:W3CDTF">2012-04-26T17:06:14Z</dcterms:created>
  <dcterms:modified xsi:type="dcterms:W3CDTF">2019-04-13T14:57:18Z</dcterms:modified>
</cp:coreProperties>
</file>