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2BD2C5B-B1F0-4810-8BFC-542A90A8DACF}" type="datetimeFigureOut">
              <a:rPr lang="ru-RU" smtClean="0"/>
              <a:t>22.11.2020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F38FFCB-222C-4A00-9F0F-38428183E897}" type="slidenum">
              <a:rPr lang="ru-RU" smtClean="0"/>
              <a:t>‹#›</a:t>
            </a:fld>
            <a:endParaRPr lang="ru-RU"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42BD2C5B-B1F0-4810-8BFC-542A90A8DACF}" type="datetimeFigureOut">
              <a:rPr lang="ru-RU" smtClean="0"/>
              <a:t>22.11.2020</a:t>
            </a:fld>
            <a:endParaRPr lang="ru-RU"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F38FFCB-222C-4A00-9F0F-38428183E897}" type="slidenum">
              <a:rPr lang="ru-RU" smtClean="0"/>
              <a:t>‹#›</a:t>
            </a:fld>
            <a:endParaRPr lang="ru-RU" dirty="0"/>
          </a:p>
        </p:txBody>
      </p:sp>
    </p:spTree>
    <p:extLst>
      <p:ext uri="{BB962C8B-B14F-4D97-AF65-F5344CB8AC3E}">
        <p14:creationId xmlns:p14="http://schemas.microsoft.com/office/powerpoint/2010/main" val="275287833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196752"/>
            <a:ext cx="7920880" cy="5544616"/>
          </a:xfrm>
        </p:spPr>
        <p:txBody>
          <a:bodyPr/>
          <a:lstStyle/>
          <a:p>
            <a:pPr marL="0" indent="0" algn="l">
              <a:buNone/>
            </a:pPr>
            <a:r>
              <a:rPr lang="ru-RU" sz="2400" b="0" dirty="0" smtClean="0">
                <a:solidFill>
                  <a:schemeClr val="tx1"/>
                </a:solidFill>
                <a:latin typeface="Times New Roman" pitchFamily="18" charset="0"/>
                <a:cs typeface="Times New Roman" pitchFamily="18" charset="0"/>
              </a:rPr>
              <a:t>Наглядный </a:t>
            </a:r>
            <a:r>
              <a:rPr lang="ru-RU" sz="2400" b="0" dirty="0">
                <a:solidFill>
                  <a:schemeClr val="tx1"/>
                </a:solidFill>
                <a:latin typeface="Times New Roman" pitchFamily="18" charset="0"/>
                <a:cs typeface="Times New Roman" pitchFamily="18" charset="0"/>
              </a:rPr>
              <a:t>(показ приемов владения столовыми приборами, демонстрация правил сервировки, положительный личный пример, рассматривание картин и иллюстраций, экскурсия на пищеблок, наблюдение за сверстниками</a:t>
            </a:r>
            <a:r>
              <a:rPr lang="ru-RU" sz="2400" b="0" dirty="0" smtClean="0">
                <a:solidFill>
                  <a:schemeClr val="tx1"/>
                </a:solidFill>
                <a:latin typeface="Times New Roman" pitchFamily="18" charset="0"/>
                <a:cs typeface="Times New Roman" pitchFamily="18" charset="0"/>
              </a:rPr>
              <a:t>)</a:t>
            </a:r>
            <a:br>
              <a:rPr lang="ru-RU" sz="2400" b="0" dirty="0" smtClean="0">
                <a:solidFill>
                  <a:schemeClr val="tx1"/>
                </a:solidFill>
                <a:latin typeface="Times New Roman" pitchFamily="18" charset="0"/>
                <a:cs typeface="Times New Roman" pitchFamily="18" charset="0"/>
              </a:rPr>
            </a:br>
            <a:r>
              <a:rPr lang="ru-RU" sz="2400" b="0" dirty="0">
                <a:solidFill>
                  <a:schemeClr val="tx1"/>
                </a:solidFill>
                <a:latin typeface="Times New Roman" pitchFamily="18" charset="0"/>
                <a:cs typeface="Times New Roman" pitchFamily="18" charset="0"/>
              </a:rPr>
              <a:t/>
            </a:r>
            <a:br>
              <a:rPr lang="ru-RU" sz="2400" b="0" dirty="0">
                <a:solidFill>
                  <a:schemeClr val="tx1"/>
                </a:solidFill>
                <a:latin typeface="Times New Roman" pitchFamily="18" charset="0"/>
                <a:cs typeface="Times New Roman" pitchFamily="18" charset="0"/>
              </a:rPr>
            </a:br>
            <a:r>
              <a:rPr lang="ru-RU" sz="2400" b="0" dirty="0">
                <a:solidFill>
                  <a:schemeClr val="tx1"/>
                </a:solidFill>
                <a:latin typeface="Times New Roman" pitchFamily="18" charset="0"/>
                <a:cs typeface="Times New Roman" pitchFamily="18" charset="0"/>
              </a:rPr>
              <a:t>Словесный (объяснение, разъяснение, убеждение, использование художественного слова, разбор проблемных ситуаций, поощрительная оценка деятельности ребенка</a:t>
            </a:r>
            <a:r>
              <a:rPr lang="ru-RU" sz="2400" b="0" dirty="0" smtClean="0">
                <a:solidFill>
                  <a:schemeClr val="tx1"/>
                </a:solidFill>
                <a:latin typeface="Times New Roman" pitchFamily="18" charset="0"/>
                <a:cs typeface="Times New Roman" pitchFamily="18" charset="0"/>
              </a:rPr>
              <a:t>)</a:t>
            </a:r>
            <a:br>
              <a:rPr lang="ru-RU" sz="2400" b="0" dirty="0" smtClean="0">
                <a:solidFill>
                  <a:schemeClr val="tx1"/>
                </a:solidFill>
                <a:latin typeface="Times New Roman" pitchFamily="18" charset="0"/>
                <a:cs typeface="Times New Roman" pitchFamily="18" charset="0"/>
              </a:rPr>
            </a:br>
            <a:r>
              <a:rPr lang="ru-RU" sz="2400" b="0" dirty="0">
                <a:solidFill>
                  <a:schemeClr val="tx1"/>
                </a:solidFill>
                <a:latin typeface="Times New Roman" pitchFamily="18" charset="0"/>
                <a:cs typeface="Times New Roman" pitchFamily="18" charset="0"/>
              </a:rPr>
              <a:t/>
            </a:r>
            <a:br>
              <a:rPr lang="ru-RU" sz="2400" b="0" dirty="0">
                <a:solidFill>
                  <a:schemeClr val="tx1"/>
                </a:solidFill>
                <a:latin typeface="Times New Roman" pitchFamily="18" charset="0"/>
                <a:cs typeface="Times New Roman" pitchFamily="18" charset="0"/>
              </a:rPr>
            </a:br>
            <a:r>
              <a:rPr lang="ru-RU" sz="2400" b="0" dirty="0">
                <a:solidFill>
                  <a:schemeClr val="tx1"/>
                </a:solidFill>
                <a:latin typeface="Times New Roman" pitchFamily="18" charset="0"/>
                <a:cs typeface="Times New Roman" pitchFamily="18" charset="0"/>
              </a:rPr>
              <a:t>Практический (дежурство, закрепление навыков поведения за столом, дидактические игры, сюжетные игры).</a:t>
            </a:r>
            <a:br>
              <a:rPr lang="ru-RU" sz="2400" b="0" dirty="0">
                <a:solidFill>
                  <a:schemeClr val="tx1"/>
                </a:solidFill>
                <a:latin typeface="Times New Roman" pitchFamily="18" charset="0"/>
                <a:cs typeface="Times New Roman" pitchFamily="18" charset="0"/>
              </a:rPr>
            </a:br>
            <a:endParaRPr lang="ru-RU" sz="2400" b="0" dirty="0">
              <a:solidFill>
                <a:schemeClr val="tx1"/>
              </a:solidFill>
              <a:latin typeface="Times New Roman" pitchFamily="18" charset="0"/>
              <a:cs typeface="Times New Roman" pitchFamily="18" charset="0"/>
            </a:endParaRPr>
          </a:p>
        </p:txBody>
      </p:sp>
      <p:sp>
        <p:nvSpPr>
          <p:cNvPr id="3" name="Текст 2"/>
          <p:cNvSpPr>
            <a:spLocks noGrp="1"/>
          </p:cNvSpPr>
          <p:nvPr>
            <p:ph type="body" idx="1"/>
          </p:nvPr>
        </p:nvSpPr>
        <p:spPr>
          <a:xfrm>
            <a:off x="395536" y="260648"/>
            <a:ext cx="7920880" cy="835460"/>
          </a:xfrm>
        </p:spPr>
        <p:txBody>
          <a:bodyPr>
            <a:noAutofit/>
          </a:bodyPr>
          <a:lstStyle/>
          <a:p>
            <a:pPr algn="ctr"/>
            <a:r>
              <a:rPr lang="ru-RU" sz="2800" b="1" dirty="0">
                <a:solidFill>
                  <a:schemeClr val="bg2">
                    <a:lumMod val="10000"/>
                  </a:schemeClr>
                </a:solidFill>
                <a:latin typeface="Times New Roman" pitchFamily="18" charset="0"/>
                <a:cs typeface="Times New Roman" pitchFamily="18" charset="0"/>
              </a:rPr>
              <a:t>Методы и формы организации работы с детьми:</a:t>
            </a:r>
            <a:br>
              <a:rPr lang="ru-RU" sz="2800" b="1" dirty="0">
                <a:solidFill>
                  <a:schemeClr val="bg2">
                    <a:lumMod val="10000"/>
                  </a:schemeClr>
                </a:solidFill>
                <a:latin typeface="Times New Roman" pitchFamily="18" charset="0"/>
                <a:cs typeface="Times New Roman" pitchFamily="18" charset="0"/>
              </a:rPr>
            </a:br>
            <a:r>
              <a:rPr lang="ru-RU" sz="2400" dirty="0">
                <a:solidFill>
                  <a:schemeClr val="bg2">
                    <a:lumMod val="10000"/>
                  </a:schemeClr>
                </a:solidFill>
                <a:latin typeface="Times New Roman" pitchFamily="18" charset="0"/>
                <a:cs typeface="Times New Roman" pitchFamily="18" charset="0"/>
              </a:rPr>
              <a:t/>
            </a:r>
            <a:br>
              <a:rPr lang="ru-RU" sz="2400" dirty="0">
                <a:solidFill>
                  <a:schemeClr val="bg2">
                    <a:lumMod val="10000"/>
                  </a:schemeClr>
                </a:solidFill>
                <a:latin typeface="Times New Roman" pitchFamily="18" charset="0"/>
                <a:cs typeface="Times New Roman" pitchFamily="18" charset="0"/>
              </a:rPr>
            </a:br>
            <a:endParaRPr lang="ru-RU" sz="2400" dirty="0">
              <a:solidFill>
                <a:schemeClr val="bg2">
                  <a:lumMod val="1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2054462876"/>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332</TotalTime>
  <Words>37</Words>
  <Application>Microsoft Office PowerPoint</Application>
  <PresentationFormat>Экран (4:3)</PresentationFormat>
  <Paragraphs>2</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Воздушный поток</vt:lpstr>
      <vt:lpstr>Наглядный (показ приемов владения столовыми приборами, демонстрация правил сервировки, положительный личный пример, рассматривание картин и иллюстраций, экскурсия на пищеблок, наблюдение за сверстниками)  Словесный (объяснение, разъяснение, убеждение, использование художественного слова, разбор проблемных ситуаций, поощрительная оценка деятельности ребенка)  Практический (дежурство, закрепление навыков поведения за столом, дидактические игры, сюжетные игры).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питания детей в период адаптации»</dc:title>
  <dc:creator>User</dc:creator>
  <dc:description>Наглядный (показ приемов владения столовыми приборами, демонстрация правил сервировки, положительный личный пример, рассматривание картин и иллюстраций, экскурсия на пищеблок, наблюдение за сверстниками)_x000d_
_x000d_
Словесный (объяснение, разъяснение, убеждение, исполь</dc:description>
  <cp:lastModifiedBy>User</cp:lastModifiedBy>
  <cp:revision>33</cp:revision>
  <cp:lastPrinted>2020-11-16T08:31:37Z</cp:lastPrinted>
  <dcterms:created xsi:type="dcterms:W3CDTF">2020-11-12T19:33:49Z</dcterms:created>
  <dcterms:modified xsi:type="dcterms:W3CDTF">2020-11-22T17:29:02Z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Особенности питания детей в период адаптации»</vt:lpwstr>
  </property>
  <property fmtid="{D5CDD505-2E9C-101B-9397-08002B2CF9AE}" pid="3" name="SlideDescription">
    <vt:lpwstr>Наглядный (показ приемов владения столовыми приборами, демонстрация правил сервировки, положительный личный пример, рассматривание картин и иллюстраций, экскурсия на пищеблок, наблюдение за сверстниками)_x000d_
_x000d_
Словесный (объяснение, разъяснение, убеждение, и</vt:lpwstr>
  </property>
</Properties>
</file>