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5791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EDD057-C431-423F-8125-42787C879CE8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4B8FCB-1C28-4625-8666-EDC874E7A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422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10C23-E1E5-4384-BB60-43BD7735FD53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2435C-ADE3-44B3-BC41-FA7D5848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28274-0410-47EE-89ED-92D724B7E475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18493-E0C5-42A7-9521-A82ADF656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1792-4FE4-465C-93A6-87E9F03D3758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E490-FF6D-4C82-B8CB-130F4AAEB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0F98C-1AAE-46D0-ADEE-DDCE6CA19997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E319-DBF1-4400-AECF-E6DBB9C92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724C8-A7A6-4740-88B1-29C189B2E45E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05D2-5E9B-4EB0-A90D-DA475B0F3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4551A-7B50-4C0B-A62A-51D9D7DFB3C3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83A72-9BEC-4AB1-9920-800E656C9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DC0F1-9229-490A-BFB6-9A49DF35F90D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DD8E-8C84-4947-B217-C8837E7DB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36C5D-F881-482A-80C2-0F1D19D2000D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56F32-B692-484F-B073-4DA997863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7C60-7C96-4792-9245-C5203FEB0CED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00CCF-E1BD-42EC-8CC6-D212FDB22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36622-E8E1-4AD5-B028-336AA75F676D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479F3-4338-4311-BE3C-AD21612E1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58B12-BD89-4571-84FE-A6B7D042556E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E7D0-B3B1-44C2-83A7-81F42D384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03741A-C7B3-4CE5-87A6-D9CB337F9270}" type="datetime1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9FCED6-ADFF-49CE-AE98-99079983B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7667625" cy="6858000"/>
          </a:xfrm>
          <a:prstGeom prst="rtTriangle">
            <a:avLst/>
          </a:prstGeom>
          <a:blipFill dpi="0" rotWithShape="1">
            <a:blip r:embed="rId3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9725" y="4017963"/>
            <a:ext cx="6300788" cy="17145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1930400" y="3162300"/>
            <a:ext cx="1209675" cy="2247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153988" y="4481513"/>
            <a:ext cx="1163637" cy="2246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4149725" y="1481138"/>
            <a:ext cx="1190625" cy="2246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949325" y="4114800"/>
            <a:ext cx="928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1665288" y="3887788"/>
            <a:ext cx="1111250" cy="2246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3081338" y="2544763"/>
            <a:ext cx="1568450" cy="2246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2725738" y="2873375"/>
            <a:ext cx="935037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3870325" y="1916113"/>
            <a:ext cx="949325" cy="2246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200" y="2717800"/>
            <a:ext cx="15573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4859338" y="1254125"/>
            <a:ext cx="433387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57938" y="0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0825" y="836613"/>
            <a:ext cx="86423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spc="300" dirty="0" smtClean="0">
                <a:solidFill>
                  <a:srgbClr val="003300"/>
                </a:solidFill>
                <a:latin typeface="Comic Sans MS" pitchFamily="66" charset="0"/>
              </a:rPr>
              <a:t>Пиши </a:t>
            </a:r>
            <a:r>
              <a:rPr lang="ru-RU" sz="7200" b="1" spc="300" dirty="0">
                <a:solidFill>
                  <a:srgbClr val="003300"/>
                </a:solidFill>
                <a:latin typeface="Comic Sans MS" pitchFamily="66" charset="0"/>
              </a:rPr>
              <a:t>правильно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проверяемая ударением </a:t>
            </a:r>
            <a:r>
              <a:rPr lang="ru-RU" sz="3600" b="1" smtClean="0">
                <a:solidFill>
                  <a:srgbClr val="003300"/>
                </a:solidFill>
                <a:latin typeface="Book Antiqua" pitchFamily="18" charset="0"/>
              </a:rPr>
              <a:t>( а, о, е, и, я)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3050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539750" y="1412875"/>
            <a:ext cx="828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слово. Поставь ударение.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корень. В корне подчеркни безударную гласную.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Подбери проверочное слово и запиши рядом.</a:t>
            </a:r>
          </a:p>
        </p:txBody>
      </p:sp>
      <p:pic>
        <p:nvPicPr>
          <p:cNvPr id="13317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873250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3320" name="TextBox 10"/>
          <p:cNvSpPr txBox="1">
            <a:spLocks noChangeArrowheads="1"/>
          </p:cNvSpPr>
          <p:nvPr/>
        </p:nvSpPr>
        <p:spPr bwMode="auto">
          <a:xfrm>
            <a:off x="1908175" y="4581525"/>
            <a:ext cx="66960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Сады – сад, волна – волны, червивый - червь.</a:t>
            </a:r>
          </a:p>
        </p:txBody>
      </p:sp>
      <p:sp>
        <p:nvSpPr>
          <p:cNvPr id="13321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771775" y="4508500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003800" y="44370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724525" y="44370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596188" y="44370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68538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513" y="55165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95513" y="54451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04025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063" y="50847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063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11638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492500" y="50847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487738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непроверяемая ударением</a:t>
            </a:r>
            <a:endParaRPr lang="ru-RU" sz="3600" b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0161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539750" y="1603375"/>
            <a:ext cx="82804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Напиши слово 3 раза. Запомни, как оно пишется.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Поставь ударение, подчеркни безударную гласную.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2 однокоренных слова.</a:t>
            </a:r>
          </a:p>
        </p:txBody>
      </p:sp>
      <p:pic>
        <p:nvPicPr>
          <p:cNvPr id="1434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873250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4344" name="TextBox 10"/>
          <p:cNvSpPr txBox="1">
            <a:spLocks noChangeArrowheads="1"/>
          </p:cNvSpPr>
          <p:nvPr/>
        </p:nvSpPr>
        <p:spPr bwMode="auto">
          <a:xfrm>
            <a:off x="1908175" y="484981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Ягода, ягода, ягода, ягодка, ягодный.</a:t>
            </a:r>
          </a:p>
        </p:txBody>
      </p:sp>
      <p:sp>
        <p:nvSpPr>
          <p:cNvPr id="14345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268538" y="46529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347244" y="4725194"/>
            <a:ext cx="217488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499769" y="4725194"/>
            <a:ext cx="217488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650706" y="4725194"/>
            <a:ext cx="217488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11413" y="53006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388" y="53006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716463" y="53006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67400" y="5300663"/>
            <a:ext cx="2174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63938" y="53006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6947694" y="4725194"/>
            <a:ext cx="217488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Парные звонкие и глухие согласные</a:t>
            </a:r>
            <a:endParaRPr lang="ru-RU" sz="3600" b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0161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539750" y="1603375"/>
            <a:ext cx="82804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слово, в котором допущена ошибка,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Проверь согласную.</a:t>
            </a:r>
          </a:p>
        </p:txBody>
      </p:sp>
      <p:pic>
        <p:nvPicPr>
          <p:cNvPr id="1536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716338"/>
            <a:ext cx="7056438" cy="1225550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78904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1908175" y="422116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Ягода – ягодка, морозы – мороз. </a:t>
            </a:r>
          </a:p>
        </p:txBody>
      </p:sp>
      <p:sp>
        <p:nvSpPr>
          <p:cNvPr id="15369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313" y="46529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388" y="46529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924300" y="46529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063" y="4652963"/>
            <a:ext cx="3603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213" y="4724400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24525" y="4724400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913" y="5013325"/>
            <a:ext cx="7488237" cy="1152525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15379" name="TextBox 32"/>
          <p:cNvSpPr txBox="1">
            <a:spLocks noChangeArrowheads="1"/>
          </p:cNvSpPr>
          <p:nvPr/>
        </p:nvSpPr>
        <p:spPr bwMode="auto">
          <a:xfrm>
            <a:off x="1331913" y="5157788"/>
            <a:ext cx="7416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</a:t>
            </a:r>
            <a:r>
              <a:rPr lang="ru-RU" sz="2400" b="1">
                <a:latin typeface="Book Antiqua" pitchFamily="18" charset="0"/>
              </a:rPr>
              <a:t>Согласные на конце и в середине слов пишутся так же, как и перед гласными.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Большая буква в имени собственном</a:t>
            </a:r>
            <a:endParaRPr lang="ru-RU" sz="3600" b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6573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539750" y="1628775"/>
            <a:ext cx="8280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</a:t>
            </a:r>
            <a:r>
              <a:rPr lang="ru-RU" sz="280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Запиши ещё 2 слова на эту орфограмму.</a:t>
            </a:r>
          </a:p>
        </p:txBody>
      </p:sp>
      <p:pic>
        <p:nvPicPr>
          <p:cNvPr id="1638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429000"/>
            <a:ext cx="7200900" cy="1223963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1763713" y="3986213"/>
            <a:ext cx="69119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Илья, Петров, Мурка, Волга, Саратов</a:t>
            </a:r>
          </a:p>
        </p:txBody>
      </p:sp>
      <p:sp>
        <p:nvSpPr>
          <p:cNvPr id="16393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843213" y="4437063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75463" y="4437063"/>
            <a:ext cx="2174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6100" y="4437063"/>
            <a:ext cx="28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51500" y="4437063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63713" y="4437063"/>
            <a:ext cx="3603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913" y="4724400"/>
            <a:ext cx="7488237" cy="1368425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16402" name="TextBox 32"/>
          <p:cNvSpPr txBox="1">
            <a:spLocks noChangeArrowheads="1"/>
          </p:cNvSpPr>
          <p:nvPr/>
        </p:nvSpPr>
        <p:spPr bwMode="auto">
          <a:xfrm>
            <a:off x="1403350" y="4797425"/>
            <a:ext cx="741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</a:t>
            </a:r>
            <a:r>
              <a:rPr lang="ru-RU" sz="2400" b="1">
                <a:latin typeface="Book Antiqua" pitchFamily="18" charset="0"/>
              </a:rPr>
              <a:t>Имена, отчества, фамилии людей, названия рек, городов, морей, клички животных пишутся с заглавной буквы.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Разделительный мягкий знак </a:t>
            </a:r>
            <a:r>
              <a:rPr lang="ru-RU" i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endParaRPr lang="ru-RU" b="1" i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539750" y="1341438"/>
            <a:ext cx="82804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</a:t>
            </a:r>
            <a:r>
              <a:rPr lang="ru-RU" sz="280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Запиши ещё 2 слова на эту орфограмму.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Подчеркни мягкий знак </a:t>
            </a:r>
            <a:r>
              <a:rPr lang="ru-RU" sz="2800" b="1" i="1">
                <a:solidFill>
                  <a:srgbClr val="003300"/>
                </a:solidFill>
              </a:rPr>
              <a:t>ь</a:t>
            </a:r>
            <a:r>
              <a:rPr lang="ru-RU" sz="2800">
                <a:solidFill>
                  <a:srgbClr val="003300"/>
                </a:solidFill>
              </a:rPr>
              <a:t> и гласную букву.</a:t>
            </a:r>
          </a:p>
        </p:txBody>
      </p:sp>
      <p:pic>
        <p:nvPicPr>
          <p:cNvPr id="1741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429000"/>
            <a:ext cx="7200900" cy="1223963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7416" name="TextBox 10"/>
          <p:cNvSpPr txBox="1">
            <a:spLocks noChangeArrowheads="1"/>
          </p:cNvSpPr>
          <p:nvPr/>
        </p:nvSpPr>
        <p:spPr bwMode="auto">
          <a:xfrm>
            <a:off x="2124075" y="4005263"/>
            <a:ext cx="5400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Вьюга, листья, соловьи.</a:t>
            </a:r>
          </a:p>
        </p:txBody>
      </p:sp>
      <p:sp>
        <p:nvSpPr>
          <p:cNvPr id="1741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313" y="4508500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11863" y="4508500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4663" y="44370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538" y="4508500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484438" y="44370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913" y="4724400"/>
            <a:ext cx="7488237" cy="1368425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17426" name="TextBox 32"/>
          <p:cNvSpPr txBox="1">
            <a:spLocks noChangeArrowheads="1"/>
          </p:cNvSpPr>
          <p:nvPr/>
        </p:nvSpPr>
        <p:spPr bwMode="auto">
          <a:xfrm>
            <a:off x="1403350" y="4652963"/>
            <a:ext cx="74168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</a:t>
            </a:r>
            <a:r>
              <a:rPr lang="ru-RU" sz="2400" b="1">
                <a:latin typeface="Book Antiqua" pitchFamily="18" charset="0"/>
              </a:rPr>
              <a:t>Разделительный мягкий знак (</a:t>
            </a:r>
            <a:r>
              <a:rPr lang="ru-RU" sz="3200" b="1" i="1">
                <a:latin typeface="Book Antiqua" pitchFamily="18" charset="0"/>
              </a:rPr>
              <a:t>ь</a:t>
            </a:r>
            <a:r>
              <a:rPr lang="ru-RU" sz="2400" b="1">
                <a:latin typeface="Book Antiqua" pitchFamily="18" charset="0"/>
              </a:rPr>
              <a:t>) пишется после согласных перед гласными буквами </a:t>
            </a:r>
            <a:r>
              <a:rPr lang="ru-RU" sz="3200" b="1" i="1">
                <a:latin typeface="Book Antiqua" pitchFamily="18" charset="0"/>
              </a:rPr>
              <a:t>е, ё, ю, я, и</a:t>
            </a:r>
            <a:r>
              <a:rPr lang="ru-RU" sz="2400" b="1">
                <a:latin typeface="Book Antiqua" pitchFamily="18" charset="0"/>
              </a:rPr>
              <a:t>.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867400" y="4437063"/>
            <a:ext cx="4333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Двойные согласные в слове</a:t>
            </a:r>
            <a:endParaRPr lang="ru-RU" sz="4000" b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3050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827088" y="1408113"/>
            <a:ext cx="72009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Раздели слово для переноса.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однокоренных слова.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двойную согласную.</a:t>
            </a:r>
          </a:p>
        </p:txBody>
      </p:sp>
      <p:pic>
        <p:nvPicPr>
          <p:cNvPr id="18437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129463" cy="1873250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8440" name="TextBox 10"/>
          <p:cNvSpPr txBox="1">
            <a:spLocks noChangeArrowheads="1"/>
          </p:cNvSpPr>
          <p:nvPr/>
        </p:nvSpPr>
        <p:spPr bwMode="auto">
          <a:xfrm>
            <a:off x="1692275" y="4849813"/>
            <a:ext cx="7056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Группа, груп – па, групповой, подгруппа.</a:t>
            </a:r>
          </a:p>
        </p:txBody>
      </p:sp>
      <p:sp>
        <p:nvSpPr>
          <p:cNvPr id="18441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39975" y="53006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12088" y="53006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64163" y="53006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Знаки препинания в конце предложения </a:t>
            </a:r>
            <a:r>
              <a:rPr lang="ru-RU" b="1" i="1" smtClean="0">
                <a:solidFill>
                  <a:srgbClr val="003300"/>
                </a:solidFill>
                <a:latin typeface="Bookman Old Style" pitchFamily="18" charset="0"/>
              </a:rPr>
              <a:t>(. ! ? …)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3050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827088" y="1481138"/>
            <a:ext cx="72009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предложение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Придумай своё или найди в учебнике предложение с таким же знаком и запиши.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знак.</a:t>
            </a:r>
          </a:p>
        </p:txBody>
      </p:sp>
      <p:pic>
        <p:nvPicPr>
          <p:cNvPr id="1946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129463" cy="1873250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9464" name="TextBox 10"/>
          <p:cNvSpPr txBox="1">
            <a:spLocks noChangeArrowheads="1"/>
          </p:cNvSpPr>
          <p:nvPr/>
        </p:nvSpPr>
        <p:spPr bwMode="auto">
          <a:xfrm>
            <a:off x="1692275" y="4562475"/>
            <a:ext cx="70564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Кто в теремочке живёт?  </a:t>
            </a:r>
          </a:p>
          <a:p>
            <a:r>
              <a:rPr lang="ru-RU" sz="2800" i="1"/>
              <a:t>Куда плывут по небу облака?</a:t>
            </a:r>
          </a:p>
        </p:txBody>
      </p:sp>
      <p:sp>
        <p:nvSpPr>
          <p:cNvPr id="19465" name="TextBox 21"/>
          <p:cNvSpPr txBox="1">
            <a:spLocks noChangeArrowheads="1"/>
          </p:cNvSpPr>
          <p:nvPr/>
        </p:nvSpPr>
        <p:spPr bwMode="auto">
          <a:xfrm>
            <a:off x="3995738" y="6092825"/>
            <a:ext cx="3024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092825"/>
            <a:ext cx="1368425" cy="504825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940425" y="50133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516688" y="5445125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mtClean="0">
                <a:solidFill>
                  <a:srgbClr val="003300"/>
                </a:solidFill>
                <a:latin typeface="Comic Sans MS" pitchFamily="66" charset="0"/>
              </a:rPr>
              <a:t>Разбор предложения </a:t>
            </a:r>
            <a:endParaRPr lang="ru-RU" b="1" i="1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273175"/>
            <a:ext cx="8353425" cy="2303463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827088" y="1268413"/>
            <a:ext cx="72009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предложения.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главные члены.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Обозначь части речи.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слова парами с вопросами.</a:t>
            </a:r>
          </a:p>
        </p:txBody>
      </p:sp>
      <p:pic>
        <p:nvPicPr>
          <p:cNvPr id="2048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716338"/>
            <a:ext cx="7129463" cy="2376487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913892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20488" name="TextBox 10"/>
          <p:cNvSpPr txBox="1">
            <a:spLocks noChangeArrowheads="1"/>
          </p:cNvSpPr>
          <p:nvPr/>
        </p:nvSpPr>
        <p:spPr bwMode="auto">
          <a:xfrm>
            <a:off x="1763713" y="3933825"/>
            <a:ext cx="70564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                       Седые туманы плывут к облакам. </a:t>
            </a:r>
            <a:r>
              <a:rPr lang="ru-RU" sz="2400" i="1"/>
              <a:t>(Повеств., невоскл., прост., распр.)</a:t>
            </a:r>
          </a:p>
          <a:p>
            <a:endParaRPr lang="ru-RU" sz="2400" i="1"/>
          </a:p>
          <a:p>
            <a:r>
              <a:rPr lang="ru-RU" sz="2400" i="1"/>
              <a:t>Туманы (какие?) седые,</a:t>
            </a:r>
          </a:p>
          <a:p>
            <a:r>
              <a:rPr lang="ru-RU" sz="2400" i="1"/>
              <a:t>Плывут (куда? к чему?) к облакам.</a:t>
            </a:r>
          </a:p>
        </p:txBody>
      </p:sp>
      <p:sp>
        <p:nvSpPr>
          <p:cNvPr id="20489" name="TextBox 21"/>
          <p:cNvSpPr txBox="1">
            <a:spLocks noChangeArrowheads="1"/>
          </p:cNvSpPr>
          <p:nvPr/>
        </p:nvSpPr>
        <p:spPr bwMode="auto">
          <a:xfrm>
            <a:off x="3995738" y="6092825"/>
            <a:ext cx="3024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092825"/>
            <a:ext cx="1368425" cy="504825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364163" y="4365625"/>
            <a:ext cx="1295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04025" y="4437063"/>
            <a:ext cx="12969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04025" y="4365625"/>
            <a:ext cx="12969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95963" y="3716338"/>
            <a:ext cx="21605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сущ.           глаг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800" smtClean="0">
                <a:solidFill>
                  <a:srgbClr val="003300"/>
                </a:solidFill>
                <a:latin typeface="Comic Sans MS" pitchFamily="66" charset="0"/>
              </a:rPr>
              <a:t>Состав слова</a:t>
            </a:r>
            <a:endParaRPr lang="ru-RU" sz="48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755650" y="1484313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Разбери его по составу.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1-2 однокоренных слова.</a:t>
            </a:r>
          </a:p>
        </p:txBody>
      </p:sp>
      <p:pic>
        <p:nvPicPr>
          <p:cNvPr id="2150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644900"/>
            <a:ext cx="7056438" cy="2087563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8175" y="4489450"/>
            <a:ext cx="66960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Поездка, наездник, выезд.</a:t>
            </a:r>
          </a:p>
        </p:txBody>
      </p:sp>
      <p:sp>
        <p:nvSpPr>
          <p:cNvPr id="21513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807493" y="4256882"/>
            <a:ext cx="144463" cy="64770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979613" y="4508500"/>
            <a:ext cx="504825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167856" y="4544219"/>
            <a:ext cx="144463" cy="73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3240087" y="4545013"/>
            <a:ext cx="144463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419475" y="4652963"/>
            <a:ext cx="215900" cy="3603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4607718" y="4256882"/>
            <a:ext cx="144463" cy="64770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 rot="16200000">
            <a:off x="6768306" y="4256882"/>
            <a:ext cx="144463" cy="64770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Правописание </a:t>
            </a:r>
            <a:b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непроизносимых согласных</a:t>
            </a:r>
            <a:endParaRPr lang="ru-RU" sz="40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3050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468313" y="1408113"/>
            <a:ext cx="83518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Прочитай слово.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Подбери к нему несколько однокоренных слов.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корень, проверь непроизносимую согласную.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Обозначь орфограмму.</a:t>
            </a:r>
          </a:p>
        </p:txBody>
      </p:sp>
      <p:pic>
        <p:nvPicPr>
          <p:cNvPr id="2253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208915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98590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8175" y="4652963"/>
            <a:ext cx="6696075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Звезда, звёздочка, звёздный.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800" i="1" spc="300" dirty="0"/>
              <a:t>Честь – честный.</a:t>
            </a:r>
          </a:p>
        </p:txBody>
      </p:sp>
      <p:sp>
        <p:nvSpPr>
          <p:cNvPr id="2253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519363" y="4184650"/>
            <a:ext cx="144462" cy="1081088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2303462" y="5192713"/>
            <a:ext cx="144463" cy="649288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авая круглая скобка 17"/>
          <p:cNvSpPr/>
          <p:nvPr/>
        </p:nvSpPr>
        <p:spPr>
          <a:xfrm rot="16200000">
            <a:off x="4103688" y="4184650"/>
            <a:ext cx="144462" cy="1081088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авая круглая скобка 18"/>
          <p:cNvSpPr/>
          <p:nvPr/>
        </p:nvSpPr>
        <p:spPr>
          <a:xfrm rot="16200000">
            <a:off x="6407944" y="4185444"/>
            <a:ext cx="144462" cy="107950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916238" y="5084763"/>
            <a:ext cx="5032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32138" y="5157788"/>
            <a:ext cx="2873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27538" y="5084763"/>
            <a:ext cx="5048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43438" y="5157788"/>
            <a:ext cx="2889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732588" y="5084763"/>
            <a:ext cx="2873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427538" y="5949950"/>
            <a:ext cx="2889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71775" y="5949950"/>
            <a:ext cx="2873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71775" y="6021388"/>
            <a:ext cx="2873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Большая буква в начале предложения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732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/>
              <a:t>  </a:t>
            </a:r>
            <a:r>
              <a:rPr lang="ru-RU" sz="2400">
                <a:solidFill>
                  <a:srgbClr val="003300"/>
                </a:solidFill>
              </a:rPr>
              <a:t>Выпиши предложение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Придумай и напиши ещё одно предложение.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заглавную букву. </a:t>
            </a:r>
          </a:p>
        </p:txBody>
      </p:sp>
      <p:pic>
        <p:nvPicPr>
          <p:cNvPr id="512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84325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1908175" y="465296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Выпал пушистый снег.  Дети рады.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908175" y="5084763"/>
            <a:ext cx="28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956550" y="5084763"/>
            <a:ext cx="144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84888" y="5084763"/>
            <a:ext cx="2873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525" y="5084763"/>
            <a:ext cx="215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33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Гласные и согласные </a:t>
            </a:r>
            <a:b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в приставках</a:t>
            </a:r>
            <a:endParaRPr lang="ru-RU" sz="40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755650" y="1484313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в нём приставку.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 с этой же приставкой.</a:t>
            </a:r>
          </a:p>
        </p:txBody>
      </p:sp>
      <p:pic>
        <p:nvPicPr>
          <p:cNvPr id="23557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644900"/>
            <a:ext cx="7056438" cy="2087563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2275" y="4149725"/>
            <a:ext cx="71278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Полетели, побежали, потянули.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800" i="1" spc="300" dirty="0"/>
              <a:t>Отнёс, отбежал, отлетел.</a:t>
            </a:r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23561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763713" y="4221163"/>
            <a:ext cx="504825" cy="71437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3995738" y="4221163"/>
            <a:ext cx="504825" cy="71437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>
            <a:off x="6227763" y="4221163"/>
            <a:ext cx="504825" cy="71437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1908175" y="5084763"/>
            <a:ext cx="503238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3419475" y="5084763"/>
            <a:ext cx="504825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>
            <a:off x="5508625" y="5084763"/>
            <a:ext cx="503238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050" y="4581525"/>
            <a:ext cx="2174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35600" y="54451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48038" y="54451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835150" y="54451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516688" y="45815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284663" y="45815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Правописание приставки со словом</a:t>
            </a:r>
            <a:endParaRPr lang="ru-RU" b="1" i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341438"/>
            <a:ext cx="8353425" cy="19431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395288" y="1314450"/>
            <a:ext cx="84978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Образуй однокоренные слова с разными приставками.</a:t>
            </a:r>
          </a:p>
        </p:txBody>
      </p:sp>
      <p:pic>
        <p:nvPicPr>
          <p:cNvPr id="2458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429000"/>
            <a:ext cx="7200900" cy="1295400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2124075" y="4005263"/>
            <a:ext cx="5400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Заехал, уехал, переехал</a:t>
            </a:r>
          </a:p>
        </p:txBody>
      </p:sp>
      <p:sp>
        <p:nvSpPr>
          <p:cNvPr id="24585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913" y="4941888"/>
            <a:ext cx="7488237" cy="122396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24589" name="TextBox 32"/>
          <p:cNvSpPr txBox="1">
            <a:spLocks noChangeArrowheads="1"/>
          </p:cNvSpPr>
          <p:nvPr/>
        </p:nvSpPr>
        <p:spPr bwMode="auto">
          <a:xfrm>
            <a:off x="1403350" y="5067300"/>
            <a:ext cx="741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</a:t>
            </a:r>
            <a:r>
              <a:rPr lang="ru-RU" sz="2800" b="1">
                <a:latin typeface="Book Antiqua" pitchFamily="18" charset="0"/>
              </a:rPr>
              <a:t>Приставка – это часть слова.</a:t>
            </a:r>
          </a:p>
          <a:p>
            <a:r>
              <a:rPr lang="ru-RU" sz="2800" b="1">
                <a:latin typeface="Book Antiqua" pitchFamily="18" charset="0"/>
              </a:rPr>
              <a:t>Она пишется слитно со словом.</a:t>
            </a: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2124075" y="4076700"/>
            <a:ext cx="503238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3563938" y="4076700"/>
            <a:ext cx="215900" cy="73025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>
            <a:off x="4787900" y="4005263"/>
            <a:ext cx="647700" cy="144462"/>
          </a:xfrm>
          <a:prstGeom prst="bentConnector3">
            <a:avLst>
              <a:gd name="adj1" fmla="val 10344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003300"/>
                </a:solidFill>
                <a:latin typeface="Comic Sans MS" pitchFamily="66" charset="0"/>
              </a:rPr>
              <a:t>Правописание предлога со словом</a:t>
            </a:r>
            <a:br>
              <a:rPr lang="ru-RU" sz="3600" b="1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b="1" i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341438"/>
            <a:ext cx="8353425" cy="19431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395288" y="1314450"/>
            <a:ext cx="84978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Из предложения выпиши слово вместе с предлогом.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Докажи, что предлог со словом пишется раздельно.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Обозначь орфограмму - пробел.</a:t>
            </a:r>
          </a:p>
        </p:txBody>
      </p:sp>
      <p:pic>
        <p:nvPicPr>
          <p:cNvPr id="2560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357563"/>
            <a:ext cx="7200900" cy="1439862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25608" name="TextBox 10"/>
          <p:cNvSpPr txBox="1">
            <a:spLocks noChangeArrowheads="1"/>
          </p:cNvSpPr>
          <p:nvPr/>
        </p:nvSpPr>
        <p:spPr bwMode="auto">
          <a:xfrm>
            <a:off x="1619250" y="3860800"/>
            <a:ext cx="72009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К  берегу, к (какому?) берегу, к (крутому) берегу. </a:t>
            </a:r>
          </a:p>
        </p:txBody>
      </p:sp>
      <p:sp>
        <p:nvSpPr>
          <p:cNvPr id="25609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913" y="4868863"/>
            <a:ext cx="7488237" cy="1368425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869160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25613" name="TextBox 32"/>
          <p:cNvSpPr txBox="1">
            <a:spLocks noChangeArrowheads="1"/>
          </p:cNvSpPr>
          <p:nvPr/>
        </p:nvSpPr>
        <p:spPr bwMode="auto">
          <a:xfrm>
            <a:off x="1403350" y="4868863"/>
            <a:ext cx="74168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</a:t>
            </a:r>
            <a:r>
              <a:rPr lang="ru-RU" sz="2800" b="1">
                <a:latin typeface="Book Antiqua" pitchFamily="18" charset="0"/>
              </a:rPr>
              <a:t>Предлог – это отдельное слово. Не смешивай приставку с предлогом. У глаголов нет предлогов.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835150" y="4292600"/>
            <a:ext cx="3603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Разделительный твёрдый знак </a:t>
            </a:r>
            <a:r>
              <a:rPr lang="ru-RU" i="1" smtClean="0">
                <a:solidFill>
                  <a:srgbClr val="003300"/>
                </a:solidFill>
                <a:latin typeface="Comic Sans MS" pitchFamily="66" charset="0"/>
              </a:rPr>
              <a:t>ъ</a:t>
            </a:r>
            <a:endParaRPr lang="ru-RU" b="1" i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268413"/>
            <a:ext cx="8353425" cy="216058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39750" y="1196975"/>
            <a:ext cx="77771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 с этой орфограммой.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приставку. Подчеркни гласную</a:t>
            </a:r>
          </a:p>
        </p:txBody>
      </p:sp>
      <p:pic>
        <p:nvPicPr>
          <p:cNvPr id="2662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813" y="3573463"/>
            <a:ext cx="7200900" cy="1079500"/>
          </a:xfrm>
          <a:prstGeom prst="wedgeRoundRectCallout">
            <a:avLst>
              <a:gd name="adj1" fmla="val -57374"/>
              <a:gd name="adj2" fmla="val 5578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8184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26632" name="TextBox 10"/>
          <p:cNvSpPr txBox="1">
            <a:spLocks noChangeArrowheads="1"/>
          </p:cNvSpPr>
          <p:nvPr/>
        </p:nvSpPr>
        <p:spPr bwMode="auto">
          <a:xfrm>
            <a:off x="2124075" y="4005263"/>
            <a:ext cx="5400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Съезд, объявление, объём</a:t>
            </a:r>
          </a:p>
        </p:txBody>
      </p:sp>
      <p:sp>
        <p:nvSpPr>
          <p:cNvPr id="26633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913" y="4724400"/>
            <a:ext cx="7416800" cy="1441450"/>
          </a:xfrm>
          <a:prstGeom prst="wedgeRoundRectCallout">
            <a:avLst>
              <a:gd name="adj1" fmla="val -54379"/>
              <a:gd name="adj2" fmla="val -32296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26637" name="TextBox 32"/>
          <p:cNvSpPr txBox="1">
            <a:spLocks noChangeArrowheads="1"/>
          </p:cNvSpPr>
          <p:nvPr/>
        </p:nvSpPr>
        <p:spPr bwMode="auto">
          <a:xfrm>
            <a:off x="1331913" y="4724400"/>
            <a:ext cx="75612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</a:t>
            </a:r>
            <a:r>
              <a:rPr lang="ru-RU" sz="2400" b="1">
                <a:latin typeface="Book Antiqua" pitchFamily="18" charset="0"/>
              </a:rPr>
              <a:t>Разделительный твёрдый знак </a:t>
            </a:r>
            <a:r>
              <a:rPr lang="ru-RU" sz="2800" b="1" i="1">
                <a:latin typeface="Book Antiqua" pitchFamily="18" charset="0"/>
              </a:rPr>
              <a:t>ъ</a:t>
            </a:r>
            <a:r>
              <a:rPr lang="ru-RU" sz="2400" b="1">
                <a:latin typeface="Book Antiqua" pitchFamily="18" charset="0"/>
              </a:rPr>
              <a:t> пишется после приставки, оканчивающейся на согласную, перед гласными </a:t>
            </a:r>
            <a:r>
              <a:rPr lang="ru-RU" sz="2800" b="1" i="1">
                <a:latin typeface="Book Antiqua" pitchFamily="18" charset="0"/>
              </a:rPr>
              <a:t>е, ё, ю, я.</a:t>
            </a: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3348038" y="4076700"/>
            <a:ext cx="503237" cy="73025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2268538" y="4076700"/>
            <a:ext cx="215900" cy="73025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5508625" y="4076700"/>
            <a:ext cx="431800" cy="73025"/>
          </a:xfrm>
          <a:prstGeom prst="bentConnector3">
            <a:avLst>
              <a:gd name="adj1" fmla="val 1077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4800" i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 на конце существительных после шипящих</a:t>
            </a:r>
            <a:endParaRPr lang="ru-RU" sz="40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755650" y="1484313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Определи род.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 с этой орфограммой.</a:t>
            </a:r>
          </a:p>
        </p:txBody>
      </p:sp>
      <p:pic>
        <p:nvPicPr>
          <p:cNvPr id="2765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644900"/>
            <a:ext cx="7056438" cy="2087563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2275" y="4149725"/>
            <a:ext cx="71278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Луч (м.р.), шалаш, товарищ.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800" i="1" spc="300" dirty="0"/>
              <a:t>Ночь(ж.р.), мощь, тишь.</a:t>
            </a:r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2765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339975" y="45815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339975" y="55165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339975" y="5445125"/>
            <a:ext cx="3603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64388" y="4581525"/>
            <a:ext cx="3603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76825" y="4581525"/>
            <a:ext cx="2873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39975" y="46529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76825" y="4652963"/>
            <a:ext cx="2873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164388" y="4652963"/>
            <a:ext cx="3603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084888" y="5516563"/>
            <a:ext cx="2873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888" y="5445125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716463" y="5516563"/>
            <a:ext cx="2873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716463" y="5445125"/>
            <a:ext cx="43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Соединительные гласные </a:t>
            </a:r>
            <a:b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в сложных словах </a:t>
            </a:r>
            <a:r>
              <a:rPr lang="ru-RU" sz="4800" i="1" smtClean="0">
                <a:solidFill>
                  <a:srgbClr val="003300"/>
                </a:solidFill>
                <a:latin typeface="Comic Sans MS" pitchFamily="66" charset="0"/>
              </a:rPr>
              <a:t>(о, е)</a:t>
            </a:r>
            <a:endParaRPr lang="ru-RU" sz="4800" i="1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755650" y="1484313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корень. Подчеркни гласную.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1 слово на эту орфограмму.</a:t>
            </a:r>
          </a:p>
        </p:txBody>
      </p:sp>
      <p:pic>
        <p:nvPicPr>
          <p:cNvPr id="28677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644900"/>
            <a:ext cx="7056438" cy="2087563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2275" y="4149725"/>
            <a:ext cx="71278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800" i="1" spc="300" dirty="0"/>
              <a:t>Водовоз, самолёт.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28681" name="TextBox 21"/>
          <p:cNvSpPr txBox="1">
            <a:spLocks noChangeArrowheads="1"/>
          </p:cNvSpPr>
          <p:nvPr/>
        </p:nvSpPr>
        <p:spPr bwMode="auto">
          <a:xfrm>
            <a:off x="3995738" y="6092825"/>
            <a:ext cx="3024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092825"/>
            <a:ext cx="1368425" cy="504825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55875" y="50133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427538" y="50133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авая круглая скобка 24"/>
          <p:cNvSpPr/>
          <p:nvPr/>
        </p:nvSpPr>
        <p:spPr>
          <a:xfrm rot="16200000">
            <a:off x="2124869" y="4364831"/>
            <a:ext cx="142875" cy="576263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авая круглая скобка 27"/>
          <p:cNvSpPr/>
          <p:nvPr/>
        </p:nvSpPr>
        <p:spPr>
          <a:xfrm rot="16200000">
            <a:off x="2988469" y="4364831"/>
            <a:ext cx="142875" cy="576263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авая круглая скобка 28"/>
          <p:cNvSpPr/>
          <p:nvPr/>
        </p:nvSpPr>
        <p:spPr>
          <a:xfrm rot="16200000">
            <a:off x="3960812" y="4329113"/>
            <a:ext cx="142875" cy="64770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16200000">
            <a:off x="5004594" y="4293394"/>
            <a:ext cx="142875" cy="719137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800" b="1" i="1" smtClean="0">
                <a:solidFill>
                  <a:srgbClr val="003300"/>
                </a:solidFill>
                <a:latin typeface="Comic Sans MS" pitchFamily="66" charset="0"/>
              </a:rPr>
              <a:t>Не</a:t>
            </a: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 с глаголами </a:t>
            </a:r>
            <a:b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sz="4800" i="1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0891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755650" y="1484313"/>
            <a:ext cx="76327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глагол с </a:t>
            </a:r>
            <a:r>
              <a:rPr lang="ru-RU" sz="2800" b="1" i="1">
                <a:solidFill>
                  <a:srgbClr val="003300"/>
                </a:solidFill>
              </a:rPr>
              <a:t>не</a:t>
            </a:r>
            <a:r>
              <a:rPr lang="ru-RU" sz="2400">
                <a:solidFill>
                  <a:srgbClr val="003300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 на это правило.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орфограмму.</a:t>
            </a:r>
          </a:p>
        </p:txBody>
      </p:sp>
      <p:pic>
        <p:nvPicPr>
          <p:cNvPr id="2970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3933825"/>
            <a:ext cx="7056438" cy="1798638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841884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2275" y="4149725"/>
            <a:ext cx="71278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800" i="1" spc="300" dirty="0"/>
              <a:t>Не пришёл, не выучил, не знал.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29705" name="TextBox 21"/>
          <p:cNvSpPr txBox="1">
            <a:spLocks noChangeArrowheads="1"/>
          </p:cNvSpPr>
          <p:nvPr/>
        </p:nvSpPr>
        <p:spPr bwMode="auto">
          <a:xfrm>
            <a:off x="3995738" y="6092825"/>
            <a:ext cx="3024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092825"/>
            <a:ext cx="1368425" cy="504825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24075" y="5013325"/>
            <a:ext cx="3603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572000" y="5013325"/>
            <a:ext cx="3603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75463" y="5013325"/>
            <a:ext cx="3603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Однородные члены предложения</a:t>
            </a:r>
            <a:endParaRPr lang="ru-RU" sz="40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0161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395288" y="1490663"/>
            <a:ext cx="83534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предложение. Обозначь однородные члены и слово, от которого они зависят.</a:t>
            </a:r>
          </a:p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Вспомни, что ты знаешь о знаках препинания и союзах между однородными членами.</a:t>
            </a:r>
          </a:p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Выполни схему предложения.</a:t>
            </a:r>
          </a:p>
        </p:txBody>
      </p:sp>
      <p:pic>
        <p:nvPicPr>
          <p:cNvPr id="3072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813" y="3644900"/>
            <a:ext cx="7272337" cy="252095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813" y="3644900"/>
            <a:ext cx="7345362" cy="323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                </a:t>
            </a:r>
            <a:r>
              <a:rPr lang="ru-RU" sz="2400" i="1" spc="300" dirty="0"/>
              <a:t>Сильный ветер сорвал листья с деревьев, разметал их по дороге. - = , =  .</a:t>
            </a:r>
          </a:p>
          <a:p>
            <a:pPr>
              <a:defRPr/>
            </a:pPr>
            <a:r>
              <a:rPr lang="ru-RU" sz="2400" i="1" spc="300" dirty="0"/>
              <a:t>Сильный ветер сорвал листья с деревьев и разметал их по дороге.</a:t>
            </a:r>
          </a:p>
          <a:p>
            <a:pPr>
              <a:defRPr/>
            </a:pPr>
            <a:r>
              <a:rPr lang="ru-RU" sz="2400" i="1" spc="300" dirty="0"/>
              <a:t>    - =  и =  .          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30729" name="TextBox 21"/>
          <p:cNvSpPr txBox="1">
            <a:spLocks noChangeArrowheads="1"/>
          </p:cNvSpPr>
          <p:nvPr/>
        </p:nvSpPr>
        <p:spPr bwMode="auto">
          <a:xfrm>
            <a:off x="3995738" y="614680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435600" y="4076700"/>
            <a:ext cx="10810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32588" y="4076700"/>
            <a:ext cx="11525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19700" y="4437063"/>
            <a:ext cx="17287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Правая круглая скобка 23"/>
          <p:cNvSpPr/>
          <p:nvPr/>
        </p:nvSpPr>
        <p:spPr>
          <a:xfrm>
            <a:off x="4284663" y="4508500"/>
            <a:ext cx="44450" cy="360363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Левая круглая скобка 24"/>
          <p:cNvSpPr/>
          <p:nvPr/>
        </p:nvSpPr>
        <p:spPr>
          <a:xfrm>
            <a:off x="2987675" y="4508500"/>
            <a:ext cx="71438" cy="360363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276600" y="4508500"/>
            <a:ext cx="358775" cy="3603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851275" y="4508500"/>
            <a:ext cx="360363" cy="3603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>
            <a:off x="3492500" y="5589588"/>
            <a:ext cx="44450" cy="36036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Левая круглая скобка 34"/>
          <p:cNvSpPr/>
          <p:nvPr/>
        </p:nvSpPr>
        <p:spPr>
          <a:xfrm>
            <a:off x="1979613" y="5589588"/>
            <a:ext cx="71437" cy="36036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268538" y="5589588"/>
            <a:ext cx="358775" cy="3603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059113" y="5589588"/>
            <a:ext cx="360362" cy="3603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732588" y="4149725"/>
            <a:ext cx="11525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219700" y="4508500"/>
            <a:ext cx="17287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76600" y="5229225"/>
            <a:ext cx="10795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572000" y="5157788"/>
            <a:ext cx="11525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572000" y="5229225"/>
            <a:ext cx="11525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08400" y="5589588"/>
            <a:ext cx="1727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708400" y="5516563"/>
            <a:ext cx="1727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существительных</a:t>
            </a:r>
            <a:endParaRPr lang="ru-RU" sz="36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20891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539750" y="1557338"/>
            <a:ext cx="83534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существительное. </a:t>
            </a:r>
          </a:p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Поставь его в начальную форму. Определи склонение.</a:t>
            </a:r>
          </a:p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Выдели окончание, проверь словом-помощником.</a:t>
            </a:r>
          </a:p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Подбери и запиши свой пример.</a:t>
            </a:r>
          </a:p>
        </p:txBody>
      </p:sp>
      <p:pic>
        <p:nvPicPr>
          <p:cNvPr id="3174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813" y="3644900"/>
            <a:ext cx="7272337" cy="252095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813" y="3835400"/>
            <a:ext cx="7345362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                </a:t>
            </a:r>
          </a:p>
          <a:p>
            <a:pPr>
              <a:defRPr/>
            </a:pPr>
            <a:r>
              <a:rPr lang="ru-RU" sz="2400" i="1" spc="600" dirty="0"/>
              <a:t>На опушке (на земле</a:t>
            </a:r>
            <a:r>
              <a:rPr lang="ru-RU" sz="2400" i="1" spc="300" dirty="0"/>
              <a:t>, 1 </a:t>
            </a:r>
            <a:r>
              <a:rPr lang="ru-RU" sz="2400" i="1" spc="300" dirty="0" err="1"/>
              <a:t>скл</a:t>
            </a:r>
            <a:r>
              <a:rPr lang="ru-RU" sz="2400" i="1" spc="300" dirty="0"/>
              <a:t>.)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spc="600" dirty="0"/>
              <a:t>На полянке (на земле</a:t>
            </a:r>
            <a:r>
              <a:rPr lang="ru-RU" sz="2400" i="1" spc="300" dirty="0"/>
              <a:t>, 1 </a:t>
            </a:r>
            <a:r>
              <a:rPr lang="ru-RU" sz="2400" i="1" spc="300" dirty="0" err="1"/>
              <a:t>скл</a:t>
            </a:r>
            <a:r>
              <a:rPr lang="ru-RU" sz="2400" i="1" spc="300" dirty="0"/>
              <a:t>.)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spc="600" dirty="0"/>
              <a:t>У речки (у земли</a:t>
            </a:r>
            <a:r>
              <a:rPr lang="ru-RU" sz="2400" i="1" spc="300" dirty="0"/>
              <a:t>, 1 </a:t>
            </a:r>
            <a:r>
              <a:rPr lang="ru-RU" sz="2400" i="1" spc="300" dirty="0" err="1"/>
              <a:t>скл</a:t>
            </a:r>
            <a:r>
              <a:rPr lang="ru-RU" sz="2400" i="1" spc="300" dirty="0"/>
              <a:t>.)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31753" name="TextBox 21"/>
          <p:cNvSpPr txBox="1">
            <a:spLocks noChangeArrowheads="1"/>
          </p:cNvSpPr>
          <p:nvPr/>
        </p:nvSpPr>
        <p:spPr bwMode="auto">
          <a:xfrm>
            <a:off x="3995738" y="614680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63938" y="4365625"/>
            <a:ext cx="287337" cy="358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795963" y="4365625"/>
            <a:ext cx="288925" cy="43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635375" y="4652963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67400" y="4652963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867400" y="4724400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779838" y="4868863"/>
            <a:ext cx="287337" cy="3603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851275" y="5157788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916238" y="5373688"/>
            <a:ext cx="287337" cy="358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2987675" y="5661025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948363" y="4868863"/>
            <a:ext cx="288925" cy="43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6019800" y="5157788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019800" y="5229225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4932363" y="5373688"/>
            <a:ext cx="287337" cy="43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5003800" y="5661025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003800" y="5732463"/>
            <a:ext cx="1444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2879726" y="4257675"/>
            <a:ext cx="144462" cy="71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903913" y="4257675"/>
            <a:ext cx="144462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3167856" y="4760119"/>
            <a:ext cx="144463" cy="73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6119812" y="4760913"/>
            <a:ext cx="144463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375695" y="5336381"/>
            <a:ext cx="144462" cy="73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5111750" y="5265738"/>
            <a:ext cx="144463" cy="71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прилагательных</a:t>
            </a:r>
            <a:endParaRPr lang="ru-RU" sz="36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268413"/>
            <a:ext cx="8353425" cy="24479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539750" y="1341438"/>
            <a:ext cx="8353425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</a:t>
            </a:r>
            <a:r>
              <a:rPr lang="ru-RU" sz="2300">
                <a:solidFill>
                  <a:srgbClr val="003300"/>
                </a:solidFill>
              </a:rPr>
              <a:t>Выпиши прилагательное вместе с существительным, к которому оно относится. 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Поставь к прилагательному вопрос от существительного.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Определи род, число, падеж прилагательного по существительному.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Выдели окончание прилагательного.</a:t>
            </a:r>
          </a:p>
        </p:txBody>
      </p:sp>
      <p:pic>
        <p:nvPicPr>
          <p:cNvPr id="3277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6375" y="3860800"/>
            <a:ext cx="7272338" cy="1944688"/>
          </a:xfrm>
          <a:prstGeom prst="wedgeRoundRectCallout">
            <a:avLst>
              <a:gd name="adj1" fmla="val -55861"/>
              <a:gd name="adj2" fmla="val 608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813" y="4076700"/>
            <a:ext cx="7127875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                </a:t>
            </a:r>
          </a:p>
          <a:p>
            <a:pPr>
              <a:defRPr/>
            </a:pPr>
            <a:r>
              <a:rPr lang="ru-RU" sz="2400" i="1" spc="600" dirty="0"/>
              <a:t>К лесу(</a:t>
            </a:r>
            <a:r>
              <a:rPr lang="ru-RU" sz="2400" i="1" spc="300" dirty="0"/>
              <a:t>какому</a:t>
            </a:r>
            <a:r>
              <a:rPr lang="ru-RU" sz="2400" i="1" spc="600" dirty="0"/>
              <a:t>?) дальнему </a:t>
            </a:r>
            <a:r>
              <a:rPr lang="ru-RU" sz="2400" i="1" dirty="0"/>
              <a:t>– </a:t>
            </a:r>
          </a:p>
          <a:p>
            <a:pPr>
              <a:defRPr/>
            </a:pPr>
            <a:r>
              <a:rPr lang="ru-RU" sz="2400" i="1" dirty="0"/>
              <a:t>м.р., ед.ч., Д.п.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32777" name="TextBox 21"/>
          <p:cNvSpPr txBox="1">
            <a:spLocks noChangeArrowheads="1"/>
          </p:cNvSpPr>
          <p:nvPr/>
        </p:nvSpPr>
        <p:spPr bwMode="auto">
          <a:xfrm>
            <a:off x="3995738" y="614680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8400" y="4581525"/>
            <a:ext cx="719138" cy="360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227763" y="4581525"/>
            <a:ext cx="720725" cy="360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Пропуск, замена, перестановка букв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94468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/>
              <a:t>  </a:t>
            </a:r>
            <a:r>
              <a:rPr lang="ru-RU" sz="2400">
                <a:solidFill>
                  <a:srgbClr val="003300"/>
                </a:solidFill>
              </a:rPr>
              <a:t>Выпиши слово.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в нём пропущенную (неверно                   написанную) букву.</a:t>
            </a:r>
          </a:p>
        </p:txBody>
      </p:sp>
      <p:pic>
        <p:nvPicPr>
          <p:cNvPr id="614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84325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1908175" y="465296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                 Звонок,  ученик.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95738" y="5084763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11863" y="5084763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55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20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3600" b="1" i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3200" smtClean="0">
                <a:solidFill>
                  <a:srgbClr val="003300"/>
                </a:solidFill>
                <a:latin typeface="Comic Sans MS" pitchFamily="66" charset="0"/>
              </a:rPr>
              <a:t> на конце глаголов 2-го лица единственного числа настоящего времени</a:t>
            </a:r>
            <a:endParaRPr lang="ru-RU" sz="3200" i="1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557338"/>
            <a:ext cx="8353425" cy="143986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827088" y="1581150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глагол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глагола на эту орфограмму.</a:t>
            </a:r>
          </a:p>
        </p:txBody>
      </p:sp>
      <p:pic>
        <p:nvPicPr>
          <p:cNvPr id="3482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813" y="3213100"/>
            <a:ext cx="7200900" cy="1295400"/>
          </a:xfrm>
          <a:prstGeom prst="wedgeRoundRectCallout">
            <a:avLst>
              <a:gd name="adj1" fmla="val -56605"/>
              <a:gd name="adj2" fmla="val 5463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212976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2124075" y="3573463"/>
            <a:ext cx="54006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Пишешь, решаешь, читаешь (наст.вр., 2-го лица, ед.ч.)</a:t>
            </a:r>
          </a:p>
        </p:txBody>
      </p:sp>
      <p:sp>
        <p:nvSpPr>
          <p:cNvPr id="34825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388" y="6237288"/>
            <a:ext cx="1152525" cy="431800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913" y="4724400"/>
            <a:ext cx="7416800" cy="1441450"/>
          </a:xfrm>
          <a:prstGeom prst="wedgeRoundRectCallout">
            <a:avLst>
              <a:gd name="adj1" fmla="val -53258"/>
              <a:gd name="adj2" fmla="val -3903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34829" name="TextBox 32"/>
          <p:cNvSpPr txBox="1">
            <a:spLocks noChangeArrowheads="1"/>
          </p:cNvSpPr>
          <p:nvPr/>
        </p:nvSpPr>
        <p:spPr bwMode="auto">
          <a:xfrm>
            <a:off x="1403350" y="5118100"/>
            <a:ext cx="72723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400" b="1">
                <a:latin typeface="Book Antiqua" pitchFamily="18" charset="0"/>
              </a:rPr>
              <a:t>На конце глаголов 2-го лица единственного числа пишется мягкий знак </a:t>
            </a:r>
            <a:r>
              <a:rPr lang="ru-RU" sz="3200" b="1" i="1">
                <a:latin typeface="Book Antiqua" pitchFamily="18" charset="0"/>
              </a:rPr>
              <a:t>ь</a:t>
            </a:r>
            <a:r>
              <a:rPr lang="ru-RU" sz="2400" b="1">
                <a:latin typeface="Book Antiqua" pitchFamily="18" charset="0"/>
              </a:rPr>
              <a:t>.</a:t>
            </a:r>
            <a:endParaRPr lang="ru-RU" sz="2800" b="1" i="1">
              <a:latin typeface="Book Antiqua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492500" y="40052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48488" y="40052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219700" y="40052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360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личных окончаний глаголов</a:t>
            </a:r>
            <a:endParaRPr lang="ru-RU" sz="36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268413"/>
            <a:ext cx="8353425" cy="24479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4" name="TextBox 6"/>
          <p:cNvSpPr txBox="1">
            <a:spLocks noChangeArrowheads="1"/>
          </p:cNvSpPr>
          <p:nvPr/>
        </p:nvSpPr>
        <p:spPr bwMode="auto">
          <a:xfrm>
            <a:off x="539750" y="1341438"/>
            <a:ext cx="8353425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</a:t>
            </a:r>
            <a:r>
              <a:rPr lang="ru-RU" sz="2300">
                <a:solidFill>
                  <a:srgbClr val="003300"/>
                </a:solidFill>
              </a:rPr>
              <a:t>Выпиши глагол правильно. 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Поставь ударение. Поставь глагол в начальную (неопределённую) форму.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Посмотри на гласную перед </a:t>
            </a:r>
            <a:r>
              <a:rPr lang="ru-RU" sz="2300" i="1">
                <a:solidFill>
                  <a:srgbClr val="003300"/>
                </a:solidFill>
              </a:rPr>
              <a:t>–ть</a:t>
            </a:r>
            <a:r>
              <a:rPr lang="ru-RU" sz="2300">
                <a:solidFill>
                  <a:srgbClr val="003300"/>
                </a:solidFill>
              </a:rPr>
              <a:t>.</a:t>
            </a:r>
          </a:p>
          <a:p>
            <a:pPr>
              <a:buFontTx/>
              <a:buBlip>
                <a:blip r:embed="rId2"/>
              </a:buBlip>
            </a:pPr>
            <a:r>
              <a:rPr lang="ru-RU" sz="2300">
                <a:solidFill>
                  <a:srgbClr val="003300"/>
                </a:solidFill>
              </a:rPr>
              <a:t>  Определи спряжение глагола и гласную, которую следует писать в окончании глагола </a:t>
            </a:r>
            <a:r>
              <a:rPr lang="ru-RU" sz="2300" i="1">
                <a:solidFill>
                  <a:srgbClr val="003300"/>
                </a:solidFill>
              </a:rPr>
              <a:t>ед</a:t>
            </a:r>
            <a:r>
              <a:rPr lang="ru-RU" sz="2300">
                <a:solidFill>
                  <a:srgbClr val="003300"/>
                </a:solidFill>
              </a:rPr>
              <a:t>. и </a:t>
            </a:r>
            <a:r>
              <a:rPr lang="ru-RU" sz="2300" i="1">
                <a:solidFill>
                  <a:srgbClr val="003300"/>
                </a:solidFill>
              </a:rPr>
              <a:t>мн</a:t>
            </a:r>
            <a:r>
              <a:rPr lang="ru-RU" sz="2300">
                <a:solidFill>
                  <a:srgbClr val="003300"/>
                </a:solidFill>
              </a:rPr>
              <a:t>. числа.</a:t>
            </a:r>
          </a:p>
        </p:txBody>
      </p:sp>
      <p:pic>
        <p:nvPicPr>
          <p:cNvPr id="3584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6375" y="3860800"/>
            <a:ext cx="7272338" cy="2232025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813" y="4032250"/>
            <a:ext cx="7272337" cy="2492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                </a:t>
            </a:r>
          </a:p>
          <a:p>
            <a:pPr>
              <a:defRPr/>
            </a:pPr>
            <a:r>
              <a:rPr lang="ru-RU" sz="2400" i="1" spc="300" dirty="0"/>
              <a:t>Пишет –писать, </a:t>
            </a:r>
            <a:r>
              <a:rPr lang="ru-RU" sz="2400" i="1" dirty="0"/>
              <a:t>глаг., 1 </a:t>
            </a:r>
            <a:r>
              <a:rPr lang="ru-RU" sz="2400" i="1" dirty="0" err="1"/>
              <a:t>спр</a:t>
            </a:r>
            <a:r>
              <a:rPr lang="ru-RU" sz="2400" i="1" dirty="0"/>
              <a:t>., (-е, -</a:t>
            </a:r>
            <a:r>
              <a:rPr lang="ru-RU" sz="2400" i="1" dirty="0" err="1"/>
              <a:t>ут</a:t>
            </a:r>
            <a:r>
              <a:rPr lang="ru-RU" sz="2400" i="1" dirty="0"/>
              <a:t>, -ют);</a:t>
            </a:r>
          </a:p>
          <a:p>
            <a:pPr>
              <a:defRPr/>
            </a:pPr>
            <a:endParaRPr lang="ru-RU" sz="2800" i="1" spc="300" dirty="0"/>
          </a:p>
          <a:p>
            <a:pPr>
              <a:defRPr/>
            </a:pPr>
            <a:r>
              <a:rPr lang="ru-RU" sz="2400" i="1" spc="300" dirty="0"/>
              <a:t>ставит – ставить, </a:t>
            </a:r>
            <a:r>
              <a:rPr lang="ru-RU" sz="2400" i="1" dirty="0"/>
              <a:t>глаг., 2 </a:t>
            </a:r>
            <a:r>
              <a:rPr lang="ru-RU" sz="2400" i="1" dirty="0" err="1"/>
              <a:t>спр</a:t>
            </a:r>
            <a:r>
              <a:rPr lang="ru-RU" sz="2400" i="1" dirty="0"/>
              <a:t>., ( -и, -</a:t>
            </a:r>
            <a:r>
              <a:rPr lang="ru-RU" sz="2400" i="1" dirty="0" err="1"/>
              <a:t>ат</a:t>
            </a:r>
            <a:r>
              <a:rPr lang="ru-RU" sz="2400" i="1" dirty="0"/>
              <a:t>,     -</a:t>
            </a:r>
            <a:r>
              <a:rPr lang="ru-RU" sz="2400" i="1" dirty="0" err="1"/>
              <a:t>ят</a:t>
            </a:r>
            <a:r>
              <a:rPr lang="ru-RU" sz="2400" i="1" dirty="0"/>
              <a:t>)</a:t>
            </a:r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35849" name="TextBox 21"/>
          <p:cNvSpPr txBox="1">
            <a:spLocks noChangeArrowheads="1"/>
          </p:cNvSpPr>
          <p:nvPr/>
        </p:nvSpPr>
        <p:spPr bwMode="auto">
          <a:xfrm>
            <a:off x="3995738" y="614680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413" y="4508500"/>
            <a:ext cx="504825" cy="360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555875" y="5300663"/>
            <a:ext cx="503238" cy="3603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3995738" y="4365625"/>
            <a:ext cx="215900" cy="215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4211638" y="4365625"/>
            <a:ext cx="215900" cy="215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79838" y="48688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79838" y="4941888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572000" y="5157788"/>
            <a:ext cx="215900" cy="215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787900" y="5157788"/>
            <a:ext cx="215900" cy="215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6100" y="56610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6100" y="5732463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mtClean="0">
                <a:solidFill>
                  <a:srgbClr val="003300"/>
                </a:solidFill>
                <a:latin typeface="Comic Sans MS" pitchFamily="66" charset="0"/>
              </a:rPr>
              <a:t>Сложное предложение</a:t>
            </a:r>
            <a:endParaRPr lang="ru-RU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12875"/>
            <a:ext cx="8353425" cy="22320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539750" y="1473200"/>
            <a:ext cx="83534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</a:t>
            </a:r>
            <a:r>
              <a:rPr lang="ru-RU" sz="2800">
                <a:solidFill>
                  <a:srgbClr val="003300"/>
                </a:solidFill>
              </a:rPr>
              <a:t>Выпиши правильно. 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Подчеркни грамматические основы.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Составь схему.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>
                <a:solidFill>
                  <a:srgbClr val="003300"/>
                </a:solidFill>
              </a:rPr>
              <a:t>  Подчеркни запятую.</a:t>
            </a:r>
          </a:p>
        </p:txBody>
      </p:sp>
      <p:pic>
        <p:nvPicPr>
          <p:cNvPr id="3686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6375" y="3860800"/>
            <a:ext cx="7272338" cy="2232025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813" y="4032250"/>
            <a:ext cx="7272337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spc="300" dirty="0"/>
              <a:t>            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spc="300" dirty="0"/>
              <a:t>Дремлют рыбы под водой, почивает сом седой.    = - ,  = - .</a:t>
            </a:r>
            <a:endParaRPr lang="ru-RU" sz="2400" i="1" dirty="0"/>
          </a:p>
          <a:p>
            <a:pPr>
              <a:defRPr/>
            </a:pPr>
            <a:endParaRPr lang="ru-RU" sz="2800" i="1" spc="300" dirty="0"/>
          </a:p>
        </p:txBody>
      </p:sp>
      <p:sp>
        <p:nvSpPr>
          <p:cNvPr id="36873" name="TextBox 21"/>
          <p:cNvSpPr txBox="1">
            <a:spLocks noChangeArrowheads="1"/>
          </p:cNvSpPr>
          <p:nvPr/>
        </p:nvSpPr>
        <p:spPr bwMode="auto">
          <a:xfrm>
            <a:off x="3995738" y="614680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227763" y="5013325"/>
            <a:ext cx="215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19475" y="4941888"/>
            <a:ext cx="8651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619250" y="4941888"/>
            <a:ext cx="1657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19250" y="5013325"/>
            <a:ext cx="1657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692275" y="5516563"/>
            <a:ext cx="5762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516688" y="4941888"/>
            <a:ext cx="16557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516688" y="5013325"/>
            <a:ext cx="16557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Левая круглая скобка 40"/>
          <p:cNvSpPr/>
          <p:nvPr/>
        </p:nvSpPr>
        <p:spPr>
          <a:xfrm>
            <a:off x="3924300" y="5157788"/>
            <a:ext cx="71438" cy="287337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Левая круглая скобка 41"/>
          <p:cNvSpPr/>
          <p:nvPr/>
        </p:nvSpPr>
        <p:spPr>
          <a:xfrm>
            <a:off x="4859338" y="5157788"/>
            <a:ext cx="73025" cy="287337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>
            <a:off x="4500563" y="5157788"/>
            <a:ext cx="71437" cy="287337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>
            <a:off x="5435600" y="5157788"/>
            <a:ext cx="73025" cy="287337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Слог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5843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Раздели слово на слоги.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Обозначь гласные.</a:t>
            </a:r>
          </a:p>
        </p:txBody>
      </p:sp>
      <p:pic>
        <p:nvPicPr>
          <p:cNvPr id="717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84325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8175" y="4652963"/>
            <a:ext cx="66960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/>
              <a:t>                 </a:t>
            </a:r>
            <a:r>
              <a:rPr lang="ru-RU" sz="2800" i="1" spc="600" dirty="0"/>
              <a:t>учитель</a:t>
            </a:r>
            <a:r>
              <a:rPr lang="ru-RU" sz="2800" i="1" dirty="0"/>
              <a:t> – 3 сл.</a:t>
            </a:r>
          </a:p>
        </p:txBody>
      </p:sp>
      <p:sp>
        <p:nvSpPr>
          <p:cNvPr id="717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3707606" y="4941094"/>
            <a:ext cx="43338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210844" y="4941094"/>
            <a:ext cx="43338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938" y="4265613"/>
            <a:ext cx="30956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. 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Перенос  слова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08108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/>
              <a:t>  Раздели слово на слоги для переноса.</a:t>
            </a:r>
          </a:p>
        </p:txBody>
      </p:sp>
      <p:pic>
        <p:nvPicPr>
          <p:cNvPr id="8197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813" y="3087688"/>
            <a:ext cx="7056437" cy="792162"/>
          </a:xfrm>
          <a:prstGeom prst="wedgeRoundRectCallout">
            <a:avLst>
              <a:gd name="adj1" fmla="val -57547"/>
              <a:gd name="adj2" fmla="val 14820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068960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8200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202" name="TextBox 13"/>
          <p:cNvSpPr txBox="1">
            <a:spLocks noChangeArrowheads="1"/>
          </p:cNvSpPr>
          <p:nvPr/>
        </p:nvSpPr>
        <p:spPr bwMode="auto">
          <a:xfrm>
            <a:off x="3995738" y="3087688"/>
            <a:ext cx="2808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Оси - на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1547813" y="4581525"/>
            <a:ext cx="7056437" cy="1439863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581128"/>
            <a:ext cx="1915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</a:p>
        </p:txBody>
      </p:sp>
      <p:sp>
        <p:nvSpPr>
          <p:cNvPr id="8205" name="TextBox 18"/>
          <p:cNvSpPr txBox="1">
            <a:spLocks noChangeArrowheads="1"/>
          </p:cNvSpPr>
          <p:nvPr/>
        </p:nvSpPr>
        <p:spPr bwMode="auto">
          <a:xfrm>
            <a:off x="1619250" y="4635500"/>
            <a:ext cx="705643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                    При переносе одну букву нельзя оставлять на строке, нельзя переносить на новую строку.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b="1" i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, обозначающий мягкость согласных.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51288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/>
              <a:t> </a:t>
            </a:r>
            <a:r>
              <a:rPr lang="ru-RU" sz="2400">
                <a:solidFill>
                  <a:srgbClr val="003300"/>
                </a:solidFill>
              </a:rPr>
              <a:t>Подчеркни мягкий знак </a:t>
            </a:r>
            <a:r>
              <a:rPr lang="ru-RU" sz="2400" b="1" i="1">
                <a:solidFill>
                  <a:srgbClr val="003300"/>
                </a:solidFill>
              </a:rPr>
              <a:t>ь</a:t>
            </a:r>
            <a:r>
              <a:rPr lang="ru-RU" sz="2400">
                <a:solidFill>
                  <a:srgbClr val="003300"/>
                </a:solidFill>
              </a:rPr>
              <a:t> и согласную перед ним.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 на эту орфограмму.</a:t>
            </a:r>
          </a:p>
        </p:txBody>
      </p:sp>
      <p:pic>
        <p:nvPicPr>
          <p:cNvPr id="9221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72878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1908175" y="4652963"/>
            <a:ext cx="66960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Ель, тень, пень, коньки, мальчик, пальто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195513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8263" y="5157788"/>
            <a:ext cx="2873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2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588125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39975" y="55165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48263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11638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76600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95513" y="5157788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276600" y="5157788"/>
            <a:ext cx="28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1638" y="5157788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339975" y="5589588"/>
            <a:ext cx="28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588125" y="5157788"/>
            <a:ext cx="28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Гласные после шипящих</a:t>
            </a:r>
            <a:b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003300"/>
                </a:solidFill>
                <a:latin typeface="Bookman Old Style" pitchFamily="18" charset="0"/>
              </a:rPr>
              <a:t>жи/ши;  ча/ща;  чу/щу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Придумай и запиши ещё 2 слова на эту орфограмму.</a:t>
            </a:r>
          </a:p>
        </p:txBody>
      </p:sp>
      <p:pic>
        <p:nvPicPr>
          <p:cNvPr id="10245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1288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1908175" y="465296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Малыши, карандаши, ежи, роща, туча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867400" y="5157788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50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948488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01013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867400" y="5084763"/>
            <a:ext cx="4333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003800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987675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987675" y="5157788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03800" y="5157788"/>
            <a:ext cx="288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101013" y="5157788"/>
            <a:ext cx="2873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948488" y="5157788"/>
            <a:ext cx="2873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Сочетания </a:t>
            </a:r>
            <a:r>
              <a:rPr lang="ru-RU" sz="4000" smtClean="0">
                <a:solidFill>
                  <a:srgbClr val="003300"/>
                </a:solidFill>
                <a:latin typeface="Bookman Old Style" pitchFamily="18" charset="0"/>
              </a:rPr>
              <a:t>чк, чн, нщ, щн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755650" y="1557338"/>
            <a:ext cx="76327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Подчеркни сочетание.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Запиши ещё 2 слова.</a:t>
            </a:r>
          </a:p>
        </p:txBody>
      </p:sp>
      <p:pic>
        <p:nvPicPr>
          <p:cNvPr id="11269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1288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1272" name="TextBox 10"/>
          <p:cNvSpPr txBox="1">
            <a:spLocks noChangeArrowheads="1"/>
          </p:cNvSpPr>
          <p:nvPr/>
        </p:nvSpPr>
        <p:spPr bwMode="auto">
          <a:xfrm>
            <a:off x="1908175" y="465296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Дочка, речка, мощный.</a:t>
            </a:r>
          </a:p>
        </p:txBody>
      </p:sp>
      <p:sp>
        <p:nvSpPr>
          <p:cNvPr id="11273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787900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92500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411413" y="5084763"/>
            <a:ext cx="431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44450"/>
            <a:ext cx="8785225" cy="1143000"/>
          </a:xfrm>
        </p:spPr>
        <p:txBody>
          <a:bodyPr/>
          <a:lstStyle/>
          <a:p>
            <a:r>
              <a:rPr lang="ru-RU" sz="4000" smtClean="0">
                <a:solidFill>
                  <a:srgbClr val="003300"/>
                </a:solidFill>
                <a:latin typeface="Comic Sans MS" pitchFamily="66" charset="0"/>
              </a:rPr>
              <a:t>Ударение</a:t>
            </a:r>
            <a:endParaRPr lang="ru-RU" sz="400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1484313"/>
            <a:ext cx="8353425" cy="180022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755650" y="1700213"/>
            <a:ext cx="763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Выпиши слова.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ru-RU" sz="2400">
                <a:solidFill>
                  <a:srgbClr val="003300"/>
                </a:solidFill>
              </a:rPr>
              <a:t>  Поставь в них правильно знак ударения.</a:t>
            </a:r>
          </a:p>
        </p:txBody>
      </p:sp>
      <p:pic>
        <p:nvPicPr>
          <p:cNvPr id="12293" name="Рисунок 7" descr="ucos56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4467225"/>
            <a:ext cx="11525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250" y="4076700"/>
            <a:ext cx="7056438" cy="151288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1908175" y="4778375"/>
            <a:ext cx="6696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Алфавит, азбука, портфель.</a:t>
            </a:r>
          </a:p>
        </p:txBody>
      </p:sp>
      <p:sp>
        <p:nvSpPr>
          <p:cNvPr id="12297" name="TextBox 21"/>
          <p:cNvSpPr txBox="1">
            <a:spLocks noChangeArrowheads="1"/>
          </p:cNvSpPr>
          <p:nvPr/>
        </p:nvSpPr>
        <p:spPr bwMode="auto">
          <a:xfrm>
            <a:off x="3995738" y="6165850"/>
            <a:ext cx="30241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C00000"/>
                </a:solidFill>
              </a:rPr>
              <a:t>К началу списка</a:t>
            </a: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19925" y="6165850"/>
            <a:ext cx="1368425" cy="50323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3276600" y="46529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924300" y="46529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72225" y="4652963"/>
            <a:ext cx="215900" cy="215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656</TotalTime>
  <Words>1546</Words>
  <Application>Microsoft Office PowerPoint</Application>
  <PresentationFormat>Экран (4:3)</PresentationFormat>
  <Paragraphs>275</Paragraphs>
  <Slides>32</Slides>
  <Notes>0</Notes>
  <HiddenSlides>31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Book Antiqua</vt:lpstr>
      <vt:lpstr>Bookman Old Style</vt:lpstr>
      <vt:lpstr>Calibri</vt:lpstr>
      <vt:lpstr>Comic Sans MS</vt:lpstr>
      <vt:lpstr>нач.школа 16. русский язык</vt:lpstr>
      <vt:lpstr>Презентация PowerPoint</vt:lpstr>
      <vt:lpstr>Большая буква в начале предложения</vt:lpstr>
      <vt:lpstr>Пропуск, замена, перестановка букв</vt:lpstr>
      <vt:lpstr>Слог</vt:lpstr>
      <vt:lpstr>Перенос  слова</vt:lpstr>
      <vt:lpstr>Мягкий знак ь, обозначающий мягкость согласных.</vt:lpstr>
      <vt:lpstr>Гласные после шипящих жи/ши;  ча/ща;  чу/щу</vt:lpstr>
      <vt:lpstr>Сочетания чк, чн, нщ, щн</vt:lpstr>
      <vt:lpstr>Ударение</vt:lpstr>
      <vt:lpstr>Безударная гласная в корне, проверяемая ударением ( а, о, е, и, я)</vt:lpstr>
      <vt:lpstr>Безударная гласная в корне, непроверяемая ударением</vt:lpstr>
      <vt:lpstr>Парные звонкие и глухие согласные</vt:lpstr>
      <vt:lpstr>Большая буква в имени собственном</vt:lpstr>
      <vt:lpstr>Разделительный мягкий знак ь</vt:lpstr>
      <vt:lpstr>Двойные согласные в слове</vt:lpstr>
      <vt:lpstr>Знаки препинания в конце предложения (. ! ? …)</vt:lpstr>
      <vt:lpstr>Разбор предложения </vt:lpstr>
      <vt:lpstr>Состав слова</vt:lpstr>
      <vt:lpstr>Правописание  непроизносимых согласных</vt:lpstr>
      <vt:lpstr>Гласные и согласные  в приставках</vt:lpstr>
      <vt:lpstr>Правописание приставки со словом</vt:lpstr>
      <vt:lpstr>Правописание предлога со словом (орфограмма – пробел)</vt:lpstr>
      <vt:lpstr>Разделительный твёрдый знак ъ</vt:lpstr>
      <vt:lpstr>Мягкий знак ь на конце существительных после шипящих</vt:lpstr>
      <vt:lpstr>Соединительные гласные  в сложных словах (о, е)</vt:lpstr>
      <vt:lpstr>Не с глаголами  (орфограмма – пробел)</vt:lpstr>
      <vt:lpstr>Однородные члены предложения</vt:lpstr>
      <vt:lpstr>Правописание безударных падежных окончаний имён существительных</vt:lpstr>
      <vt:lpstr>Правописание безударных падежных окончаний имён прилагательных</vt:lpstr>
      <vt:lpstr>Мягкий знак ь на конце глаголов 2-го лица единственного числа настоящего времени</vt:lpstr>
      <vt:lpstr>Правописание безударных личных окончаний глаголов</vt:lpstr>
      <vt:lpstr>Сложное предложение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pichy_pravilno</dc:title>
  <dc:subject>ryss_iyzik</dc:subject>
  <dc:creator>Corowina</dc:creator>
  <dc:description>http://aida.ucoz.ru</dc:description>
  <cp:lastModifiedBy>Виктор</cp:lastModifiedBy>
  <cp:revision>76</cp:revision>
  <dcterms:created xsi:type="dcterms:W3CDTF">2012-04-21T12:13:54Z</dcterms:created>
  <dcterms:modified xsi:type="dcterms:W3CDTF">2020-11-22T15:15:15Z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296499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