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349" r:id="rId2"/>
    <p:sldId id="351" r:id="rId3"/>
    <p:sldId id="347" r:id="rId4"/>
    <p:sldId id="355" r:id="rId5"/>
    <p:sldId id="352" r:id="rId6"/>
    <p:sldId id="354" r:id="rId7"/>
    <p:sldId id="353" r:id="rId8"/>
    <p:sldId id="358" r:id="rId9"/>
    <p:sldId id="357" r:id="rId10"/>
    <p:sldId id="356" r:id="rId11"/>
    <p:sldId id="360" r:id="rId12"/>
    <p:sldId id="36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70" autoAdjust="0"/>
    <p:restoredTop sz="99023" autoAdjust="0"/>
  </p:normalViewPr>
  <p:slideViewPr>
    <p:cSldViewPr>
      <p:cViewPr varScale="1">
        <p:scale>
          <a:sx n="66" d="100"/>
          <a:sy n="66" d="100"/>
        </p:scale>
        <p:origin x="-120" y="-5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B82A2B-E20D-4532-B1EC-523AE282EF45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95DDCE-0C27-4905-AE85-764687490B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00FEE-A296-4AE7-8A59-8AB02F7376B6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C8DE8-45DA-495B-B774-5CE8C7EE5A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00FEE-A296-4AE7-8A59-8AB02F7376B6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C8DE8-45DA-495B-B774-5CE8C7EE5A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00FEE-A296-4AE7-8A59-8AB02F7376B6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C8DE8-45DA-495B-B774-5CE8C7EE5A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00FEE-A296-4AE7-8A59-8AB02F7376B6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C8DE8-45DA-495B-B774-5CE8C7EE5A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00FEE-A296-4AE7-8A59-8AB02F7376B6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C8DE8-45DA-495B-B774-5CE8C7EE5A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00FEE-A296-4AE7-8A59-8AB02F7376B6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C8DE8-45DA-495B-B774-5CE8C7EE5A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00FEE-A296-4AE7-8A59-8AB02F7376B6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C8DE8-45DA-495B-B774-5CE8C7EE5A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00FEE-A296-4AE7-8A59-8AB02F7376B6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2AC8DE8-45DA-495B-B774-5CE8C7EE5A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00FEE-A296-4AE7-8A59-8AB02F7376B6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C8DE8-45DA-495B-B774-5CE8C7EE5A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00FEE-A296-4AE7-8A59-8AB02F7376B6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F2AC8DE8-45DA-495B-B774-5CE8C7EE5A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8000FEE-A296-4AE7-8A59-8AB02F7376B6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C8DE8-45DA-495B-B774-5CE8C7EE5A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8000FEE-A296-4AE7-8A59-8AB02F7376B6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2AC8DE8-45DA-495B-B774-5CE8C7EE5A1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715148"/>
            <a:ext cx="6400800" cy="285752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14" name="Рисунок 13" descr="0_3bbd5_6e47cbba_L.jpg"/>
          <p:cNvPicPr>
            <a:picLocks noChangeAspect="1"/>
          </p:cNvPicPr>
          <p:nvPr/>
        </p:nvPicPr>
        <p:blipFill>
          <a:blip r:embed="rId2" cstate="print"/>
          <a:srcRect l="34374"/>
          <a:stretch>
            <a:fillRect/>
          </a:stretch>
        </p:blipFill>
        <p:spPr>
          <a:xfrm>
            <a:off x="1" y="0"/>
            <a:ext cx="5214942" cy="6858000"/>
          </a:xfrm>
          <a:prstGeom prst="rect">
            <a:avLst/>
          </a:prstGeom>
        </p:spPr>
      </p:pic>
      <p:pic>
        <p:nvPicPr>
          <p:cNvPr id="6" name="Рисунок 5" descr="124-д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2000232" cy="1687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-1000164" y="1571612"/>
            <a:ext cx="7072362" cy="2862322"/>
          </a:xfrm>
          <a:prstGeom prst="rect">
            <a:avLst/>
          </a:prstGeom>
          <a:noFill/>
          <a:scene3d>
            <a:camera prst="isometricRightUp"/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Экологический паспорт группы «Солнышко»</a:t>
            </a:r>
            <a:endParaRPr lang="ru-RU" sz="6000" b="1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715148"/>
            <a:ext cx="6400800" cy="285752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14" name="Рисунок 13" descr="0_3bbd5_6e47cbba_L.jpg"/>
          <p:cNvPicPr>
            <a:picLocks noChangeAspect="1"/>
          </p:cNvPicPr>
          <p:nvPr/>
        </p:nvPicPr>
        <p:blipFill>
          <a:blip r:embed="rId2" cstate="print"/>
          <a:srcRect l="35937"/>
          <a:stretch>
            <a:fillRect/>
          </a:stretch>
        </p:blipFill>
        <p:spPr>
          <a:xfrm>
            <a:off x="1" y="0"/>
            <a:ext cx="5000627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4282" y="214290"/>
            <a:ext cx="4643470" cy="5036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Экологические игры:</a:t>
            </a:r>
          </a:p>
          <a:p>
            <a:pPr algn="ctr"/>
            <a:endParaRPr lang="ru-RU" sz="1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Картотека дидактических игр по экологии;</a:t>
            </a:r>
          </a:p>
          <a:p>
            <a:pPr marL="342900" indent="-342900">
              <a:buAutoNum type="arabicPeriod"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Настольные игры по экологии:</a:t>
            </a:r>
          </a:p>
          <a:p>
            <a:pPr marL="342900" indent="-342900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- Парные картинки  (обитатели морей, океанов, озер, рек);</a:t>
            </a:r>
          </a:p>
          <a:p>
            <a:pPr marL="342900" indent="-342900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- Парные картинки (птицы);</a:t>
            </a:r>
          </a:p>
          <a:p>
            <a:pPr marL="342900" indent="-342900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- Парные картинки (растения);</a:t>
            </a:r>
          </a:p>
          <a:p>
            <a:pPr marL="342900" indent="-342900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- Лесные жители;</a:t>
            </a:r>
          </a:p>
          <a:p>
            <a:pPr marL="342900" indent="-342900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- Природные явления;</a:t>
            </a:r>
          </a:p>
          <a:p>
            <a:pPr marL="342900" indent="-342900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- Чей малыш?</a:t>
            </a:r>
          </a:p>
          <a:p>
            <a:pPr marL="342900" indent="-342900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- Зоологическое лото;</a:t>
            </a:r>
          </a:p>
          <a:p>
            <a:pPr marL="342900" indent="-342900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- Животный мир;</a:t>
            </a:r>
          </a:p>
          <a:p>
            <a:pPr marL="342900" indent="-342900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- Мир растений;</a:t>
            </a:r>
          </a:p>
          <a:p>
            <a:pPr marL="342900" indent="-342900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- Логические цепочки;</a:t>
            </a:r>
          </a:p>
          <a:p>
            <a:pPr marL="342900" indent="-342900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-  Природные и погодные явления;</a:t>
            </a:r>
          </a:p>
          <a:p>
            <a:pPr marL="342900" indent="-342900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- Времена года;</a:t>
            </a:r>
          </a:p>
          <a:p>
            <a:pPr marL="342900" indent="-342900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- Крылья, лапы, хвосты;</a:t>
            </a:r>
          </a:p>
          <a:p>
            <a:pPr marL="342900" indent="-342900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- Птицы средней полосы;</a:t>
            </a:r>
          </a:p>
          <a:p>
            <a:pPr marL="342900" indent="-342900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- Где чей дом?</a:t>
            </a:r>
          </a:p>
          <a:p>
            <a:pPr marL="342900" indent="-342900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- Домино «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Жу-жу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342900" indent="-342900">
              <a:buAutoNum type="arabicPeriod"/>
            </a:pP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P107040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43174" y="4643446"/>
            <a:ext cx="2119327" cy="1589496"/>
          </a:xfrm>
          <a:prstGeom prst="rect">
            <a:avLst/>
          </a:prstGeom>
          <a:ln>
            <a:solidFill>
              <a:srgbClr val="00B050"/>
            </a:solidFill>
          </a:ln>
        </p:spPr>
      </p:pic>
      <p:pic>
        <p:nvPicPr>
          <p:cNvPr id="6" name="Рисунок 5" descr="P107057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282" y="5036332"/>
            <a:ext cx="2214578" cy="1660934"/>
          </a:xfrm>
          <a:prstGeom prst="rect">
            <a:avLst/>
          </a:prstGeom>
          <a:ln>
            <a:solidFill>
              <a:srgbClr val="00B050"/>
            </a:solidFill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715148"/>
            <a:ext cx="6400800" cy="285752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14" name="Рисунок 13" descr="0_3bbd5_6e47cbba_L.jpg"/>
          <p:cNvPicPr>
            <a:picLocks noChangeAspect="1"/>
          </p:cNvPicPr>
          <p:nvPr/>
        </p:nvPicPr>
        <p:blipFill>
          <a:blip r:embed="rId2" cstate="print"/>
          <a:srcRect l="35937"/>
          <a:stretch>
            <a:fillRect/>
          </a:stretch>
        </p:blipFill>
        <p:spPr>
          <a:xfrm>
            <a:off x="0" y="0"/>
            <a:ext cx="5000627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5720" y="214290"/>
            <a:ext cx="4500594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Методическая литература:</a:t>
            </a:r>
          </a:p>
          <a:p>
            <a:pPr algn="ctr"/>
            <a:endParaRPr lang="ru-RU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285720" y="142852"/>
            <a:ext cx="4500594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-539750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-539750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-5397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Воронкевич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О.А. «Добро пожаловать в экологию.»    СПб.: «Детство – Пресс», 2003г.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-5397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Горбатенко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О.Ф. «Система экологического воспитания в ДОУ».- Волгоград: ТТД «Учитель», 2007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-5397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Дежникова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Н.С., Иванова Л.Ю.,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Клемяшова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Е.М.,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Снитко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И.В., Цветкова И.В. «Воспитание экологической культуры у детей и подростков». – М.: Педагогическое общество России, 2000г.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-5397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Журавлева Л.С. «Солнечная тропинка (Занятия по экологии и ознакомлению с окружающим миром)». – М.: мозаика – Синтез, 2006г.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-5397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Иванова Т.В. «Экология  нестандартные занятия (старшая группа)». – Волгоград: ИТД «Корифей», 2005г.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-5397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Коломина Н.В. «Воспитание основ экологической культуры в детском саду». - М.:  творческий центр Сфера, 2004г.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-5397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 Каменева Л.А.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знакомить дошкольников с природой». - М.: Просвещение, 1983г.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-5397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 Кравченко И.В., Долгова Т.Л. «Прогулки в детском саду (старшая и подготовительная к школе группы).-» М.: ТЦ Сфера,  2009г.</a:t>
            </a:r>
          </a:p>
          <a:p>
            <a:pPr lvl="0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9. Кондратьева Н.Н. «Мы» - Программа экологического образования детей.– СПб: «Детство – пресс», 2000г.</a:t>
            </a:r>
          </a:p>
          <a:p>
            <a:pPr lvl="0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10. Марченко Л.И. «Комплексное развитие детей в процессе их общения с природой.» Уфа: «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Китап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», 1995г.</a:t>
            </a:r>
          </a:p>
          <a:p>
            <a:pPr lvl="0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11. Николаева С.Н. «Юный эколог». - М.: Мозаика – Синтез, 1999г.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-539750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715148"/>
            <a:ext cx="6400800" cy="285752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14" name="Рисунок 13" descr="0_3bbd5_6e47cbba_L.jpg"/>
          <p:cNvPicPr>
            <a:picLocks noChangeAspect="1"/>
          </p:cNvPicPr>
          <p:nvPr/>
        </p:nvPicPr>
        <p:blipFill>
          <a:blip r:embed="rId2" cstate="print"/>
          <a:srcRect l="35937"/>
          <a:stretch>
            <a:fillRect/>
          </a:stretch>
        </p:blipFill>
        <p:spPr>
          <a:xfrm>
            <a:off x="1" y="0"/>
            <a:ext cx="5000627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285728"/>
            <a:ext cx="4572032" cy="467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-5397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12. Николаева С.Н. «Ознакомление дошкольников с неживой природой (старший дошкольный возраст).» – М.: педагогическое общество России, 2005г.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-5397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13. Николаева С.Н. Методическое пособие к программе «Зеленая тропинка». – М.: Просвещение, 2001г.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-539750" algn="l"/>
              </a:tabLst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14.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Николаева С.Н. «Комплексные занятия по экологии (старший дошкольный возраст).» – М.: Педагогическое общество России, 2007г.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-5397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15.  Прохорова Л.Н. «Экологическое воспитание дошкольников.» - М,: АРКТИ, 2003г.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-539750" algn="l"/>
              </a:tabLst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16.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Павленко И.Н.,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Родюшкина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Н.Г. «Развитие речи и ознакомление с окружающим миром в ДОУ.» – М.: ТЦ Сфера, 2007г.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-539750" algn="l"/>
              </a:tabLst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17.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Рыжова Н.А. «Экологический проект «мое дерево». - М.: «Карапуз – дидактика», ТЦ Сфера, 2006г.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-539750" algn="l"/>
              </a:tabLst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18.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Шишкина В.А.,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Дедулевич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М.Н. «Прогулки в природу.» - М.: Просвещение, 2003г.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-539750" algn="l"/>
              </a:tabLst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19. О.В.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Дыбина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«Неизведанное рядом». ТЦ.»Сфера». М. 20013г.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5397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53975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715148"/>
            <a:ext cx="6400800" cy="285752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14" name="Рисунок 13" descr="0_3bbd5_6e47cbba_L.jpg"/>
          <p:cNvPicPr>
            <a:picLocks noChangeAspect="1"/>
          </p:cNvPicPr>
          <p:nvPr/>
        </p:nvPicPr>
        <p:blipFill>
          <a:blip r:embed="rId2" cstate="print"/>
          <a:srcRect l="35156"/>
          <a:stretch>
            <a:fillRect/>
          </a:stretch>
        </p:blipFill>
        <p:spPr>
          <a:xfrm>
            <a:off x="0" y="0"/>
            <a:ext cx="5072066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7158" y="357166"/>
            <a:ext cx="4500594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Общая характеристика группы.</a:t>
            </a:r>
          </a:p>
          <a:p>
            <a:endParaRPr lang="ru-RU" sz="14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группе 26 детей: 13 девочек, 13 мальчиков.</a:t>
            </a:r>
          </a:p>
          <a:p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Воспитатели: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Мельникова Клавдия Аркадьевна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воспитатель высшей квалификационной категории, стаж работы  - 30 лет. Участник и победитель городского конкурса 2012г «Воспитатель-исследователь» по теме : « Обучение и развитие мышления детей дошкольного возраста в процессе экологического воспитания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фото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3356992"/>
            <a:ext cx="4363594" cy="3215280"/>
          </a:xfrm>
          <a:prstGeom prst="rect">
            <a:avLst/>
          </a:prstGeom>
          <a:ln>
            <a:solidFill>
              <a:srgbClr val="00B050"/>
            </a:solidFill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715148"/>
            <a:ext cx="6400800" cy="285752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14" name="Рисунок 13" descr="0_3bbd5_6e47cbba_L.jpg"/>
          <p:cNvPicPr>
            <a:picLocks noChangeAspect="1"/>
          </p:cNvPicPr>
          <p:nvPr/>
        </p:nvPicPr>
        <p:blipFill>
          <a:blip r:embed="rId2" cstate="print"/>
          <a:srcRect l="35937"/>
          <a:stretch>
            <a:fillRect/>
          </a:stretch>
        </p:blipFill>
        <p:spPr>
          <a:xfrm>
            <a:off x="0" y="0"/>
            <a:ext cx="5072065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4282" y="214290"/>
            <a:ext cx="4643470" cy="6678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Оформление группы.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Стены в группе покрыты масляной и акриловой красками, побелка на потолке, пол покрыт паркетом, в туалетах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керамичекская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плитка, побелка.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Оформление группы производит благоприятное впечатление. В группе есть необходимые условия и оборудование для экологического образования детей.</a:t>
            </a:r>
          </a:p>
          <a:p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целях оздоровления детей в группе находится большое количество комнатных растений.. Перед дневным сном проводится влажная уборка и сквозное проветривание. С целью исключения аллергических реакций у детей исключено содержание животных и аквариумных рыб.</a:t>
            </a:r>
          </a:p>
          <a:p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работы.</a:t>
            </a:r>
          </a:p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создание условий для формирования начал экологической культуры, ознакомления детей с живой и неживой природой, повышение качества образовательного процесса в вопросах экологического воспитания детей дошкольного возраста и развитие у них гуманно-деятельного отношения к природе.</a:t>
            </a:r>
          </a:p>
          <a:p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Направления: </a:t>
            </a:r>
          </a:p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работе с детьми:</a:t>
            </a:r>
          </a:p>
          <a:p>
            <a:pPr>
              <a:buFontTx/>
              <a:buChar char="-"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уточнение, систематизация и углубление знаний дошкольников о растениях, животных и природных явлениях, о состоянии окружающей среды;</a:t>
            </a:r>
          </a:p>
          <a:p>
            <a:pPr>
              <a:buFontTx/>
              <a:buChar char="-"/>
            </a:pPr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715148"/>
            <a:ext cx="6400800" cy="285752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14" name="Рисунок 13" descr="0_3bbd5_6e47cbba_L.jpg"/>
          <p:cNvPicPr>
            <a:picLocks noChangeAspect="1"/>
          </p:cNvPicPr>
          <p:nvPr/>
        </p:nvPicPr>
        <p:blipFill>
          <a:blip r:embed="rId2" cstate="print"/>
          <a:srcRect l="35937"/>
          <a:stretch>
            <a:fillRect/>
          </a:stretch>
        </p:blipFill>
        <p:spPr>
          <a:xfrm>
            <a:off x="0" y="0"/>
            <a:ext cx="5072065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5720" y="285728"/>
            <a:ext cx="4643470" cy="615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развитие экологически грамотного поведения  в природе, безопасного как для самой природы, так и для человека;</a:t>
            </a:r>
          </a:p>
          <a:p>
            <a:pPr>
              <a:buFontTx/>
              <a:buChar char="-"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формирование представлений о причинно-следственных связях внутри природного комплекса;</a:t>
            </a:r>
          </a:p>
          <a:p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работе с родителями:</a:t>
            </a:r>
          </a:p>
          <a:p>
            <a:pPr>
              <a:buFontTx/>
              <a:buChar char="-"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 потребности заботиться об экологической чистоте своего двора, участка детского сада, группы, родного города, привлечение к участию в экологических акциях, субботниках;</a:t>
            </a:r>
          </a:p>
          <a:p>
            <a:pPr>
              <a:buFontTx/>
              <a:buChar char="-"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воспитание интереса и любви к родной природе, способности понимать и чувствовать ее красоту;</a:t>
            </a:r>
          </a:p>
          <a:p>
            <a:pPr>
              <a:buFontTx/>
              <a:buChar char="-"/>
            </a:pPr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работе с социумом:</a:t>
            </a:r>
          </a:p>
          <a:p>
            <a:pPr>
              <a:buFontTx/>
              <a:buChar char="-"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распространение листовок и буклетов по данному направлению.</a:t>
            </a:r>
          </a:p>
          <a:p>
            <a:pPr>
              <a:buFontTx/>
              <a:buChar char="-"/>
            </a:pPr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Программы и методики.</a:t>
            </a:r>
          </a:p>
          <a:p>
            <a:pPr marL="342900" indent="-342900">
              <a:buAutoNum type="arabicPeriod"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Основная образовательная программа МБДОУ  детский сад №296;</a:t>
            </a:r>
          </a:p>
          <a:p>
            <a:pPr marL="342900" indent="-342900">
              <a:buFontTx/>
              <a:buAutoNum type="arabicPeriod"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Николаева С.Н. «Юный эколог.»;</a:t>
            </a:r>
          </a:p>
          <a:p>
            <a:pPr marL="342900" indent="-342900">
              <a:buFontTx/>
              <a:buAutoNum type="arabicPeriod"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Авторская программа: Мельникова К.А. «Обучение и развитие детей дошкольного возраста в процессе экологического воспитания»</a:t>
            </a:r>
          </a:p>
          <a:p>
            <a:pPr marL="342900" indent="-342900"/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715148"/>
            <a:ext cx="6400800" cy="285752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14" name="Рисунок 13" descr="0_3bbd5_6e47cbba_L.jpg"/>
          <p:cNvPicPr>
            <a:picLocks noChangeAspect="1"/>
          </p:cNvPicPr>
          <p:nvPr/>
        </p:nvPicPr>
        <p:blipFill>
          <a:blip r:embed="rId2" cstate="print"/>
          <a:srcRect l="35937"/>
          <a:stretch>
            <a:fillRect/>
          </a:stretch>
        </p:blipFill>
        <p:spPr>
          <a:xfrm>
            <a:off x="0" y="0"/>
            <a:ext cx="5072066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4282" y="214290"/>
            <a:ext cx="4714908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Комнатные растения:</a:t>
            </a:r>
          </a:p>
          <a:p>
            <a:pPr marL="342900" indent="-342900"/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1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Хлорофитум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                                </a:t>
            </a:r>
            <a:r>
              <a:rPr lang="ru-RU" sz="1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Спатифиллум</a:t>
            </a:r>
            <a:endParaRPr lang="ru-RU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Узамбарская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фиалка                              Циперус</a:t>
            </a:r>
          </a:p>
          <a:p>
            <a:pPr marL="342900" indent="-342900">
              <a:buAutoNum type="arabicPeriod"/>
            </a:pP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3a92e57d8e5f3c6ddb4f9593f7af32c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28926" y="1285860"/>
            <a:ext cx="1714512" cy="1785950"/>
          </a:xfrm>
          <a:prstGeom prst="rect">
            <a:avLst/>
          </a:prstGeom>
          <a:ln>
            <a:solidFill>
              <a:srgbClr val="00B050"/>
            </a:solidFill>
          </a:ln>
        </p:spPr>
      </p:pic>
      <p:pic>
        <p:nvPicPr>
          <p:cNvPr id="6" name="Рисунок 5" descr="e832e0ee2f9226e6d0d675d5875e4a5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58" y="1285860"/>
            <a:ext cx="1905596" cy="1785950"/>
          </a:xfrm>
          <a:prstGeom prst="rect">
            <a:avLst/>
          </a:prstGeom>
          <a:ln>
            <a:solidFill>
              <a:srgbClr val="00B050"/>
            </a:solidFill>
          </a:ln>
        </p:spPr>
      </p:pic>
      <p:pic>
        <p:nvPicPr>
          <p:cNvPr id="7" name="Рисунок 6" descr="0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4282" y="3714752"/>
            <a:ext cx="2268842" cy="1928826"/>
          </a:xfrm>
          <a:prstGeom prst="rect">
            <a:avLst/>
          </a:prstGeom>
          <a:ln>
            <a:solidFill>
              <a:srgbClr val="00B050"/>
            </a:solidFill>
          </a:ln>
        </p:spPr>
      </p:pic>
      <p:pic>
        <p:nvPicPr>
          <p:cNvPr id="8" name="Рисунок 7" descr="циперус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928926" y="3786190"/>
            <a:ext cx="1664255" cy="1857388"/>
          </a:xfrm>
          <a:prstGeom prst="rect">
            <a:avLst/>
          </a:prstGeom>
          <a:ln>
            <a:solidFill>
              <a:srgbClr val="00B050"/>
            </a:solidFill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715148"/>
            <a:ext cx="6400800" cy="285752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14" name="Рисунок 13" descr="0_3bbd5_6e47cbba_L.jpg"/>
          <p:cNvPicPr>
            <a:picLocks noChangeAspect="1"/>
          </p:cNvPicPr>
          <p:nvPr/>
        </p:nvPicPr>
        <p:blipFill>
          <a:blip r:embed="rId2" cstate="print"/>
          <a:srcRect l="35937"/>
          <a:stretch>
            <a:fillRect/>
          </a:stretch>
        </p:blipFill>
        <p:spPr>
          <a:xfrm>
            <a:off x="1" y="0"/>
            <a:ext cx="5000628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8596" y="142852"/>
            <a:ext cx="4429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Фикус                                          </a:t>
            </a:r>
            <a:r>
              <a:rPr lang="ru-RU" sz="1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Калатея</a:t>
            </a:r>
            <a:endParaRPr lang="ru-RU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kalateya-zebrin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28926" y="857232"/>
            <a:ext cx="1375164" cy="1833551"/>
          </a:xfrm>
          <a:prstGeom prst="rect">
            <a:avLst/>
          </a:prstGeom>
          <a:ln>
            <a:solidFill>
              <a:srgbClr val="00B050"/>
            </a:solidFill>
          </a:ln>
        </p:spPr>
      </p:pic>
      <p:pic>
        <p:nvPicPr>
          <p:cNvPr id="8" name="Рисунок 7" descr="O_133146254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58" y="785794"/>
            <a:ext cx="1584393" cy="1928826"/>
          </a:xfrm>
          <a:prstGeom prst="rect">
            <a:avLst/>
          </a:prstGeom>
          <a:ln>
            <a:solidFill>
              <a:srgbClr val="00B050"/>
            </a:solidFill>
          </a:ln>
        </p:spPr>
      </p:pic>
      <p:pic>
        <p:nvPicPr>
          <p:cNvPr id="11" name="Рисунок 10" descr="P107040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4282" y="4929198"/>
            <a:ext cx="2143140" cy="1771586"/>
          </a:xfrm>
          <a:prstGeom prst="rect">
            <a:avLst/>
          </a:prstGeom>
          <a:ln>
            <a:solidFill>
              <a:srgbClr val="00B050"/>
            </a:solidFill>
          </a:ln>
        </p:spPr>
      </p:pic>
      <p:pic>
        <p:nvPicPr>
          <p:cNvPr id="12" name="Рисунок 11" descr="P107041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857356" y="3000372"/>
            <a:ext cx="2071702" cy="1755894"/>
          </a:xfrm>
          <a:prstGeom prst="rect">
            <a:avLst/>
          </a:prstGeom>
          <a:ln>
            <a:solidFill>
              <a:srgbClr val="00B050"/>
            </a:solidFill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715148"/>
            <a:ext cx="6400800" cy="285752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14" name="Рисунок 13" descr="0_3bbd5_6e47cbba_L.jpg"/>
          <p:cNvPicPr>
            <a:picLocks noChangeAspect="1"/>
          </p:cNvPicPr>
          <p:nvPr/>
        </p:nvPicPr>
        <p:blipFill>
          <a:blip r:embed="rId2" cstate="print"/>
          <a:srcRect l="35937"/>
          <a:stretch>
            <a:fillRect/>
          </a:stretch>
        </p:blipFill>
        <p:spPr>
          <a:xfrm>
            <a:off x="1" y="0"/>
            <a:ext cx="5000627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5720" y="214290"/>
            <a:ext cx="4572032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Центр экспериментальной и опытнической деятельности.</a:t>
            </a:r>
          </a:p>
          <a:p>
            <a:endParaRPr lang="ru-RU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Коллекции камней, шишек, ракушек, семян, бабочек.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проведения опытов и экспериментов используются: 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глобус, микроскоп, трубочки, стеклянные колбочки, пластмассовые стаканчики, шишки, пуговицы, земля, песок, активированный уголь, зола, песочные часы, зеркала, бинокль, воздушные шары, спички, пластмассовые ложечки, свечи, лупы, крупы, весы.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DSCN449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2" y="785794"/>
            <a:ext cx="3786214" cy="2399373"/>
          </a:xfrm>
          <a:prstGeom prst="rect">
            <a:avLst/>
          </a:prstGeom>
          <a:ln>
            <a:solidFill>
              <a:srgbClr val="00B050"/>
            </a:solidFill>
          </a:ln>
        </p:spPr>
      </p:pic>
      <p:pic>
        <p:nvPicPr>
          <p:cNvPr id="9" name="Рисунок 8" descr="P107045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488" y="5000636"/>
            <a:ext cx="1985224" cy="1571636"/>
          </a:xfrm>
          <a:prstGeom prst="rect">
            <a:avLst/>
          </a:prstGeom>
          <a:ln>
            <a:solidFill>
              <a:srgbClr val="00B050"/>
            </a:solidFill>
          </a:ln>
        </p:spPr>
      </p:pic>
      <p:pic>
        <p:nvPicPr>
          <p:cNvPr id="10" name="Рисунок 9" descr="P105099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4282" y="4929198"/>
            <a:ext cx="2071702" cy="1635554"/>
          </a:xfrm>
          <a:prstGeom prst="rect">
            <a:avLst/>
          </a:prstGeom>
          <a:ln>
            <a:solidFill>
              <a:srgbClr val="00B050"/>
            </a:solidFill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715148"/>
            <a:ext cx="6400800" cy="285752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14" name="Рисунок 13" descr="0_3bbd5_6e47cbba_L.jpg"/>
          <p:cNvPicPr>
            <a:picLocks noChangeAspect="1"/>
          </p:cNvPicPr>
          <p:nvPr/>
        </p:nvPicPr>
        <p:blipFill>
          <a:blip r:embed="rId2" cstate="print"/>
          <a:srcRect l="35937"/>
          <a:stretch>
            <a:fillRect/>
          </a:stretch>
        </p:blipFill>
        <p:spPr>
          <a:xfrm>
            <a:off x="0" y="0"/>
            <a:ext cx="492919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4282" y="285728"/>
            <a:ext cx="4572032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Оборудование и учебные материалы.</a:t>
            </a:r>
            <a:r>
              <a:rPr lang="ru-RU" sz="1600" b="1" dirty="0" smtClean="0">
                <a:solidFill>
                  <a:srgbClr val="FF0000"/>
                </a:solidFill>
              </a:rPr>
              <a:t>  </a:t>
            </a:r>
          </a:p>
          <a:p>
            <a:endParaRPr lang="ru-RU" sz="1600" b="1" dirty="0" smtClean="0">
              <a:solidFill>
                <a:srgbClr val="FF0000"/>
              </a:solidFill>
            </a:endParaRPr>
          </a:p>
          <a:p>
            <a:pPr lvl="0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Экологические макеты: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вулкан, огород на окне (в зимнее время года), «Ферма»;</a:t>
            </a:r>
          </a:p>
          <a:p>
            <a:pPr lvl="0"/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Оборудование для экспериментальной и исследовательской деятельности:</a:t>
            </a:r>
          </a:p>
          <a:p>
            <a:pPr lvl="0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Природный материал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(шишки, орехи, желуди, листья, семена, ракушки, веточки);</a:t>
            </a:r>
          </a:p>
          <a:p>
            <a:pPr lvl="0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Бросовый материал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(пробки, трубочки, мерные ложечки, шнурки, пробирки, пипетки, нитки, крышечки);</a:t>
            </a:r>
          </a:p>
          <a:p>
            <a:pPr lvl="0"/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Инвентарь по уходу за комнатными растениями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(ведра, лейки, совки, палочки для рыхления земли, тряпочки для мытья листьев, клеенка для работы с растениями, фартуки клеенчатые, лупы).</a:t>
            </a:r>
          </a:p>
          <a:p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Детские работы и поделки из природного и бросового материала, наборы животных (дикие, домашние, животные жарких стран), наборы птиц, рыб.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P107056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4929198"/>
            <a:ext cx="2172049" cy="1785926"/>
          </a:xfrm>
          <a:prstGeom prst="rect">
            <a:avLst/>
          </a:prstGeom>
          <a:ln>
            <a:solidFill>
              <a:srgbClr val="00B050"/>
            </a:solidFill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715148"/>
            <a:ext cx="6400800" cy="285752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14" name="Рисунок 13" descr="0_3bbd5_6e47cbba_L.jpg"/>
          <p:cNvPicPr>
            <a:picLocks noChangeAspect="1"/>
          </p:cNvPicPr>
          <p:nvPr/>
        </p:nvPicPr>
        <p:blipFill>
          <a:blip r:embed="rId2" cstate="print"/>
          <a:srcRect l="35937"/>
          <a:stretch>
            <a:fillRect/>
          </a:stretch>
        </p:blipFill>
        <p:spPr>
          <a:xfrm>
            <a:off x="1" y="0"/>
            <a:ext cx="4929189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4282" y="214290"/>
            <a:ext cx="4500594" cy="6955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Дидактический материал:</a:t>
            </a:r>
            <a:r>
              <a:rPr lang="ru-RU" b="1" dirty="0" smtClean="0">
                <a:solidFill>
                  <a:srgbClr val="FF0000"/>
                </a:solidFill>
              </a:rPr>
              <a:t>  </a:t>
            </a:r>
          </a:p>
          <a:p>
            <a:pPr algn="ctr"/>
            <a:endParaRPr lang="ru-RU" sz="800" b="1" dirty="0" smtClean="0">
              <a:solidFill>
                <a:srgbClr val="FF0000"/>
              </a:solidFill>
            </a:endParaRPr>
          </a:p>
          <a:p>
            <a:pPr lvl="0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Наглядный материал по темам: </a:t>
            </a:r>
          </a:p>
          <a:p>
            <a:pPr lvl="1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«Времена года»;</a:t>
            </a:r>
          </a:p>
          <a:p>
            <a:pPr lvl="1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«Хлеб»;</a:t>
            </a:r>
          </a:p>
          <a:p>
            <a:pPr lvl="1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«Овощи», «Фрукты», «Ягоды», «Грибы», «Ядовитые грибы»;</a:t>
            </a:r>
          </a:p>
          <a:p>
            <a:pPr lvl="1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«Цветы луговые, лесные, полевые, садовые»;</a:t>
            </a:r>
          </a:p>
          <a:p>
            <a:pPr lvl="1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«Деревья и кустарники»;</a:t>
            </a:r>
          </a:p>
          <a:p>
            <a:pPr lvl="1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«Перелетные птицы», «Домашние птицы»;</a:t>
            </a:r>
          </a:p>
          <a:p>
            <a:pPr lvl="1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«Домашние животные», «Дикие животные»;</a:t>
            </a:r>
          </a:p>
          <a:p>
            <a:pPr lvl="1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«Обитатели рек, морей, океанов»;</a:t>
            </a:r>
          </a:p>
          <a:p>
            <a:pPr lvl="1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«Природные явления и объекты», «Космос»;</a:t>
            </a:r>
          </a:p>
          <a:p>
            <a:pPr lvl="1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Глобус;</a:t>
            </a:r>
          </a:p>
          <a:p>
            <a:pPr lvl="0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Календарь природы;</a:t>
            </a:r>
          </a:p>
          <a:p>
            <a:pPr lvl="0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Маршрут экологической тропы;</a:t>
            </a:r>
          </a:p>
          <a:p>
            <a:pPr lvl="0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Дидактические игры по экологии;</a:t>
            </a:r>
          </a:p>
          <a:p>
            <a:pPr lvl="0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Картотека прогулок;</a:t>
            </a:r>
          </a:p>
          <a:p>
            <a:pPr lvl="0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Картотека опытов и экспериментов для детей старшего дошкольного возраста;</a:t>
            </a:r>
          </a:p>
          <a:p>
            <a:pPr lvl="0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Паспорт комнатных растений;</a:t>
            </a:r>
          </a:p>
          <a:p>
            <a:pPr lvl="0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Конспекты НОД;</a:t>
            </a:r>
          </a:p>
          <a:p>
            <a:pPr lvl="0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Раскраски с изображением животных и растений;</a:t>
            </a:r>
          </a:p>
          <a:p>
            <a:pPr lvl="0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Познавательные книги, детские энциклопедии о растениях и животных;</a:t>
            </a:r>
          </a:p>
          <a:p>
            <a:pPr lvl="0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Сценарии праздников;</a:t>
            </a:r>
          </a:p>
          <a:p>
            <a:pPr lvl="0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Картотека загадок, стихов, пословиц и поговорок. </a:t>
            </a:r>
          </a:p>
          <a:p>
            <a:pPr lvl="0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 с водой;</a:t>
            </a:r>
          </a:p>
          <a:p>
            <a:pPr lvl="0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Дневники наблюдений.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2179</TotalTime>
  <Words>989</Words>
  <Application>Microsoft Office PowerPoint</Application>
  <PresentationFormat>Экран (4:3)</PresentationFormat>
  <Paragraphs>185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Техническая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Организация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Экологическое воспитание детей дошкольного возраста методом наблюдений в природу </dc:title>
  <dc:creator>Пользователь</dc:creator>
  <cp:lastModifiedBy>Admin</cp:lastModifiedBy>
  <cp:revision>258</cp:revision>
  <dcterms:created xsi:type="dcterms:W3CDTF">2011-11-12T12:30:25Z</dcterms:created>
  <dcterms:modified xsi:type="dcterms:W3CDTF">2020-11-22T12:18:31Z</dcterms:modified>
</cp:coreProperties>
</file>