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69" r:id="rId3"/>
    <p:sldId id="256" r:id="rId4"/>
    <p:sldId id="271" r:id="rId5"/>
    <p:sldId id="275" r:id="rId6"/>
    <p:sldId id="272" r:id="rId7"/>
    <p:sldId id="276" r:id="rId8"/>
    <p:sldId id="277" r:id="rId9"/>
    <p:sldId id="283" r:id="rId10"/>
    <p:sldId id="298" r:id="rId11"/>
    <p:sldId id="310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3190" autoAdjust="0"/>
  </p:normalViewPr>
  <p:slideViewPr>
    <p:cSldViewPr>
      <p:cViewPr varScale="1">
        <p:scale>
          <a:sx n="73" d="100"/>
          <a:sy n="73" d="100"/>
        </p:scale>
        <p:origin x="151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8181B-07D7-4EFA-8A5D-C24C160C4A96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0840A-2A70-444D-AC03-9F5B469756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527" y="0"/>
            <a:ext cx="9144000" cy="68961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6858048" cy="2814657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 Формирование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культурно – гигиенических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навыков у</a:t>
            </a:r>
            <a:b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1200" b="1" dirty="0" smtClean="0">
                <a:solidFill>
                  <a:srgbClr val="0070C0"/>
                </a:solidFill>
                <a:latin typeface="BatangChe" pitchFamily="49" charset="-127"/>
                <a:ea typeface="BatangChe" pitchFamily="49" charset="-127"/>
              </a:rPr>
              <a:t>дошкольников</a:t>
            </a:r>
            <a:endParaRPr lang="ru-RU" sz="1200" b="1" dirty="0">
              <a:solidFill>
                <a:srgbClr val="0070C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700862" cy="2786082"/>
          </a:xfrm>
        </p:spPr>
        <p:txBody>
          <a:bodyPr>
            <a:normAutofit fontScale="92500" lnSpcReduction="20000"/>
          </a:bodyPr>
          <a:lstStyle/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ПРЕЗЕНТАЦИЯ </a:t>
            </a:r>
            <a:r>
              <a:rPr lang="ru-RU" sz="2000" b="1" smtClean="0">
                <a:solidFill>
                  <a:srgbClr val="0070C0"/>
                </a:solidFill>
              </a:rPr>
              <a:t>В </a:t>
            </a:r>
            <a:r>
              <a:rPr lang="ru-RU" sz="2000" b="1" smtClean="0">
                <a:solidFill>
                  <a:srgbClr val="0070C0"/>
                </a:solidFill>
              </a:rPr>
              <a:t>МЛАДШЕЙ ГРУППЕ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«МАЛЫШАРИКИ»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                          Выполнила презентацию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                     Воспитатель 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Петрова К.С.                              </a:t>
            </a:r>
          </a:p>
          <a:p>
            <a:pPr algn="r"/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2ABC8B-287F-45FF-8167-9BD525CE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786" y="857232"/>
            <a:ext cx="7358114" cy="214314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800" b="1" dirty="0" smtClean="0">
                <a:solidFill>
                  <a:srgbClr val="0070C0"/>
                </a:solidFill>
              </a:rPr>
              <a:t>Подбор художественной литературы, игрушек, демонстрационного  и дидактического материала. </a:t>
            </a:r>
            <a:br>
              <a:rPr lang="ru-RU" altLang="ru-RU" sz="2800" b="1" dirty="0" smtClean="0">
                <a:solidFill>
                  <a:srgbClr val="0070C0"/>
                </a:solidFill>
              </a:rPr>
            </a:br>
            <a:r>
              <a:rPr lang="ru-RU" altLang="ru-RU" sz="2800" b="1" dirty="0" smtClean="0">
                <a:solidFill>
                  <a:srgbClr val="0070C0"/>
                </a:solidFill>
              </a:rPr>
              <a:t>Оформление уголка гигиены и здоровья.</a:t>
            </a:r>
            <a:endParaRPr lang="ru-RU" sz="2800" dirty="0"/>
          </a:p>
        </p:txBody>
      </p:sp>
      <p:pic>
        <p:nvPicPr>
          <p:cNvPr id="4" name="Picture 2" descr="C:\Users\Юля\Desktop\Фото масленицы (3)\!!!\DSC05418.JPG">
            <a:extLst>
              <a:ext uri="{FF2B5EF4-FFF2-40B4-BE49-F238E27FC236}">
                <a16:creationId xmlns:a16="http://schemas.microsoft.com/office/drawing/2014/main" xmlns="" id="{0CC8EF55-A974-4E1B-85AC-D68BAD82B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924944"/>
            <a:ext cx="4664788" cy="33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0957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747" y="44624"/>
            <a:ext cx="9144000" cy="68961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86058"/>
            <a:ext cx="4400552" cy="12144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Навык приёма пищи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996952"/>
            <a:ext cx="2404712" cy="321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908720"/>
            <a:ext cx="2674179" cy="35730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66" y="-57588"/>
            <a:ext cx="9144000" cy="6896101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75656" y="908720"/>
            <a:ext cx="5328592" cy="194421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Работа с родителями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(консультации, газеты – плакаты, оборудование, изготовленное родителями)</a:t>
            </a:r>
            <a:endParaRPr lang="ru-RU" sz="31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0" y="3140968"/>
            <a:ext cx="3096344" cy="23164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852936"/>
            <a:ext cx="2027457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194C93-BD60-45E5-9E8B-6ED79166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24" y="857232"/>
            <a:ext cx="7286676" cy="542928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Воспитание культурно – гигиенических навыков у детей – первооснова всей дальнейшей работы и основа для развития физически крепкого ребёнка. К тому же культурно – гигиенические навыки – являются первой и основной ступенью для трудового воспитания.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928801"/>
            <a:ext cx="7286676" cy="43577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Задачи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-</a:t>
            </a:r>
            <a:r>
              <a:rPr lang="ru-RU" sz="2800" b="1" dirty="0">
                <a:solidFill>
                  <a:srgbClr val="0070C0"/>
                </a:solidFill>
              </a:rPr>
              <a:t>Формировать потребности в соблюдении навыков гигиены в повседневной жизни с целью сохранения и укрепления здоровья.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-</a:t>
            </a:r>
            <a:r>
              <a:rPr lang="ru-RU" sz="2800" b="1" dirty="0" smtClean="0">
                <a:solidFill>
                  <a:srgbClr val="0070C0"/>
                </a:solidFill>
              </a:rPr>
              <a:t>Воспитывать у детей желание </a:t>
            </a:r>
            <a:r>
              <a:rPr lang="ru-RU" sz="2800" b="1" dirty="0">
                <a:solidFill>
                  <a:srgbClr val="0070C0"/>
                </a:solidFill>
              </a:rPr>
              <a:t>быть чистыми и опрятными.</a:t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-Профилактика и устранение вредных </a:t>
            </a:r>
            <a:r>
              <a:rPr lang="ru-RU" sz="2800" b="1" dirty="0" smtClean="0">
                <a:solidFill>
                  <a:srgbClr val="0070C0"/>
                </a:solidFill>
              </a:rPr>
              <a:t>привычек.</a:t>
            </a:r>
            <a:r>
              <a:rPr lang="ru-RU" sz="2800" b="1" dirty="0">
                <a:solidFill>
                  <a:srgbClr val="0070C0"/>
                </a:solidFill>
              </a:rPr>
              <a:t/>
            </a:r>
            <a:br>
              <a:rPr lang="ru-RU" sz="2800" b="1" dirty="0">
                <a:solidFill>
                  <a:srgbClr val="0070C0"/>
                </a:solidFill>
              </a:rPr>
            </a:br>
            <a:r>
              <a:rPr lang="ru-RU" sz="2800" b="1" dirty="0">
                <a:solidFill>
                  <a:srgbClr val="0070C0"/>
                </a:solidFill>
              </a:rPr>
              <a:t>-Развивать логическое мышление, внимание, связную </a:t>
            </a:r>
            <a:r>
              <a:rPr lang="ru-RU" sz="2800" b="1" dirty="0" smtClean="0">
                <a:solidFill>
                  <a:srgbClr val="0070C0"/>
                </a:solidFill>
              </a:rPr>
              <a:t>речь.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857232"/>
            <a:ext cx="6400800" cy="1143008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Цель. Сформировать культурно гигиенические навыки самообслуживания у детей.</a:t>
            </a:r>
          </a:p>
          <a:p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686700" cy="7143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Ожидаемый результат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00174"/>
            <a:ext cx="7358114" cy="492922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Осознанное отношение к выполнению навыков личной гигиены, самостоятельность и активность в их выполнении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Сформированность гигиенической культуры дошкольников, потребности в здоровом образе жизни , знаний о значении культурно гигиенических навыков в сохранении и укреплении здоровья.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Закрепление представлений о предметах гигиены, процессах умывания, купания и основных действиях, сопровождающих их, правилах одевания и раздевания, навыков культуры еды, умения пользоваться носовым платком, расчёской.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Эмоциональная отзывчивость  в процессе применения практических </a:t>
            </a:r>
            <a:r>
              <a:rPr lang="ru-RU" sz="2000" b="1" dirty="0" smtClean="0">
                <a:solidFill>
                  <a:srgbClr val="0070C0"/>
                </a:solidFill>
              </a:rPr>
              <a:t>умений. </a:t>
            </a:r>
            <a:endParaRPr lang="ru-RU" sz="2000" b="1" dirty="0">
              <a:solidFill>
                <a:srgbClr val="0070C0"/>
              </a:solidFill>
            </a:endParaRPr>
          </a:p>
          <a:p>
            <a:r>
              <a:rPr lang="ru-RU" sz="2000" b="1" dirty="0">
                <a:solidFill>
                  <a:srgbClr val="0070C0"/>
                </a:solidFill>
              </a:rPr>
              <a:t>Развитие умения отражать в игре культурно – гигиенические навыки, правила здоровьесберегающего поведения.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Этапы работы: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85786" y="1428736"/>
            <a:ext cx="7643866" cy="4929222"/>
          </a:xfrm>
          <a:prstGeom prst="homePlate">
            <a:avLst/>
          </a:prstGeom>
          <a:solidFill>
            <a:srgbClr val="F4A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>
              <a:buNone/>
              <a:defRPr/>
            </a:pPr>
            <a:r>
              <a:rPr lang="ru-RU" altLang="ru-RU" sz="2400" b="1" dirty="0">
                <a:solidFill>
                  <a:srgbClr val="0070C0"/>
                </a:solidFill>
              </a:rPr>
              <a:t>1.Подбор методической и 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pPr>
              <a:buNone/>
              <a:defRPr/>
            </a:pPr>
            <a:r>
              <a:rPr lang="ru-RU" altLang="ru-RU" sz="2400" b="1" dirty="0" smtClean="0">
                <a:solidFill>
                  <a:srgbClr val="0070C0"/>
                </a:solidFill>
              </a:rPr>
              <a:t>художественной </a:t>
            </a:r>
            <a:r>
              <a:rPr lang="ru-RU" altLang="ru-RU" sz="2400" b="1" dirty="0">
                <a:solidFill>
                  <a:srgbClr val="0070C0"/>
                </a:solidFill>
              </a:rPr>
              <a:t>литературы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, игрушек, </a:t>
            </a:r>
            <a:r>
              <a:rPr lang="ru-RU" altLang="ru-RU" sz="2400" b="1" dirty="0">
                <a:solidFill>
                  <a:srgbClr val="0070C0"/>
                </a:solidFill>
              </a:rPr>
              <a:t>демонстрационного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и дидактического материала</a:t>
            </a:r>
            <a:r>
              <a:rPr lang="ru-RU" altLang="ru-RU" sz="2400" b="1" dirty="0">
                <a:solidFill>
                  <a:srgbClr val="0070C0"/>
                </a:solidFill>
              </a:rPr>
              <a:t>.</a:t>
            </a:r>
          </a:p>
          <a:p>
            <a:pPr>
              <a:buNone/>
              <a:defRPr/>
            </a:pPr>
            <a:r>
              <a:rPr lang="ru-RU" altLang="ru-RU" sz="2400" b="1" dirty="0">
                <a:solidFill>
                  <a:srgbClr val="0070C0"/>
                </a:solidFill>
              </a:rPr>
              <a:t>2. Проведение мониторинга культурно-гигиенических навыков детей на начало учебного года </a:t>
            </a:r>
          </a:p>
          <a:p>
            <a:pPr>
              <a:buNone/>
              <a:defRPr/>
            </a:pPr>
            <a:r>
              <a:rPr lang="ru-RU" altLang="ru-RU" sz="2400" b="1" dirty="0">
                <a:solidFill>
                  <a:srgbClr val="0070C0"/>
                </a:solidFill>
              </a:rPr>
              <a:t>3. Анкетирование родителей по данной теме.</a:t>
            </a:r>
          </a:p>
          <a:p>
            <a:pPr>
              <a:buNone/>
              <a:defRPr/>
            </a:pPr>
            <a:r>
              <a:rPr lang="ru-RU" altLang="ru-RU" sz="2400" b="1" dirty="0">
                <a:solidFill>
                  <a:srgbClr val="0070C0"/>
                </a:solidFill>
              </a:rPr>
              <a:t>4. Ознакомление родителей с данной проблемой через оформление в родительском уголке консультации на тему "Воспитание культурно-гигиенических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навыков</a:t>
            </a:r>
            <a:endParaRPr lang="ru-RU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flipV="1">
            <a:off x="1714480" y="2643182"/>
            <a:ext cx="3571900" cy="17859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857224" y="1643050"/>
            <a:ext cx="7500990" cy="4643470"/>
          </a:xfrm>
          <a:prstGeom prst="homePlate">
            <a:avLst/>
          </a:prstGeom>
          <a:solidFill>
            <a:srgbClr val="F4A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457200" indent="-457200" eaLnBrk="1" hangingPunct="1">
              <a:lnSpc>
                <a:spcPct val="150000"/>
              </a:lnSpc>
              <a:buNone/>
              <a:defRPr/>
            </a:pPr>
            <a:r>
              <a:rPr lang="ru-RU" sz="2200" b="1" dirty="0" smtClean="0">
                <a:solidFill>
                  <a:srgbClr val="0070C0"/>
                </a:solidFill>
              </a:rPr>
              <a:t>1. Проведение занятий с </a:t>
            </a:r>
            <a:r>
              <a:rPr lang="ru-RU" sz="2200" b="1" dirty="0">
                <a:solidFill>
                  <a:srgbClr val="0070C0"/>
                </a:solidFill>
              </a:rPr>
              <a:t>детьми</a:t>
            </a: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ru-RU" sz="2200" b="1" dirty="0">
                <a:solidFill>
                  <a:srgbClr val="0070C0"/>
                </a:solidFill>
              </a:rPr>
              <a:t>2. Чтение художественной </a:t>
            </a:r>
            <a:r>
              <a:rPr lang="ru-RU" sz="2200" b="1" dirty="0" smtClean="0">
                <a:solidFill>
                  <a:srgbClr val="0070C0"/>
                </a:solidFill>
              </a:rPr>
              <a:t>литературы, рассматривание иллюстраций, открыток, альбомов, плакатов  по теме с детьми.</a:t>
            </a:r>
            <a:endParaRPr lang="ru-RU" sz="2200" b="1" dirty="0">
              <a:solidFill>
                <a:srgbClr val="0070C0"/>
              </a:solidFill>
            </a:endParaRP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ru-RU" sz="2200" b="1" dirty="0">
                <a:solidFill>
                  <a:srgbClr val="0070C0"/>
                </a:solidFill>
              </a:rPr>
              <a:t>3. </a:t>
            </a:r>
            <a:r>
              <a:rPr lang="ru-RU" sz="2200" b="1" dirty="0" smtClean="0">
                <a:solidFill>
                  <a:srgbClr val="0070C0"/>
                </a:solidFill>
              </a:rPr>
              <a:t>Дидактические игры , подвижные игры.</a:t>
            </a:r>
            <a:endParaRPr lang="ru-RU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7" name="Содержимое 3"/>
          <p:cNvSpPr>
            <a:spLocks noGrp="1"/>
          </p:cNvSpPr>
          <p:nvPr>
            <p:ph type="ctrTitle"/>
          </p:nvPr>
        </p:nvSpPr>
        <p:spPr>
          <a:xfrm>
            <a:off x="857224" y="1571613"/>
            <a:ext cx="7600976" cy="4786345"/>
          </a:xfrm>
          <a:prstGeom prst="homePlate">
            <a:avLst/>
          </a:prstGeom>
          <a:solidFill>
            <a:srgbClr val="F4A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ru-RU" altLang="ru-RU" sz="2200" b="1" dirty="0">
                <a:solidFill>
                  <a:srgbClr val="0070C0"/>
                </a:solidFill>
              </a:rPr>
              <a:t>1. Пополнение предметно - развивающей среды , изготовление дидактических  игр.</a:t>
            </a:r>
            <a:br>
              <a:rPr lang="ru-RU" altLang="ru-RU" sz="2200" b="1" dirty="0">
                <a:solidFill>
                  <a:srgbClr val="0070C0"/>
                </a:solidFill>
              </a:rPr>
            </a:br>
            <a:r>
              <a:rPr lang="ru-RU" altLang="ru-RU" sz="2200" b="1" dirty="0">
                <a:solidFill>
                  <a:srgbClr val="0070C0"/>
                </a:solidFill>
              </a:rPr>
              <a:t>2. Оформление картотеки игр по развитию у детей культурно-гигиенических навыков.</a:t>
            </a:r>
            <a:br>
              <a:rPr lang="ru-RU" altLang="ru-RU" sz="2200" b="1" dirty="0">
                <a:solidFill>
                  <a:srgbClr val="0070C0"/>
                </a:solidFill>
              </a:rPr>
            </a:br>
            <a:r>
              <a:rPr lang="ru-RU" altLang="ru-RU" sz="2200" b="1" dirty="0">
                <a:solidFill>
                  <a:srgbClr val="0070C0"/>
                </a:solidFill>
              </a:rPr>
              <a:t>3. Проведение </a:t>
            </a:r>
            <a:r>
              <a:rPr lang="ru-RU" altLang="ru-RU" sz="2200" b="1" dirty="0" smtClean="0">
                <a:solidFill>
                  <a:srgbClr val="0070C0"/>
                </a:solidFill>
              </a:rPr>
              <a:t>досугов и развлечений. </a:t>
            </a:r>
            <a:r>
              <a:rPr lang="ru-RU" altLang="ru-RU" sz="2200" b="1" dirty="0">
                <a:solidFill>
                  <a:srgbClr val="0070C0"/>
                </a:solidFill>
              </a:rPr>
              <a:t>Вечер загадок «В гостях у Мойдодыра</a:t>
            </a:r>
            <a:r>
              <a:rPr lang="ru-RU" altLang="ru-RU" sz="2200" b="1" dirty="0" smtClean="0">
                <a:solidFill>
                  <a:srgbClr val="0070C0"/>
                </a:solidFill>
              </a:rPr>
              <a:t>». «День Нептуна».</a:t>
            </a:r>
            <a:r>
              <a:rPr lang="ru-RU" altLang="ru-RU" sz="2200" b="1" dirty="0">
                <a:solidFill>
                  <a:srgbClr val="0070C0"/>
                </a:solidFill>
              </a:rPr>
              <a:t/>
            </a:r>
            <a:br>
              <a:rPr lang="ru-RU" altLang="ru-RU" sz="2200" b="1" dirty="0">
                <a:solidFill>
                  <a:srgbClr val="0070C0"/>
                </a:solidFill>
              </a:rPr>
            </a:br>
            <a:r>
              <a:rPr lang="ru-RU" altLang="ru-RU" sz="2200" b="1" dirty="0">
                <a:solidFill>
                  <a:srgbClr val="0070C0"/>
                </a:solidFill>
              </a:rPr>
              <a:t>4.  Отчёт по работе </a:t>
            </a:r>
            <a:r>
              <a:rPr lang="ru-RU" altLang="ru-RU" sz="2200" b="1" dirty="0" smtClean="0">
                <a:solidFill>
                  <a:srgbClr val="0070C0"/>
                </a:solidFill>
              </a:rPr>
              <a:t>с </a:t>
            </a:r>
            <a:r>
              <a:rPr lang="ru-RU" altLang="ru-RU" sz="2200" b="1" dirty="0">
                <a:solidFill>
                  <a:srgbClr val="0070C0"/>
                </a:solidFill>
              </a:rPr>
              <a:t>использованием компьютерной презентации.</a:t>
            </a:r>
            <a:endParaRPr lang="ru-RU" sz="2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1414450" cy="785818"/>
          </a:xfrm>
        </p:spPr>
        <p:txBody>
          <a:bodyPr>
            <a:normAutofit/>
          </a:bodyPr>
          <a:lstStyle/>
          <a:p>
            <a:pPr marL="457200" indent="-457200">
              <a:buNone/>
              <a:defRPr/>
            </a:pP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 l="2290" t="3577" r="4503" b="22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71472" y="928670"/>
            <a:ext cx="8072494" cy="6400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70C0"/>
                </a:solidFill>
              </a:rPr>
              <a:t>Сюрпризный момент:</a:t>
            </a:r>
            <a:r>
              <a:rPr lang="ru-RU" altLang="ru-RU" dirty="0">
                <a:solidFill>
                  <a:srgbClr val="0070C0"/>
                </a:solidFill>
              </a:rPr>
              <a:t> «Волшебный сундучок</a:t>
            </a:r>
            <a:r>
              <a:rPr lang="ru-RU" altLang="ru-RU" dirty="0" smtClean="0">
                <a:solidFill>
                  <a:srgbClr val="0070C0"/>
                </a:solidFill>
              </a:rPr>
              <a:t>» (Знакомство с жевательной резинкой, мылом, зубной щёткой).</a:t>
            </a:r>
            <a:endParaRPr lang="ru-RU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Дидактическая игра:</a:t>
            </a:r>
            <a:r>
              <a:rPr lang="ru-RU" altLang="ru-RU" dirty="0">
                <a:solidFill>
                  <a:srgbClr val="0070C0"/>
                </a:solidFill>
              </a:rPr>
              <a:t> «Умывалочка», «Носики – курносики», </a:t>
            </a:r>
            <a:r>
              <a:rPr lang="ru-RU" altLang="ru-RU" dirty="0" smtClean="0">
                <a:solidFill>
                  <a:srgbClr val="0070C0"/>
                </a:solidFill>
              </a:rPr>
              <a:t>«Искупаем куклу», «Уложим </a:t>
            </a:r>
            <a:r>
              <a:rPr lang="ru-RU" altLang="ru-RU" dirty="0">
                <a:solidFill>
                  <a:srgbClr val="0070C0"/>
                </a:solidFill>
              </a:rPr>
              <a:t>куклу </a:t>
            </a:r>
            <a:r>
              <a:rPr lang="ru-RU" altLang="ru-RU" dirty="0" smtClean="0">
                <a:solidFill>
                  <a:srgbClr val="0070C0"/>
                </a:solidFill>
              </a:rPr>
              <a:t>спать», «День </a:t>
            </a:r>
            <a:r>
              <a:rPr lang="ru-RU" altLang="ru-RU" dirty="0">
                <a:solidFill>
                  <a:srgbClr val="0070C0"/>
                </a:solidFill>
              </a:rPr>
              <a:t>рождения мамы (папы</a:t>
            </a:r>
            <a:r>
              <a:rPr lang="ru-RU" altLang="ru-RU" dirty="0" smtClean="0">
                <a:solidFill>
                  <a:srgbClr val="0070C0"/>
                </a:solidFill>
              </a:rPr>
              <a:t>)», «Оденем куклу машу на прогулку», «Поликлиника», «Больница» .</a:t>
            </a:r>
            <a:endParaRPr lang="ru-RU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Дидактические упражнения</a:t>
            </a:r>
            <a:r>
              <a:rPr lang="ru-RU" altLang="ru-RU" dirty="0">
                <a:solidFill>
                  <a:srgbClr val="0070C0"/>
                </a:solidFill>
              </a:rPr>
              <a:t>: </a:t>
            </a:r>
            <a:r>
              <a:rPr lang="ru-RU" altLang="ru-RU" dirty="0" smtClean="0">
                <a:solidFill>
                  <a:srgbClr val="0070C0"/>
                </a:solidFill>
              </a:rPr>
              <a:t>«Как </a:t>
            </a:r>
            <a:r>
              <a:rPr lang="ru-RU" altLang="ru-RU" dirty="0">
                <a:solidFill>
                  <a:srgbClr val="0070C0"/>
                </a:solidFill>
              </a:rPr>
              <a:t>мы чисто моем руки и </a:t>
            </a:r>
            <a:r>
              <a:rPr lang="ru-RU" altLang="ru-RU" dirty="0" smtClean="0">
                <a:solidFill>
                  <a:srgbClr val="0070C0"/>
                </a:solidFill>
              </a:rPr>
              <a:t>лицо», «Аккуратный шкафчик». </a:t>
            </a:r>
            <a:endParaRPr lang="ru-RU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Проблемная ситуация</a:t>
            </a:r>
            <a:r>
              <a:rPr lang="ru-RU" altLang="ru-RU" dirty="0">
                <a:solidFill>
                  <a:srgbClr val="0070C0"/>
                </a:solidFill>
              </a:rPr>
              <a:t>: </a:t>
            </a:r>
            <a:r>
              <a:rPr lang="ru-RU" altLang="ru-RU" dirty="0" smtClean="0">
                <a:solidFill>
                  <a:srgbClr val="0070C0"/>
                </a:solidFill>
              </a:rPr>
              <a:t>«Что </a:t>
            </a:r>
            <a:r>
              <a:rPr lang="ru-RU" altLang="ru-RU" dirty="0">
                <a:solidFill>
                  <a:srgbClr val="0070C0"/>
                </a:solidFill>
              </a:rPr>
              <a:t>нужно кукле Маше</a:t>
            </a:r>
            <a:r>
              <a:rPr lang="ru-RU" altLang="ru-RU" dirty="0" smtClean="0">
                <a:solidFill>
                  <a:srgbClr val="0070C0"/>
                </a:solidFill>
              </a:rPr>
              <a:t>?», «Что </a:t>
            </a:r>
            <a:r>
              <a:rPr lang="ru-RU" altLang="ru-RU" dirty="0">
                <a:solidFill>
                  <a:srgbClr val="0070C0"/>
                </a:solidFill>
              </a:rPr>
              <a:t>будешь мыть вначале, руки или лицо? Почему</a:t>
            </a:r>
            <a:r>
              <a:rPr lang="ru-RU" altLang="ru-RU" dirty="0" smtClean="0">
                <a:solidFill>
                  <a:srgbClr val="0070C0"/>
                </a:solidFill>
              </a:rPr>
              <a:t>?», «Зачем </a:t>
            </a:r>
            <a:r>
              <a:rPr lang="ru-RU" altLang="ru-RU" dirty="0">
                <a:solidFill>
                  <a:srgbClr val="0070C0"/>
                </a:solidFill>
              </a:rPr>
              <a:t>нужно, чтобы вода была чистой</a:t>
            </a:r>
            <a:r>
              <a:rPr lang="ru-RU" altLang="ru-RU" dirty="0" smtClean="0">
                <a:solidFill>
                  <a:srgbClr val="0070C0"/>
                </a:solidFill>
              </a:rPr>
              <a:t>?».</a:t>
            </a:r>
            <a:endParaRPr lang="ru-RU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Художественное слово</a:t>
            </a:r>
            <a:r>
              <a:rPr lang="ru-RU" altLang="ru-RU" dirty="0">
                <a:solidFill>
                  <a:srgbClr val="0070C0"/>
                </a:solidFill>
              </a:rPr>
              <a:t>: </a:t>
            </a:r>
            <a:r>
              <a:rPr lang="ru-RU" altLang="ru-RU" dirty="0" smtClean="0">
                <a:solidFill>
                  <a:srgbClr val="0070C0"/>
                </a:solidFill>
              </a:rPr>
              <a:t>«Будет </a:t>
            </a:r>
            <a:r>
              <a:rPr lang="ru-RU" altLang="ru-RU" dirty="0">
                <a:solidFill>
                  <a:srgbClr val="0070C0"/>
                </a:solidFill>
              </a:rPr>
              <a:t>мыло пениться и грязь куда – то </a:t>
            </a:r>
            <a:r>
              <a:rPr lang="ru-RU" altLang="ru-RU" dirty="0" smtClean="0">
                <a:solidFill>
                  <a:srgbClr val="0070C0"/>
                </a:solidFill>
              </a:rPr>
              <a:t>денется». «Водичка</a:t>
            </a:r>
            <a:r>
              <a:rPr lang="ru-RU" altLang="ru-RU" dirty="0">
                <a:solidFill>
                  <a:srgbClr val="0070C0"/>
                </a:solidFill>
              </a:rPr>
              <a:t>, водичка умой моё личико</a:t>
            </a:r>
            <a:r>
              <a:rPr lang="ru-RU" altLang="ru-RU" dirty="0" smtClean="0">
                <a:solidFill>
                  <a:srgbClr val="0070C0"/>
                </a:solidFill>
              </a:rPr>
              <a:t>…». «Вымой руки». «От </a:t>
            </a:r>
            <a:r>
              <a:rPr lang="ru-RU" altLang="ru-RU" dirty="0">
                <a:solidFill>
                  <a:srgbClr val="0070C0"/>
                </a:solidFill>
              </a:rPr>
              <a:t>водички, от </a:t>
            </a:r>
            <a:r>
              <a:rPr lang="ru-RU" altLang="ru-RU" dirty="0" smtClean="0">
                <a:solidFill>
                  <a:srgbClr val="0070C0"/>
                </a:solidFill>
              </a:rPr>
              <a:t>водички».</a:t>
            </a:r>
            <a:endParaRPr lang="ru-RU" altLang="ru-RU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Игровая ситуация</a:t>
            </a:r>
            <a:r>
              <a:rPr lang="ru-RU" altLang="ru-RU" dirty="0">
                <a:solidFill>
                  <a:srgbClr val="0070C0"/>
                </a:solidFill>
              </a:rPr>
              <a:t>: </a:t>
            </a:r>
            <a:r>
              <a:rPr lang="ru-RU" altLang="ru-RU" dirty="0" smtClean="0">
                <a:solidFill>
                  <a:srgbClr val="0070C0"/>
                </a:solidFill>
              </a:rPr>
              <a:t>Где </a:t>
            </a:r>
            <a:r>
              <a:rPr lang="ru-RU" altLang="ru-RU" dirty="0">
                <a:solidFill>
                  <a:srgbClr val="0070C0"/>
                </a:solidFill>
              </a:rPr>
              <a:t>тут прячется вода</a:t>
            </a:r>
            <a:r>
              <a:rPr lang="ru-RU" altLang="ru-RU" dirty="0" smtClean="0">
                <a:solidFill>
                  <a:srgbClr val="0070C0"/>
                </a:solidFill>
              </a:rPr>
              <a:t>? </a:t>
            </a:r>
            <a:r>
              <a:rPr lang="ru-RU" altLang="ru-RU" dirty="0">
                <a:solidFill>
                  <a:srgbClr val="0070C0"/>
                </a:solidFill>
              </a:rPr>
              <a:t>Выходи, водица, мы пришли умыться, </a:t>
            </a:r>
          </a:p>
          <a:p>
            <a:r>
              <a:rPr lang="ru-RU" altLang="ru-RU" dirty="0">
                <a:solidFill>
                  <a:srgbClr val="0070C0"/>
                </a:solidFill>
              </a:rPr>
              <a:t>Введение игрового персонажа: Мойдодыр, Маша чумазая. Мальвина пригласила гостей.</a:t>
            </a:r>
          </a:p>
          <a:p>
            <a:r>
              <a:rPr lang="ru-RU" altLang="ru-RU" b="1" dirty="0">
                <a:solidFill>
                  <a:srgbClr val="0070C0"/>
                </a:solidFill>
              </a:rPr>
              <a:t>Игра – опыт</a:t>
            </a:r>
            <a:r>
              <a:rPr lang="ru-RU" altLang="ru-RU" dirty="0">
                <a:solidFill>
                  <a:srgbClr val="0070C0"/>
                </a:solidFill>
              </a:rPr>
              <a:t>: Чистим зубки</a:t>
            </a:r>
            <a:r>
              <a:rPr lang="ru-RU" altLang="ru-RU" dirty="0" smtClean="0">
                <a:solidFill>
                  <a:srgbClr val="0070C0"/>
                </a:solidFill>
              </a:rPr>
              <a:t>.</a:t>
            </a:r>
            <a:endParaRPr lang="ru-RU" altLang="ru-RU" b="1" dirty="0">
              <a:solidFill>
                <a:srgbClr val="0070C0"/>
              </a:solidFill>
            </a:endParaRPr>
          </a:p>
          <a:p>
            <a:r>
              <a:rPr lang="ru-RU" altLang="ru-RU" b="1" dirty="0">
                <a:solidFill>
                  <a:srgbClr val="0070C0"/>
                </a:solidFill>
              </a:rPr>
              <a:t>Речевые ситуации</a:t>
            </a:r>
            <a:r>
              <a:rPr lang="ru-RU" altLang="ru-RU" dirty="0">
                <a:solidFill>
                  <a:srgbClr val="0070C0"/>
                </a:solidFill>
              </a:rPr>
              <a:t>: Старайся выглядеть </a:t>
            </a:r>
            <a:r>
              <a:rPr lang="ru-RU" altLang="ru-RU" dirty="0" smtClean="0">
                <a:solidFill>
                  <a:srgbClr val="0070C0"/>
                </a:solidFill>
              </a:rPr>
              <a:t>опрятно. </a:t>
            </a:r>
            <a:r>
              <a:rPr lang="ru-RU" altLang="ru-RU" dirty="0">
                <a:solidFill>
                  <a:srgbClr val="0070C0"/>
                </a:solidFill>
              </a:rPr>
              <a:t>Перед едой мой руки с </a:t>
            </a:r>
            <a:r>
              <a:rPr lang="ru-RU" altLang="ru-RU" dirty="0" smtClean="0">
                <a:solidFill>
                  <a:srgbClr val="0070C0"/>
                </a:solidFill>
              </a:rPr>
              <a:t>мылом. </a:t>
            </a:r>
            <a:r>
              <a:rPr lang="ru-RU" altLang="ru-RU" dirty="0">
                <a:solidFill>
                  <a:srgbClr val="0070C0"/>
                </a:solidFill>
              </a:rPr>
              <a:t>Учись пользоваться </a:t>
            </a:r>
            <a:r>
              <a:rPr lang="ru-RU" altLang="ru-RU" dirty="0" smtClean="0">
                <a:solidFill>
                  <a:srgbClr val="0070C0"/>
                </a:solidFill>
              </a:rPr>
              <a:t>вилкой, ложкой и ножом. Умей </a:t>
            </a:r>
            <a:r>
              <a:rPr lang="ru-RU" altLang="ru-RU" dirty="0">
                <a:solidFill>
                  <a:srgbClr val="0070C0"/>
                </a:solidFill>
              </a:rPr>
              <a:t>есть не спеша, </a:t>
            </a:r>
            <a:r>
              <a:rPr lang="ru-RU" altLang="ru-RU" dirty="0" smtClean="0">
                <a:solidFill>
                  <a:srgbClr val="0070C0"/>
                </a:solidFill>
              </a:rPr>
              <a:t>аккуратно. </a:t>
            </a:r>
            <a:r>
              <a:rPr lang="ru-RU" altLang="ru-RU" dirty="0">
                <a:solidFill>
                  <a:srgbClr val="0070C0"/>
                </a:solidFill>
              </a:rPr>
              <a:t>Не балуйся за </a:t>
            </a:r>
            <a:r>
              <a:rPr lang="ru-RU" altLang="ru-RU" dirty="0" smtClean="0">
                <a:solidFill>
                  <a:srgbClr val="0070C0"/>
                </a:solidFill>
              </a:rPr>
              <a:t>столом. </a:t>
            </a:r>
            <a:r>
              <a:rPr lang="ru-RU" altLang="ru-RU" dirty="0">
                <a:solidFill>
                  <a:srgbClr val="0070C0"/>
                </a:solidFill>
              </a:rPr>
              <a:t>Вся сила на дне </a:t>
            </a:r>
            <a:r>
              <a:rPr lang="ru-RU" altLang="ru-RU" dirty="0" smtClean="0">
                <a:solidFill>
                  <a:srgbClr val="0070C0"/>
                </a:solidFill>
              </a:rPr>
              <a:t>тарелки. </a:t>
            </a:r>
            <a:r>
              <a:rPr lang="ru-RU" altLang="ru-RU" dirty="0">
                <a:solidFill>
                  <a:srgbClr val="0070C0"/>
                </a:solidFill>
              </a:rPr>
              <a:t>Порадуй </a:t>
            </a:r>
            <a:r>
              <a:rPr lang="ru-RU" altLang="ru-RU" dirty="0" smtClean="0">
                <a:solidFill>
                  <a:srgbClr val="0070C0"/>
                </a:solidFill>
              </a:rPr>
              <a:t>няню (повара) </a:t>
            </a:r>
            <a:r>
              <a:rPr lang="ru-RU" altLang="ru-RU" dirty="0">
                <a:solidFill>
                  <a:srgbClr val="0070C0"/>
                </a:solidFill>
              </a:rPr>
              <a:t>пустой </a:t>
            </a:r>
            <a:r>
              <a:rPr lang="ru-RU" altLang="ru-RU" dirty="0" smtClean="0">
                <a:solidFill>
                  <a:srgbClr val="0070C0"/>
                </a:solidFill>
              </a:rPr>
              <a:t>тарелочкой. Зеркало подскажет, что не так.</a:t>
            </a:r>
            <a:endParaRPr lang="ru-RU" altLang="ru-RU" dirty="0">
              <a:solidFill>
                <a:srgbClr val="0070C0"/>
              </a:solidFill>
            </a:endParaRPr>
          </a:p>
          <a:p>
            <a:endParaRPr lang="ru-RU" altLang="ru-RU" dirty="0">
              <a:solidFill>
                <a:srgbClr val="0070C0"/>
              </a:solidFill>
            </a:endParaRPr>
          </a:p>
          <a:p>
            <a:pPr algn="ctr"/>
            <a:endParaRPr lang="ru-RU" alt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00948" cy="71438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Используемые методы и приёмы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adsolnishko.narod.ru/images/fon13.jpg"/>
          <p:cNvPicPr>
            <a:picLocks noChangeAspect="1" noChangeArrowheads="1"/>
          </p:cNvPicPr>
          <p:nvPr/>
        </p:nvPicPr>
        <p:blipFill>
          <a:blip r:embed="rId2" cstate="print"/>
          <a:srcRect t="3107" r="3125"/>
          <a:stretch>
            <a:fillRect/>
          </a:stretch>
        </p:blipFill>
        <p:spPr bwMode="auto">
          <a:xfrm>
            <a:off x="0" y="0"/>
            <a:ext cx="9144000" cy="68961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643866" cy="5786478"/>
          </a:xfrm>
        </p:spPr>
        <p:txBody>
          <a:bodyPr>
            <a:noAutofit/>
          </a:bodyPr>
          <a:lstStyle/>
          <a:p>
            <a:pPr algn="l"/>
            <a:r>
              <a:rPr lang="ru-RU" altLang="ru-RU" sz="2000" b="1" dirty="0" smtClean="0">
                <a:solidFill>
                  <a:srgbClr val="0070C0"/>
                </a:solidFill>
              </a:rPr>
              <a:t>Элементарное </a:t>
            </a:r>
            <a:r>
              <a:rPr lang="ru-RU" altLang="ru-RU" sz="2000" b="1" dirty="0">
                <a:solidFill>
                  <a:srgbClr val="0070C0"/>
                </a:solidFill>
              </a:rPr>
              <a:t>экспериментирование с водой, мылом, зубными щётками</a:t>
            </a:r>
            <a:r>
              <a:rPr lang="ru-RU" altLang="ru-RU" sz="2000" dirty="0">
                <a:solidFill>
                  <a:srgbClr val="0070C0"/>
                </a:solidFill>
              </a:rPr>
              <a:t>: «Мыло – фокусник», «Вода – добрый помощник </a:t>
            </a:r>
            <a:r>
              <a:rPr lang="ru-RU" altLang="ru-RU" sz="2000" dirty="0" smtClean="0">
                <a:solidFill>
                  <a:srgbClr val="0070C0"/>
                </a:solidFill>
              </a:rPr>
              <a:t>человека».</a:t>
            </a:r>
            <a:r>
              <a:rPr lang="ru-RU" altLang="ru-RU" sz="2000" dirty="0">
                <a:solidFill>
                  <a:srgbClr val="0070C0"/>
                </a:solidFill>
              </a:rPr>
              <a:t/>
            </a:r>
            <a:br>
              <a:rPr lang="ru-RU" altLang="ru-RU" sz="2000" dirty="0">
                <a:solidFill>
                  <a:srgbClr val="0070C0"/>
                </a:solidFill>
              </a:rPr>
            </a:br>
            <a:r>
              <a:rPr lang="ru-RU" altLang="ru-RU" sz="2000" b="1" dirty="0">
                <a:solidFill>
                  <a:srgbClr val="0070C0"/>
                </a:solidFill>
              </a:rPr>
              <a:t>Рассматривание книг, иллюстраций, открыток на тему </a:t>
            </a:r>
            <a:r>
              <a:rPr lang="ru-RU" altLang="ru-RU" sz="2000" dirty="0">
                <a:solidFill>
                  <a:srgbClr val="0070C0"/>
                </a:solidFill>
              </a:rPr>
              <a:t>: Культура поведения за столом</a:t>
            </a:r>
            <a:r>
              <a:rPr lang="ru-RU" altLang="ru-RU" sz="2000" dirty="0" smtClean="0">
                <a:solidFill>
                  <a:srgbClr val="0070C0"/>
                </a:solidFill>
              </a:rPr>
              <a:t>. Чистота – залог здоровья. Правильная осанка.</a:t>
            </a:r>
            <a:r>
              <a:rPr lang="ru-RU" altLang="ru-RU" sz="2000" dirty="0">
                <a:solidFill>
                  <a:srgbClr val="0070C0"/>
                </a:solidFill>
              </a:rPr>
              <a:t/>
            </a:r>
            <a:br>
              <a:rPr lang="ru-RU" altLang="ru-RU" sz="2000" dirty="0">
                <a:solidFill>
                  <a:srgbClr val="0070C0"/>
                </a:solidFill>
              </a:rPr>
            </a:br>
            <a:r>
              <a:rPr lang="ru-RU" altLang="ru-RU" sz="2000" b="1" dirty="0" smtClean="0">
                <a:solidFill>
                  <a:srgbClr val="0070C0"/>
                </a:solidFill>
              </a:rPr>
              <a:t>Чтение художественных </a:t>
            </a:r>
            <a:r>
              <a:rPr lang="ru-RU" altLang="ru-RU" sz="2000" b="1" dirty="0">
                <a:solidFill>
                  <a:srgbClr val="0070C0"/>
                </a:solidFill>
              </a:rPr>
              <a:t>произведений</a:t>
            </a:r>
            <a:r>
              <a:rPr lang="ru-RU" altLang="ru-RU" sz="2000" dirty="0">
                <a:solidFill>
                  <a:srgbClr val="0070C0"/>
                </a:solidFill>
              </a:rPr>
              <a:t>: А. Барто. Девочка чумазая</a:t>
            </a:r>
            <a:r>
              <a:rPr lang="ru-RU" altLang="ru-RU" sz="2000" dirty="0" smtClean="0">
                <a:solidFill>
                  <a:srgbClr val="0070C0"/>
                </a:solidFill>
              </a:rPr>
              <a:t>.   </a:t>
            </a:r>
            <a:r>
              <a:rPr lang="ru-RU" altLang="ru-RU" sz="2000" dirty="0">
                <a:solidFill>
                  <a:srgbClr val="0070C0"/>
                </a:solidFill>
              </a:rPr>
              <a:t>В. М. Федяевская. Помощники. К. И. Чуковский. Мойдодыр. С. Я. Маршак. Что такое хорошо, что такое плохо.</a:t>
            </a:r>
            <a:br>
              <a:rPr lang="ru-RU" altLang="ru-RU" sz="2000" dirty="0">
                <a:solidFill>
                  <a:srgbClr val="0070C0"/>
                </a:solidFill>
              </a:rPr>
            </a:br>
            <a:r>
              <a:rPr lang="ru-RU" altLang="ru-RU" sz="2000" b="1" dirty="0">
                <a:solidFill>
                  <a:srgbClr val="0070C0"/>
                </a:solidFill>
              </a:rPr>
              <a:t>Художественное творчество</a:t>
            </a:r>
            <a:r>
              <a:rPr lang="ru-RU" altLang="ru-RU" sz="2000" dirty="0">
                <a:solidFill>
                  <a:srgbClr val="0070C0"/>
                </a:solidFill>
              </a:rPr>
              <a:t>: Мойдодыр, Полезные для зубов фрукты (овощи)». </a:t>
            </a:r>
            <a:r>
              <a:rPr lang="ru-RU" altLang="ru-RU" sz="2000" dirty="0" smtClean="0">
                <a:solidFill>
                  <a:srgbClr val="0070C0"/>
                </a:solidFill>
              </a:rPr>
              <a:t/>
            </a:r>
            <a:br>
              <a:rPr lang="ru-RU" altLang="ru-RU" sz="2000" dirty="0" smtClean="0">
                <a:solidFill>
                  <a:srgbClr val="0070C0"/>
                </a:solidFill>
              </a:rPr>
            </a:br>
            <a:r>
              <a:rPr lang="ru-RU" altLang="ru-RU" sz="2000" b="1" dirty="0" smtClean="0">
                <a:solidFill>
                  <a:srgbClr val="0070C0"/>
                </a:solidFill>
              </a:rPr>
              <a:t>Раскрашивание </a:t>
            </a:r>
            <a:r>
              <a:rPr lang="ru-RU" altLang="ru-RU" sz="2000" b="1" dirty="0">
                <a:solidFill>
                  <a:srgbClr val="0070C0"/>
                </a:solidFill>
              </a:rPr>
              <a:t>раскрасок</a:t>
            </a:r>
            <a:r>
              <a:rPr lang="ru-RU" altLang="ru-RU" sz="2000" dirty="0">
                <a:solidFill>
                  <a:srgbClr val="0070C0"/>
                </a:solidFill>
              </a:rPr>
              <a:t>: Гигиена и здоровье.</a:t>
            </a:r>
            <a:br>
              <a:rPr lang="ru-RU" altLang="ru-RU" sz="2000" dirty="0">
                <a:solidFill>
                  <a:srgbClr val="0070C0"/>
                </a:solidFill>
              </a:rPr>
            </a:br>
            <a:r>
              <a:rPr lang="ru-RU" altLang="ru-RU" sz="2000" b="1" dirty="0">
                <a:solidFill>
                  <a:srgbClr val="0070C0"/>
                </a:solidFill>
              </a:rPr>
              <a:t>Консультации для родителей</a:t>
            </a:r>
            <a:r>
              <a:rPr lang="ru-RU" altLang="ru-RU" sz="2000" dirty="0">
                <a:solidFill>
                  <a:srgbClr val="0070C0"/>
                </a:solidFill>
              </a:rPr>
              <a:t>: Как ухаживать за молочными зубами. Изготовление тренажёров с разными застёжками</a:t>
            </a:r>
            <a:r>
              <a:rPr lang="ru-RU" altLang="ru-RU" sz="2000" dirty="0" smtClean="0">
                <a:solidFill>
                  <a:srgbClr val="0070C0"/>
                </a:solidFill>
              </a:rPr>
              <a:t>. Гигиена и здоровье.</a:t>
            </a:r>
            <a:r>
              <a:rPr lang="ru-RU" altLang="ru-RU" sz="2000" dirty="0">
                <a:solidFill>
                  <a:srgbClr val="0070C0"/>
                </a:solidFill>
              </a:rPr>
              <a:t/>
            </a:r>
            <a:br>
              <a:rPr lang="ru-RU" altLang="ru-RU" sz="2000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</TotalTime>
  <Words>528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BatangChe</vt:lpstr>
      <vt:lpstr>Arial</vt:lpstr>
      <vt:lpstr>Calibri</vt:lpstr>
      <vt:lpstr>Тема Office</vt:lpstr>
      <vt:lpstr> Формирование культурно – гигиенических навыков у дошкольников</vt:lpstr>
      <vt:lpstr>Воспитание культурно – гигиенических навыков у детей – первооснова всей дальнейшей работы и основа для развития физически крепкого ребёнка. К тому же культурно – гигиенические навыки – являются первой и основной ступенью для трудового воспитания. </vt:lpstr>
      <vt:lpstr>Задачи -Формировать потребности в соблюдении навыков гигиены в повседневной жизни с целью сохранения и укрепления здоровья. -Воспитывать у детей желание быть чистыми и опрятными. -Профилактика и устранение вредных привычек. -Развивать логическое мышление, внимание, связную речь.</vt:lpstr>
      <vt:lpstr>Ожидаемый результат</vt:lpstr>
      <vt:lpstr>Этапы работы:</vt:lpstr>
      <vt:lpstr>Презентация PowerPoint</vt:lpstr>
      <vt:lpstr>1. Пополнение предметно - развивающей среды , изготовление дидактических  игр. 2. Оформление картотеки игр по развитию у детей культурно-гигиенических навыков. 3. Проведение досугов и развлечений. Вечер загадок «В гостях у Мойдодыра». «День Нептуна». 4.  Отчёт по работе с использованием компьютерной презентации.</vt:lpstr>
      <vt:lpstr>Используемые методы и приёмы</vt:lpstr>
      <vt:lpstr>Элементарное экспериментирование с водой, мылом, зубными щётками: «Мыло – фокусник», «Вода – добрый помощник человека». Рассматривание книг, иллюстраций, открыток на тему : Культура поведения за столом. Чистота – залог здоровья. Правильная осанка. Чтение художественных произведений: А. Барто. Девочка чумазая.   В. М. Федяевская. Помощники. К. И. Чуковский. Мойдодыр. С. Я. Маршак. Что такое хорошо, что такое плохо. Художественное творчество: Мойдодыр, Полезные для зубов фрукты (овощи)».  Раскрашивание раскрасок: Гигиена и здоровье. Консультации для родителей: Как ухаживать за молочными зубами. Изготовление тренажёров с разными застёжками. Гигиена и здоровье. </vt:lpstr>
      <vt:lpstr>Подбор художественной литературы, игрушек, демонстрационного  и дидактического материала.  Оформление уголка гигиены и здоровья.</vt:lpstr>
      <vt:lpstr>       Навык приёма пищи</vt:lpstr>
      <vt:lpstr>Работа с родителями (консультации, газеты – плакаты, оборудование, изготовленное родителями)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 MSI</cp:lastModifiedBy>
  <cp:revision>104</cp:revision>
  <dcterms:created xsi:type="dcterms:W3CDTF">2017-10-07T07:45:31Z</dcterms:created>
  <dcterms:modified xsi:type="dcterms:W3CDTF">2020-11-22T16:49:38Z</dcterms:modified>
</cp:coreProperties>
</file>