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7" r:id="rId3"/>
    <p:sldId id="257" r:id="rId4"/>
    <p:sldId id="258" r:id="rId5"/>
    <p:sldId id="260" r:id="rId6"/>
    <p:sldId id="261" r:id="rId7"/>
    <p:sldId id="262" r:id="rId8"/>
    <p:sldId id="263" r:id="rId9"/>
    <p:sldId id="265" r:id="rId10"/>
    <p:sldId id="267" r:id="rId11"/>
    <p:sldId id="270" r:id="rId12"/>
    <p:sldId id="272" r:id="rId13"/>
    <p:sldId id="274" r:id="rId14"/>
    <p:sldId id="277" r:id="rId15"/>
    <p:sldId id="279" r:id="rId16"/>
    <p:sldId id="280" r:id="rId17"/>
    <p:sldId id="281" r:id="rId18"/>
    <p:sldId id="282" r:id="rId19"/>
    <p:sldId id="283" r:id="rId20"/>
    <p:sldId id="284" r:id="rId21"/>
    <p:sldId id="289" r:id="rId22"/>
    <p:sldId id="285" r:id="rId23"/>
    <p:sldId id="286" r:id="rId24"/>
    <p:sldId id="291" r:id="rId25"/>
    <p:sldId id="298" r:id="rId26"/>
    <p:sldId id="299" r:id="rId27"/>
    <p:sldId id="294" r:id="rId28"/>
    <p:sldId id="295" r:id="rId29"/>
    <p:sldId id="300" r:id="rId30"/>
    <p:sldId id="29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700" autoAdjust="0"/>
  </p:normalViewPr>
  <p:slideViewPr>
    <p:cSldViewPr>
      <p:cViewPr varScale="1">
        <p:scale>
          <a:sx n="42" d="100"/>
          <a:sy n="42" d="100"/>
        </p:scale>
        <p:origin x="642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2AB-8410-47E5-8CCA-79E08AD9BD0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EB05-10A4-43B4-946C-B8F449595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2AB-8410-47E5-8CCA-79E08AD9BD0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EB05-10A4-43B4-946C-B8F449595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2AB-8410-47E5-8CCA-79E08AD9BD0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EB05-10A4-43B4-946C-B8F449595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2AB-8410-47E5-8CCA-79E08AD9BD0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EB05-10A4-43B4-946C-B8F449595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2AB-8410-47E5-8CCA-79E08AD9BD0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EB05-10A4-43B4-946C-B8F449595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2AB-8410-47E5-8CCA-79E08AD9BD0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EB05-10A4-43B4-946C-B8F449595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2AB-8410-47E5-8CCA-79E08AD9BD0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EB05-10A4-43B4-946C-B8F449595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2AB-8410-47E5-8CCA-79E08AD9BD0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EB05-10A4-43B4-946C-B8F449595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2AB-8410-47E5-8CCA-79E08AD9BD0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EB05-10A4-43B4-946C-B8F449595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2AB-8410-47E5-8CCA-79E08AD9BD0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EB05-10A4-43B4-946C-B8F449595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2AB-8410-47E5-8CCA-79E08AD9BD0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5EEB05-10A4-43B4-946C-B8F4495950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8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8762AB-8410-47E5-8CCA-79E08AD9BD0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5EEB05-10A4-43B4-946C-B8F4495950C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7772400" cy="5929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МАДОУ  д/с №11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Физкультурно-оздоровительные мероприятия в режиме дня дошкольников</a:t>
            </a:r>
            <a:br>
              <a:rPr lang="ru-RU" sz="3600" dirty="0" smtClean="0"/>
            </a:br>
            <a:r>
              <a:rPr lang="ru-RU" sz="3600" dirty="0" smtClean="0"/>
              <a:t>                                  </a:t>
            </a:r>
            <a:r>
              <a:rPr lang="ru-RU" sz="2000" dirty="0" smtClean="0"/>
              <a:t>инструктор по физической культуре: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 Веккер Светлана Федоровна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Калининград-2018</a:t>
            </a:r>
            <a:endParaRPr lang="ru-RU" sz="3600" dirty="0"/>
          </a:p>
        </p:txBody>
      </p:sp>
    </p:spTree>
  </p:cSld>
  <p:clrMapOvr>
    <a:masterClrMapping/>
  </p:clrMapOvr>
  <p:transition>
    <p:wheel spokes="8"/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К организации двигательной деятельности между занятиями, к физкультминуткам, подвижным играм на прогулке  предъявляются следующие требования:</a:t>
            </a:r>
            <a:endParaRPr lang="ru-RU" sz="20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23344"/>
            <a:ext cx="4038600" cy="3028950"/>
          </a:xfrm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04088"/>
            <a:ext cx="8334404" cy="565387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Итак:</a:t>
            </a:r>
            <a:br>
              <a:rPr lang="ru-RU" sz="2400" dirty="0" smtClean="0"/>
            </a:br>
            <a:r>
              <a:rPr lang="ru-RU" sz="2400" dirty="0" smtClean="0"/>
              <a:t>   - организованное их начало;</a:t>
            </a:r>
            <a:br>
              <a:rPr lang="ru-RU" sz="2400" dirty="0" smtClean="0"/>
            </a:br>
            <a:r>
              <a:rPr lang="ru-RU" sz="2400" dirty="0" smtClean="0"/>
              <a:t>   - постепенное нарастание физиологической нагрузки;</a:t>
            </a:r>
            <a:br>
              <a:rPr lang="ru-RU" sz="2400" dirty="0" smtClean="0"/>
            </a:br>
            <a:r>
              <a:rPr lang="ru-RU" sz="2400" dirty="0" smtClean="0"/>
              <a:t>   - снижение её в конце игры.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Слишком большая нагрузка в начале физкультурно-оздоровительных мероприятий может вызвать у ребят чувство усталости и неблагоприятно скажется на их работоспособности на следующем занятии.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В то же время через 1-2 месяца с ростом тренированности организма эта же нагрузка может стать оптимальной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>
    <p:split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Утренняя гимнастика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6627" y="1935163"/>
            <a:ext cx="6590746" cy="4389437"/>
          </a:xfrm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283863"/>
              </p:ext>
            </p:extLst>
          </p:nvPr>
        </p:nvGraphicFramePr>
        <p:xfrm>
          <a:off x="179513" y="908721"/>
          <a:ext cx="8784975" cy="6140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94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0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70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70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223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38768">
                <a:tc>
                  <a:txBody>
                    <a:bodyPr/>
                    <a:lstStyle/>
                    <a:p>
                      <a:pPr marR="875030" indent="3175" algn="l"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spc="200" dirty="0" smtClean="0">
                          <a:latin typeface="Times New Roman"/>
                          <a:ea typeface="Times New Roman"/>
                          <a:cs typeface="Times New Roman"/>
                        </a:rPr>
                        <a:t>содержание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240665" algn="ctr"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 младшая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259080" algn="ctr"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2 младшая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средняя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399415" algn="ctr"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старшая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подготовительная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573">
                <a:tc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1. Продолжительность зарядки (мин)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450850" algn="ctr"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spc="350" dirty="0">
                          <a:latin typeface="Times New Roman"/>
                          <a:ea typeface="Times New Roman"/>
                          <a:cs typeface="Times New Roman"/>
                        </a:rPr>
                        <a:t>4-5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494030" algn="ctr"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spc="350" dirty="0">
                          <a:latin typeface="Times New Roman"/>
                          <a:ea typeface="Times New Roman"/>
                          <a:cs typeface="Times New Roman"/>
                        </a:rPr>
                        <a:t>5-6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560705" algn="ctr"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spc="35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spc="350">
                          <a:latin typeface="Times New Roman"/>
                          <a:ea typeface="Times New Roman"/>
                          <a:cs typeface="Times New Roman"/>
                        </a:rPr>
                        <a:t>-7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502920" algn="ctr"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spc="200">
                          <a:latin typeface="Times New Roman"/>
                          <a:ea typeface="Times New Roman"/>
                          <a:cs typeface="Times New Roman"/>
                        </a:rPr>
                        <a:t>8-10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514985" algn="ctr"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spc="200">
                          <a:latin typeface="Times New Roman"/>
                          <a:ea typeface="Times New Roman"/>
                          <a:cs typeface="Times New Roman"/>
                        </a:rPr>
                        <a:t>10-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12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573">
                <a:tc>
                  <a:txBody>
                    <a:bodyPr/>
                    <a:lstStyle/>
                    <a:p>
                      <a:pPr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2. Структура зарядки: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Вводная часть</a:t>
                      </a:r>
                    </a:p>
                    <a:p>
                      <a:pPr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Основная(ОРУ)</a:t>
                      </a:r>
                    </a:p>
                    <a:p>
                      <a:pPr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Заключительная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Вводная часть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Основная(ОРУ)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Заключительная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Вводная часть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Основная(ОРУ)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Заключительная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Вводная часть</a:t>
                      </a:r>
                    </a:p>
                    <a:p>
                      <a:pPr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Основная(ОРУ)</a:t>
                      </a:r>
                    </a:p>
                    <a:p>
                      <a:pPr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Заключительная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Вводная часть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Основная(ОРУ)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Заключительная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573">
                <a:tc>
                  <a:txBody>
                    <a:bodyPr/>
                    <a:lstStyle/>
                    <a:p>
                      <a:pPr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3. Вводная часть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Ходьба </a:t>
                      </a:r>
                      <a:r>
                        <a:rPr lang="ru-RU" sz="1000" spc="350">
                          <a:latin typeface="Times New Roman"/>
                          <a:ea typeface="Times New Roman"/>
                          <a:cs typeface="Times New Roman"/>
                        </a:rPr>
                        <a:t>2-3 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вида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Прыжки 1 вида 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Бег 1 вида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Ходьба </a:t>
                      </a:r>
                      <a:r>
                        <a:rPr lang="ru-RU" sz="1000" spc="350" dirty="0">
                          <a:latin typeface="Times New Roman"/>
                          <a:ea typeface="Times New Roman"/>
                          <a:cs typeface="Times New Roman"/>
                        </a:rPr>
                        <a:t>2-3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вида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Прыжки 1 вида 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Бег 2 вида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Ходьба </a:t>
                      </a:r>
                      <a:r>
                        <a:rPr lang="ru-RU" sz="1000" spc="350">
                          <a:latin typeface="Times New Roman"/>
                          <a:ea typeface="Times New Roman"/>
                          <a:cs typeface="Times New Roman"/>
                        </a:rPr>
                        <a:t>2-3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вида Прыжки 1 вида 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Бег </a:t>
                      </a:r>
                      <a:r>
                        <a:rPr lang="ru-RU" sz="1000" spc="350">
                          <a:latin typeface="Times New Roman"/>
                          <a:ea typeface="Times New Roman"/>
                          <a:cs typeface="Times New Roman"/>
                        </a:rPr>
                        <a:t>2-3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вида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Ходьба 3 - 4 вида Прыжки 1 вида 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Бег 3 вида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Ходьба </a:t>
                      </a:r>
                      <a:r>
                        <a:rPr lang="ru-RU" sz="1000" spc="350" dirty="0">
                          <a:latin typeface="Times New Roman"/>
                          <a:ea typeface="Times New Roman"/>
                          <a:cs typeface="Times New Roman"/>
                        </a:rPr>
                        <a:t>3-4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вида Прыжки 1 вида 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Бег </a:t>
                      </a:r>
                      <a:r>
                        <a:rPr lang="ru-RU" sz="1000" spc="350" dirty="0">
                          <a:latin typeface="Times New Roman"/>
                          <a:ea typeface="Times New Roman"/>
                          <a:cs typeface="Times New Roman"/>
                        </a:rPr>
                        <a:t>3-4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вида</a:t>
                      </a: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573">
                <a:tc>
                  <a:txBody>
                    <a:bodyPr/>
                    <a:lstStyle/>
                    <a:p>
                      <a:pPr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4. Перестроение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Врассыпную </a:t>
                      </a:r>
                    </a:p>
                    <a:p>
                      <a:pPr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 круг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круг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 круг</a:t>
                      </a:r>
                    </a:p>
                    <a:p>
                      <a:pPr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 колонну по 2-3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 круг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 колонну по 2-3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круг</a:t>
                      </a:r>
                    </a:p>
                    <a:p>
                      <a:pPr>
                        <a:lnSpc>
                          <a:spcPts val="317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колонну по 2 -</a:t>
                      </a:r>
                      <a:r>
                        <a:rPr lang="ru-RU" sz="1000" spc="-100" dirty="0">
                          <a:latin typeface="Times New Roman"/>
                          <a:ea typeface="Times New Roman"/>
                          <a:cs typeface="Times New Roman"/>
                        </a:rPr>
                        <a:t> 5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9573">
                <a:tc>
                  <a:txBody>
                    <a:bodyPr/>
                    <a:lstStyle/>
                    <a:p>
                      <a:pPr marL="12065" indent="-12065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5. Основная часть (ОРУ):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  <a:tabLst>
                          <a:tab pos="25019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-	количество упражнений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  <a:tabLst>
                          <a:tab pos="25019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-	количество повторений</a:t>
                      </a:r>
                    </a:p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  <a:tabLst>
                          <a:tab pos="25019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-	исходное      положение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14922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 spc="350">
                          <a:latin typeface="Times New Roman"/>
                          <a:ea typeface="Times New Roman"/>
                          <a:cs typeface="Times New Roman"/>
                        </a:rPr>
                        <a:t>4-5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4922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 spc="350">
                          <a:latin typeface="Times New Roman"/>
                          <a:ea typeface="Times New Roman"/>
                          <a:cs typeface="Times New Roman"/>
                        </a:rPr>
                        <a:t>4-5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4922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стоя, сидя,</a:t>
                      </a:r>
                    </a:p>
                    <a:p>
                      <a:pPr marL="14922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лежа на спине, </a:t>
                      </a:r>
                    </a:p>
                    <a:p>
                      <a:pPr marL="149225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на животе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spc="350">
                          <a:latin typeface="Times New Roman"/>
                          <a:ea typeface="Times New Roman"/>
                          <a:cs typeface="Times New Roman"/>
                        </a:rPr>
                        <a:t>4-5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spc="350">
                          <a:latin typeface="Times New Roman"/>
                          <a:ea typeface="Times New Roman"/>
                          <a:cs typeface="Times New Roman"/>
                        </a:rPr>
                        <a:t>4-5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стоя, сидя, </a:t>
                      </a: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лежа на спине,</a:t>
                      </a: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на животе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557530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 spc="350">
                          <a:latin typeface="Times New Roman"/>
                          <a:ea typeface="Times New Roman"/>
                          <a:cs typeface="Times New Roman"/>
                        </a:rPr>
                        <a:t>5-6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557530"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 spc="350">
                          <a:latin typeface="Times New Roman"/>
                          <a:ea typeface="Times New Roman"/>
                          <a:cs typeface="Times New Roman"/>
                        </a:rPr>
                        <a:t>5-6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основная стойка, широкая стойка, сидя на пятках, сидя ноги врозь, сидя ноги вместе, стоя на коленях, на четвереньках, лежа на спине, на животе и др.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>
                          <a:latin typeface="Arial Narrow"/>
                          <a:ea typeface="Times New Roman"/>
                          <a:cs typeface="Arial Narrow"/>
                        </a:rPr>
                        <a:t>6</a:t>
                      </a:r>
                      <a:r>
                        <a:rPr lang="ru-RU" sz="1000" b="1">
                          <a:latin typeface="Arial Narrow"/>
                          <a:ea typeface="Times New Roman"/>
                          <a:cs typeface="Arial Narrow"/>
                        </a:rPr>
                        <a:t> </a:t>
                      </a:r>
                      <a:r>
                        <a:rPr lang="ru-RU" sz="1000" spc="350">
                          <a:latin typeface="Times New Roman"/>
                          <a:ea typeface="Times New Roman"/>
                          <a:cs typeface="Times New Roman"/>
                        </a:rPr>
                        <a:t>-8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 spc="350">
                          <a:latin typeface="Times New Roman"/>
                          <a:ea typeface="Times New Roman"/>
                          <a:cs typeface="Times New Roman"/>
                        </a:rPr>
                        <a:t>6-8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основная стойка, широкая стойка, сидя на пятках, сидя ноги врозь, сидя ноги вместе, стоя на коленях, на четвереньках, лежа на спине, на животе и др.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spc="200" dirty="0">
                          <a:latin typeface="Times New Roman"/>
                          <a:ea typeface="Times New Roman"/>
                          <a:cs typeface="Times New Roman"/>
                        </a:rPr>
                        <a:t>8-10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551815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spc="350" dirty="0">
                          <a:latin typeface="Times New Roman"/>
                          <a:ea typeface="Times New Roman"/>
                          <a:cs typeface="Times New Roman"/>
                        </a:rPr>
                        <a:t>6-8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557530"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основная  стойка, широкая стойка, сидя на пятках, сидя ноги врозь, сидя ноги вместе, стоя на коленях, на четвереньках, лежа на спине, на животе и др.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79512" y="188640"/>
            <a:ext cx="8787982" cy="738664"/>
          </a:xfrm>
          <a:prstGeom prst="rect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проведения утренней разминки в ДОУ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662312"/>
              </p:ext>
            </p:extLst>
          </p:nvPr>
        </p:nvGraphicFramePr>
        <p:xfrm>
          <a:off x="785788" y="428604"/>
          <a:ext cx="7929618" cy="51695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1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16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16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16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216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160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785950">
                <a:tc>
                  <a:txBody>
                    <a:bodyPr/>
                    <a:lstStyle/>
                    <a:p>
                      <a:pPr indent="-222250">
                        <a:lnSpc>
                          <a:spcPts val="1585"/>
                        </a:lnSpc>
                        <a:spcAft>
                          <a:spcPts val="0"/>
                        </a:spcAft>
                        <a:tabLst>
                          <a:tab pos="295910" algn="l"/>
                        </a:tabLs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-      количество прыжков</a:t>
                      </a:r>
                    </a:p>
                    <a:p>
                      <a:pPr marL="222250" indent="-222250">
                        <a:lnSpc>
                          <a:spcPts val="1585"/>
                        </a:lnSpc>
                        <a:spcAft>
                          <a:spcPts val="0"/>
                        </a:spcAft>
                        <a:tabLst>
                          <a:tab pos="295910" algn="l"/>
                        </a:tabLs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-	темп     выполнения упражнений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377825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000" spc="200" dirty="0">
                          <a:latin typeface="Times New Roman"/>
                          <a:ea typeface="Times New Roman"/>
                          <a:cs typeface="Times New Roman"/>
                        </a:rPr>
                        <a:t>8-10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произвольный, средний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, медленный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 spc="200" dirty="0">
                          <a:latin typeface="Times New Roman"/>
                          <a:ea typeface="Times New Roman"/>
                          <a:cs typeface="Times New Roman"/>
                        </a:rPr>
                        <a:t>10-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12 произвольный, средний, медлен.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000" spc="200" dirty="0">
                          <a:latin typeface="Times New Roman"/>
                          <a:ea typeface="Times New Roman"/>
                          <a:cs typeface="Times New Roman"/>
                        </a:rPr>
                        <a:t>15-20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медлен.,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средн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., быстрый, муз.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сопр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., счет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   15</a:t>
                      </a:r>
                      <a:r>
                        <a:rPr lang="ru-RU" sz="1000" spc="200" dirty="0">
                          <a:latin typeface="Times New Roman"/>
                          <a:ea typeface="Times New Roman"/>
                          <a:cs typeface="Times New Roman"/>
                        </a:rPr>
                        <a:t>-20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(2 раза) быстр.,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средн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.,</a:t>
                      </a:r>
                    </a:p>
                    <a:p>
                      <a:pPr algn="l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медл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., с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замедл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.,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ускорением.</a:t>
                      </a:r>
                    </a:p>
                    <a:p>
                      <a:pPr indent="377825" algn="l">
                        <a:lnSpc>
                          <a:spcPts val="157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Амплитуда макс.</a:t>
                      </a:r>
                    </a:p>
                    <a:p>
                      <a:pPr indent="377825" algn="l">
                        <a:lnSpc>
                          <a:spcPts val="157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Муз.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сопровожд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    20 - 25 </a:t>
                      </a:r>
                      <a:r>
                        <a:rPr lang="ru-RU" sz="1000" spc="200">
                          <a:latin typeface="Times New Roman"/>
                          <a:ea typeface="Times New Roman"/>
                          <a:cs typeface="Times New Roman"/>
                        </a:rPr>
                        <a:t>(2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 раза) быстр., средн.,</a:t>
                      </a:r>
                    </a:p>
                    <a:p>
                      <a:pPr algn="l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медл., с замедл., с ускорением.</a:t>
                      </a:r>
                    </a:p>
                    <a:p>
                      <a:pPr indent="377825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Амплитуда макс.</a:t>
                      </a:r>
                    </a:p>
                    <a:p>
                      <a:pPr indent="377825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Муз. сопровожд</a:t>
                      </a: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0132">
                <a:tc>
                  <a:txBody>
                    <a:bodyPr/>
                    <a:lstStyle/>
                    <a:p>
                      <a:pPr algn="l">
                        <a:lnSpc>
                          <a:spcPts val="163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6. Заключительная часть:</a:t>
                      </a:r>
                    </a:p>
                    <a:p>
                      <a:pPr indent="377825">
                        <a:lnSpc>
                          <a:spcPts val="163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-   виды движений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125095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ходьба, бег, упражнения на восстановле­ние дыхания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ходьба, бег, упражнения на восстановление дыхания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перестроение, ходьба, бег, упражнения на восстановление дыхания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перестроение, ходьба, 2- 3 вида бега, упражнения на восстановле­ние дыхания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перестроение, ходьба, </a:t>
                      </a:r>
                      <a:r>
                        <a:rPr lang="ru-RU" sz="1000" spc="200" dirty="0">
                          <a:latin typeface="Times New Roman"/>
                          <a:ea typeface="Times New Roman"/>
                          <a:cs typeface="Times New Roman"/>
                        </a:rPr>
                        <a:t>2-3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вида бега, упражнения на восстановле­ние дыхания</a:t>
                      </a: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760">
                <a:tc>
                  <a:txBody>
                    <a:bodyPr/>
                    <a:lstStyle/>
                    <a:p>
                      <a:pPr marL="143510" algn="l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7. Подвижные игры, используемые на зарядке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377825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«Мыльный</a:t>
                      </a:r>
                    </a:p>
                    <a:p>
                      <a:pPr indent="377825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пузырь»,</a:t>
                      </a:r>
                    </a:p>
                    <a:p>
                      <a:pPr indent="377825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«Зайка</a:t>
                      </a:r>
                    </a:p>
                    <a:p>
                      <a:pPr indent="377825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беленький</a:t>
                      </a:r>
                    </a:p>
                    <a:p>
                      <a:pPr indent="377825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сидит»,</a:t>
                      </a:r>
                    </a:p>
                    <a:p>
                      <a:pPr indent="377825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«Мишка</a:t>
                      </a:r>
                    </a:p>
                    <a:p>
                      <a:pPr indent="377825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бурый» и др.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«Лохматый пес», «Волки зайцы»,</a:t>
                      </a: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«Курочка хохлатка» и др.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«Карусель», «Летающие рыбки», «Цветные домики» и др.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«Веселые петрушки», «Мой веселый звонкий мяч», «Ушли кони со двора» и др.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«Удочка», «Ракеты стартуют». «Два Мороза», «Волк во рву» и др.</a:t>
                      </a: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8823">
                <a:tc gridSpan="6">
                  <a:txBody>
                    <a:bodyPr/>
                    <a:lstStyle/>
                    <a:p>
                      <a:pPr algn="l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1000" b="1" spc="50" dirty="0">
                          <a:latin typeface="Times New Roman"/>
                          <a:ea typeface="Times New Roman"/>
                          <a:cs typeface="Times New Roman"/>
                        </a:rPr>
                        <a:t>Примечание: В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зависимости от условий проведения, при отсутствии музыкального сопровождения, использовать бубен. Зарядка проводится при открытых фрамугах. Одежда детей соответствует температурному режиму.</a:t>
                      </a: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Утренняя гимнастика хотя и непродолжительна по времени, однако оказывает огромное оздоровительное влияние, повышая возбудимость нервной системы, и способствует быстрому вхождению в работу.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6627" y="1935163"/>
            <a:ext cx="6590746" cy="4389437"/>
          </a:xfrm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0" dirty="0" smtClean="0"/>
              <a:t>Утренняя гимнастика ежедневно компенсирует до5% суточного объёма ДА детей</a:t>
            </a:r>
            <a:endParaRPr lang="ru-RU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Она  способствует развитию у детей силы, ловкости, координации движений, подвижности суставов; совершенствует навыки отдельных движений рук, ног, туловища.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Физкультминутка</a:t>
            </a:r>
            <a:r>
              <a:rPr lang="ru-RU" sz="2000" dirty="0" smtClean="0"/>
              <a:t> положительно влияет на аналитико-синтетическую деятельность мозга, активизирует </a:t>
            </a:r>
            <a:r>
              <a:rPr lang="ru-RU" sz="2000" dirty="0" err="1" smtClean="0"/>
              <a:t>сердечно-сосудистую</a:t>
            </a:r>
            <a:r>
              <a:rPr lang="ru-RU" sz="2000" dirty="0" smtClean="0"/>
              <a:t> и дыхательную системы, улучшает кровоснабжение внутренних органов и работоспособность нервной системы.</a:t>
            </a:r>
            <a:endParaRPr lang="ru-RU" sz="2000" dirty="0"/>
          </a:p>
        </p:txBody>
      </p:sp>
      <p:pic>
        <p:nvPicPr>
          <p:cNvPr id="31748" name="Picture 4" descr="F:\фото спорт\DSC0406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869" y="1935163"/>
            <a:ext cx="7788262" cy="438943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2536728" cy="464347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В физкультурные минутки помимо упражнений, требующих напряжения и расслабления крупных мышц туловища и конечностей, необходимо вводить упражнения для мышц кисти и пальцев рук. Это повышает работоспособность, содействует развитию мышц кисти,  благоприятствует развитию речи.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928794" y="6143644"/>
            <a:ext cx="5091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2772" name="Picture 4" descr="F:\фото спорт\DSC0407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В физкультминутки целесообразно включать упражнения для глаз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800" dirty="0"/>
              <a:t>Общие рекомендации по гимнастике для глаз для дошкольников:</a:t>
            </a:r>
          </a:p>
          <a:p>
            <a:pPr marL="0" indent="0">
              <a:buNone/>
            </a:pPr>
            <a:endParaRPr lang="ru-RU" sz="1800" dirty="0"/>
          </a:p>
          <a:p>
            <a:r>
              <a:rPr lang="ru-RU" sz="1500" dirty="0"/>
              <a:t>1.Посмотреть вдаль в течение 1-2 мин., переводя взгляд с предметов;</a:t>
            </a:r>
          </a:p>
          <a:p>
            <a:r>
              <a:rPr lang="ru-RU" sz="1500" dirty="0"/>
              <a:t>2.Поморгать глазами-20 раз;</a:t>
            </a:r>
          </a:p>
          <a:p>
            <a:r>
              <a:rPr lang="ru-RU" sz="1500" dirty="0"/>
              <a:t>3.Дать «попрыгать глазками с лестницы» - посмотреть кверху и быстро опустить взгляд </a:t>
            </a:r>
            <a:r>
              <a:rPr lang="ru-RU" sz="1500" dirty="0" smtClean="0"/>
              <a:t>вниз-вверх</a:t>
            </a:r>
          </a:p>
          <a:p>
            <a:r>
              <a:rPr lang="ru-RU" sz="1500" b="1" dirty="0"/>
              <a:t>Упражнения.</a:t>
            </a:r>
            <a:endParaRPr lang="ru-RU" sz="1500" dirty="0"/>
          </a:p>
          <a:p>
            <a:r>
              <a:rPr lang="ru-RU" sz="1500" dirty="0"/>
              <a:t>v    Перевести взгляд  по горизонтали влево до упора, задержать на 2 секунды, перевести взгляд вправо до упора, задержать на 2 секунды, вернуть глаза в исходное положение, повторить цикл нужное количество раз.</a:t>
            </a:r>
          </a:p>
          <a:p>
            <a:r>
              <a:rPr lang="ru-RU" sz="1500" dirty="0"/>
              <a:t>v    Перевести взгляд вертикально вверх до упора, задержать на 2 секунды, перевести взгляд вниз до упора, задержать на 2 секунды, вернуть глаза в исходное положение, повторить цикл нужное количество раз.</a:t>
            </a:r>
          </a:p>
          <a:p>
            <a:r>
              <a:rPr lang="ru-RU" sz="1500" dirty="0"/>
              <a:t>v    Перевести взгляд по диагонали влево – вверх до упора, задержать на 2 секунды, перевести взгляд по диагонали вправо – вниз до упора, задержать на 2 секунды, вернуть глаза в исходное положение, повторить цикл нужное количество раз.</a:t>
            </a:r>
          </a:p>
          <a:p>
            <a:r>
              <a:rPr lang="ru-RU" sz="1500" dirty="0"/>
              <a:t>v    Перевести взгляд по диагонали вправо - вверх до упора, задержать на 2 секунды, перевести взгляд по диагонали влево – вниз  до упора, задержать на 2 секунды, вернуть глаза в исходное положение, повторить цикл нужное количество раз.</a:t>
            </a:r>
          </a:p>
          <a:p>
            <a:r>
              <a:rPr lang="ru-RU" sz="1500" dirty="0"/>
              <a:t>v    Свести глаза вверх и к носу, так, чтобы увидеть переносицу, задержать на 2 секунды, перевести глаза вниз, сводя их к носу, так, чтобы увидеть его кончик, задержать на 2 секунды, вернуть глаза в исходное положение. Повторить цикл нужное количество раз.</a:t>
            </a:r>
          </a:p>
          <a:p>
            <a:endParaRPr lang="ru-RU" sz="1800" dirty="0">
              <a:solidFill>
                <a:srgbClr val="000000"/>
              </a:solidFill>
              <a:latin typeface="arial"/>
            </a:endParaRPr>
          </a:p>
          <a:p>
            <a:endParaRPr lang="ru-RU" sz="1800" dirty="0"/>
          </a:p>
        </p:txBody>
      </p:sp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908720"/>
            <a:ext cx="6933456" cy="7920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404664"/>
            <a:ext cx="8544222" cy="6192688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764704"/>
            <a:ext cx="813690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0598836"/>
      </p:ext>
    </p:extLst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Бодрящая, </a:t>
            </a:r>
            <a:r>
              <a:rPr lang="ru-RU" sz="2800" dirty="0" err="1" smtClean="0"/>
              <a:t>коррегирующая</a:t>
            </a:r>
            <a:r>
              <a:rPr lang="ru-RU" sz="2800" dirty="0" smtClean="0"/>
              <a:t>, тактильная гимнастика после сна</a:t>
            </a:r>
            <a:endParaRPr lang="ru-RU" sz="2800" dirty="0"/>
          </a:p>
        </p:txBody>
      </p:sp>
      <p:pic>
        <p:nvPicPr>
          <p:cNvPr id="34820" name="Picture 4" descr="F:\фото спорт\DSC041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869" y="1935163"/>
            <a:ext cx="7788262" cy="438943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</a:rPr>
              <a:t>Сначала детям предлагают пройти по лежащему на полу канату, затем по ребристой доске, далее по рельефному коврику с мелкими шипами, далее идёт влажный солевой коврик, влажный водный коврик и в заключении дети высушивают ноги о байковый коврик</a:t>
            </a:r>
            <a:endParaRPr lang="ru-RU" sz="1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928802"/>
            <a:ext cx="4040188" cy="2214578"/>
          </a:xfrm>
        </p:spPr>
        <p:txBody>
          <a:bodyPr/>
          <a:lstStyle/>
          <a:p>
            <a:r>
              <a:rPr lang="ru-RU" sz="1800" dirty="0" smtClean="0"/>
              <a:t>По дорожкам, по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следам</a:t>
            </a:r>
            <a:r>
              <a:rPr lang="ru-RU" sz="1800" dirty="0" smtClean="0"/>
              <a:t>  мы идём, </a:t>
            </a:r>
          </a:p>
          <a:p>
            <a:r>
              <a:rPr lang="ru-RU" sz="1800" dirty="0" smtClean="0"/>
              <a:t> и с каната мы не упадём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Жук упал и встать не может,</a:t>
            </a:r>
          </a:p>
          <a:p>
            <a:r>
              <a:rPr lang="ru-RU" sz="1800" dirty="0" smtClean="0"/>
              <a:t>Ждёт, ну кто же мне поможет</a:t>
            </a:r>
            <a:endParaRPr lang="ru-RU" sz="1800" dirty="0"/>
          </a:p>
        </p:txBody>
      </p:sp>
      <p:pic>
        <p:nvPicPr>
          <p:cNvPr id="39938" name="Picture 2" descr="F:\фото спорт\DSC0417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86256"/>
            <a:ext cx="4040188" cy="2277036"/>
          </a:xfrm>
          <a:prstGeom prst="rect">
            <a:avLst/>
          </a:prstGeom>
          <a:noFill/>
        </p:spPr>
      </p:pic>
      <p:pic>
        <p:nvPicPr>
          <p:cNvPr id="39941" name="Picture 5" descr="F:\фото спорт\DSC0416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005550"/>
            <a:ext cx="4043362" cy="22788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Коррегирующая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ходьба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5842" name="Picture 2" descr="F:\фото спорт\DSC0414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500174"/>
            <a:ext cx="5657662" cy="438943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1667946"/>
            <a:ext cx="2520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Количество перемещений из одной комнаты  в другую должно быть не менее 6 раз с пребыванием в каждой по </a:t>
            </a:r>
            <a:br>
              <a:rPr lang="ru-RU" dirty="0"/>
            </a:br>
            <a:r>
              <a:rPr lang="ru-RU" dirty="0"/>
              <a:t>1-1,5 мин</a:t>
            </a:r>
          </a:p>
        </p:txBody>
      </p:sp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</a:rPr>
              <a:t>Фломастер ножками берём</a:t>
            </a:r>
            <a:endParaRPr lang="ru-RU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</a:endParaRPr>
          </a:p>
        </p:txBody>
      </p:sp>
      <p:pic>
        <p:nvPicPr>
          <p:cNvPr id="36866" name="Picture 2" descr="F:\фото спорт\DSC0415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869" y="1935163"/>
            <a:ext cx="7788262" cy="438943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Самостоятельная двигательная деятельность с разными физкультурными пособиями: утром , после завтрака, на прогулке, после сна, на вечерней прогулке. </a:t>
            </a:r>
            <a:endParaRPr lang="ru-RU" sz="2400" dirty="0"/>
          </a:p>
        </p:txBody>
      </p:sp>
      <p:pic>
        <p:nvPicPr>
          <p:cNvPr id="41987" name="Picture 3" descr="F:\фото улица игры 2011\SAM_00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2643182"/>
            <a:ext cx="4979485" cy="37346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23344"/>
            <a:ext cx="4038600" cy="3028950"/>
          </a:xfrm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36487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Организация системы закаливания- важнейшая часть физического воспитания детей дошкольного возраста. Лучшими средствами закаливания являются естественные силы природы: воздух, солнце и вода.</a:t>
            </a:r>
            <a:br>
              <a:rPr lang="ru-RU" sz="1600" dirty="0" smtClean="0"/>
            </a:br>
            <a:r>
              <a:rPr lang="ru-RU" sz="1600" dirty="0" smtClean="0"/>
              <a:t>Цель закаливания- выработать способность организма быстро приводить работу органов и систем в соответствие с меняющейся внешней средой.</a:t>
            </a:r>
            <a:br>
              <a:rPr lang="ru-RU" sz="1600" dirty="0" smtClean="0"/>
            </a:br>
            <a:r>
              <a:rPr lang="ru-RU" sz="1600" dirty="0" smtClean="0"/>
              <a:t>Закаливание воздухом-наиболее доступное средство закаливания в любое время года.</a:t>
            </a:r>
            <a:br>
              <a:rPr lang="ru-RU" sz="1600" dirty="0" smtClean="0"/>
            </a:br>
            <a:r>
              <a:rPr lang="ru-RU" sz="1600" dirty="0" smtClean="0"/>
              <a:t>Систематическое пребывание детей на воздухе способствует более быстрой адаптации организма к смене температурных условий. Положительное воздействие воздушных ванн повышается, ели сочетается с физическими упражнениями.</a:t>
            </a:r>
            <a:endParaRPr lang="ru-RU" sz="1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212976"/>
            <a:ext cx="4222435" cy="3366045"/>
          </a:xfrm>
        </p:spPr>
      </p:pic>
    </p:spTree>
    <p:extLst>
      <p:ext uri="{BB962C8B-B14F-4D97-AF65-F5344CB8AC3E}">
        <p14:creationId xmlns:p14="http://schemas.microsoft.com/office/powerpoint/2010/main" val="1823519742"/>
      </p:ext>
    </p:extLst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4864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В системе физкультурно-оздоровительной работы ДОУ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340768"/>
            <a:ext cx="5472608" cy="496855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204864"/>
            <a:ext cx="2746648" cy="2880320"/>
          </a:xfrm>
        </p:spPr>
      </p:pic>
    </p:spTree>
    <p:extLst>
      <p:ext uri="{BB962C8B-B14F-4D97-AF65-F5344CB8AC3E}">
        <p14:creationId xmlns:p14="http://schemas.microsoft.com/office/powerpoint/2010/main" val="2362290787"/>
      </p:ext>
    </p:extLst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Физкультурные занятия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Физкультура – это жизнь, заниматься – не ленись!</a:t>
            </a:r>
            <a:br>
              <a:rPr lang="ru-RU" sz="2800" dirty="0" smtClean="0"/>
            </a:br>
            <a:r>
              <a:rPr lang="ru-RU" sz="2800" dirty="0" smtClean="0"/>
              <a:t>Физкультура даст нам силы быть здоровыми и красивыми!</a:t>
            </a:r>
            <a:endParaRPr lang="ru-RU" sz="28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792965"/>
            <a:ext cx="4038600" cy="2689707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92965"/>
            <a:ext cx="4038600" cy="2689707"/>
          </a:xfrm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692697"/>
            <a:ext cx="8280920" cy="5832648"/>
          </a:xfrm>
        </p:spPr>
      </p:pic>
    </p:spTree>
    <p:extLst>
      <p:ext uri="{BB962C8B-B14F-4D97-AF65-F5344CB8AC3E}">
        <p14:creationId xmlns:p14="http://schemas.microsoft.com/office/powerpoint/2010/main" val="1464461824"/>
      </p:ext>
    </p:extLst>
  </p:cSld>
  <p:clrMapOvr>
    <a:masterClrMapping/>
  </p:clrMapOvr>
  <p:transition>
    <p:wheel spokes="8"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Физкультурно-оздоровительные мероприятия в режиме дня детского сада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Планирование физкультурно-оздоровительной работы в режиме дня опирается на суточный объём двигательной активности дошкольника ( в среднем 2,5-3 часа).</a:t>
            </a:r>
          </a:p>
          <a:p>
            <a:r>
              <a:rPr lang="ru-RU" dirty="0" smtClean="0"/>
              <a:t>Рационально организованная двигательная активность  является мощным оздоровительным средством для дошкольников.</a:t>
            </a:r>
          </a:p>
          <a:p>
            <a:r>
              <a:rPr lang="ru-RU" dirty="0" smtClean="0"/>
              <a:t>Правильно организованная повседневная деятельность детей, выполнение режима дня, рациональное питание составляют неотъемлемую часть физкультурно-оздоровительного процесса</a:t>
            </a:r>
            <a:endParaRPr lang="ru-RU" dirty="0"/>
          </a:p>
        </p:txBody>
      </p:sp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04088"/>
            <a:ext cx="8334404" cy="58681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Уважаемые коллеги!</a:t>
            </a:r>
            <a:br>
              <a:rPr lang="ru-RU" dirty="0" smtClean="0"/>
            </a:br>
            <a:r>
              <a:rPr lang="ru-RU" dirty="0" smtClean="0"/>
              <a:t>Благодарю вас за внимание!</a:t>
            </a:r>
            <a:br>
              <a:rPr lang="ru-RU" dirty="0" smtClean="0"/>
            </a:br>
            <a:r>
              <a:rPr lang="ru-RU" dirty="0" smtClean="0"/>
              <a:t>Желаю вам, чтобы наши воспитанники были самыми спортивными, крепкими и здоровыми!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715404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/>
              <a:t>ОБЪЕМ ДВИГАТЕЛЬНОЙ АКТИВНОСТИ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воспитанников МАДОУ  д  /с № 11 в организованных формах оздоровительно-воспитательной деятельности в расчете на неделю пребывания ребенка в детском саду (5 дней)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5053271"/>
              </p:ext>
            </p:extLst>
          </p:nvPr>
        </p:nvGraphicFramePr>
        <p:xfrm>
          <a:off x="285721" y="1214421"/>
          <a:ext cx="8429652" cy="6157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42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42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42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42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42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42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042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51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Формы работы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Время проведения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Первая младшая группа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Вторая младшая группа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Средняя группа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Старшая группа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Подготовительная к школе группа</a:t>
                      </a: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194"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Физкультурные занятия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Три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раза в неделю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10мин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х2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= 20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15 мин х 2 =30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20 мин х 2 = 40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25 мин х 2 = 50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30 мин х 2 = 60 мин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194"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Утренняя разминка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Утром ежедневно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5 мин х5 = 25 мин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6 мин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х5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= 30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8мин х5 = 40мин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10 минх 5 = 50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12 мин х 5 = 60 мин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194"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Музыкальные занятия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Два раза в неделю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10мин х2 = 20 мин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15мин х2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= 30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20 мин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х2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=40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25 мин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х2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= 50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30 мин х 2 = 60 мин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5194"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Физкультминутки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Ежедневно во время каждого занятия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1мин х5 = 5мин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 минх5 = 5мин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2 мин х5 = 10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3минх5 = 15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4 мин х 5 = 20 мин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5361"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Подвижные игры и упражнения до занятий и между занятиями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Ежедневно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8мин х5= 40мин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8мин х5=40мин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12 мин х5=60мин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15 мин х5=75мин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18 мин х5=90мин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8042"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Самостоятельная двигательная деятельность с разными физкультурными пособиями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Утром, после завтрака, на прогулке, после сна, на вечерней прогулке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20 мин х5= 100мин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30 мин х5= 150мин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40 мин х5= 200мин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50 мин х5= 250мин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60 мин х5= 300мин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194"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Подвижные игры на прогулке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Ежедневно утром и вечером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16 минх 5 = 80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16 мин х 5 = 80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20мин х5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= 100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24мин х5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= 120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28мин х5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= 140 мин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6757">
                <a:tc>
                  <a:txBody>
                    <a:bodyPr/>
                    <a:lstStyle/>
                    <a:p>
                      <a:pPr>
                        <a:lnSpc>
                          <a:spcPts val="1175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Бодрящая, коррегирующая, тактильная гимнастика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Ежедневно</a:t>
                      </a:r>
                    </a:p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после сна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5 минх5 = 25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7мин х 5 = 35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10мин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х5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= 50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12мин х 5 = 60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15 мин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х5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= 75 мин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5194"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Индивидуальная работа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Ежедневно утром и вечером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10 минх 5 = 50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10 мин х 5 = 50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14 мин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х5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= 70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16 мин х 5 = 80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20мин х5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= 100мин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5194"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Оздоровительный бег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Ежедневно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3 минх5 = 15мин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3мин х5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= 15 мин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5194"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Спортивный досуг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Один раз в месяц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 5 мин : 4 = 4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20 мин : 4 = 5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25 мин .4 = 6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30 мин : 4 = 8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35 мин: 4 = 9 мин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51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Итого в течение недели: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6 часов 9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7 часов 35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11 часов 56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12 час 53мин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15 часов 29 мин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51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Итого в течение дня: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 час 14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 час 31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 часа 23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 часа 35 мин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3 часа 16 мин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Очень важно, чтобы этот объём двигательной активности детей всячески поддерживался и контролировался воспитателем.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Активный отдых детей может быть самым  разнообразным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Для этого возможно применение различных средств</a:t>
            </a:r>
            <a:endParaRPr lang="ru-RU" sz="2000" dirty="0"/>
          </a:p>
        </p:txBody>
      </p:sp>
      <p:pic>
        <p:nvPicPr>
          <p:cNvPr id="2051" name="Picture 3" descr="F:\фото улица игры 2011\SAM_003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Однако, как показала практика , наиболее эффективны мероприятия, в основу которых положены подвижные игры. </a:t>
            </a:r>
            <a:endParaRPr lang="ru-RU" sz="2000" dirty="0"/>
          </a:p>
        </p:txBody>
      </p:sp>
      <p:pic>
        <p:nvPicPr>
          <p:cNvPr id="3074" name="Picture 2" descr="F:\фото улица игры 2011\SAM_00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ect">
            <a:avLst/>
          </a:prstGeom>
          <a:noFill/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Игры в отличии от строго регламентированных движений всегда связаны с инициативой в решении двигательных задач и протекают в основном с эмоциональным подъёмом, стимулирующим двигательную активность и отодвигающим возникновение утомления.</a:t>
            </a: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600" dirty="0" smtClean="0"/>
              <a:t>Важнейший результат игры – радость и эмоциональный подъём.</a:t>
            </a: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В процессе игры существенно повышается кровоснабжение утомлённого мозга детей, усиливается дыхание, улучшается функциональная деятельность организма в целом, что способствует улучшению подготовки организма к последующей умственной 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деятельности. Именно благодаря этому  замечательному свойству  подвижные игры больше, Чем другие средства физической культуры, отвечают задачам активного отдыха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2045494"/>
            <a:ext cx="5111750" cy="3833812"/>
          </a:xfrm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521</TotalTime>
  <Words>1543</Words>
  <Application>Microsoft Office PowerPoint</Application>
  <PresentationFormat>Экран (4:3)</PresentationFormat>
  <Paragraphs>256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8" baseType="lpstr">
      <vt:lpstr>arial</vt:lpstr>
      <vt:lpstr>arial</vt:lpstr>
      <vt:lpstr>Arial Narrow</vt:lpstr>
      <vt:lpstr>Franklin Gothic Book</vt:lpstr>
      <vt:lpstr>Franklin Gothic Medium</vt:lpstr>
      <vt:lpstr>Times New Roman</vt:lpstr>
      <vt:lpstr>Wingdings 2</vt:lpstr>
      <vt:lpstr>Поток</vt:lpstr>
      <vt:lpstr>МАДОУ  д/с №11   Физкультурно-оздоровительные мероприятия в режиме дня дошкольников                                   инструктор по физической культуре:                                                         Веккер Светлана Федоровна     Калининград-2018</vt:lpstr>
      <vt:lpstr>Презентация PowerPoint</vt:lpstr>
      <vt:lpstr>Физкультурно-оздоровительные мероприятия в режиме дня детского сада</vt:lpstr>
      <vt:lpstr>ОБЪЕМ ДВИГАТЕЛЬНОЙ АКТИВНОСТИ воспитанников МАДОУ  д  /с № 11 в организованных формах оздоровительно-воспитательной деятельности в расчете на неделю пребывания ребенка в детском саду (5 дней) </vt:lpstr>
      <vt:lpstr>Очень важно, чтобы этот объём двигательной активности детей всячески поддерживался и контролировался воспитателем.</vt:lpstr>
      <vt:lpstr>Активный отдых детей может быть самым  разнообразным</vt:lpstr>
      <vt:lpstr>Однако, как показала практика , наиболее эффективны мероприятия, в основу которых положены подвижные игры. </vt:lpstr>
      <vt:lpstr>Игры в отличии от строго регламентированных движений всегда связаны с инициативой в решении двигательных задач и протекают в основном с эмоциональным подъёмом, стимулирующим двигательную активность и отодвигающим возникновение утомления.</vt:lpstr>
      <vt:lpstr>Важнейший результат игры – радость и эмоциональный подъём.</vt:lpstr>
      <vt:lpstr>К организации двигательной деятельности между занятиями, к физкультминуткам, подвижным играм на прогулке  предъявляются следующие требования:</vt:lpstr>
      <vt:lpstr>  Итак:    - организованное их начало;    - постепенное нарастание физиологической нагрузки;    - снижение её в конце игры.      Слишком большая нагрузка в начале физкультурно-оздоровительных мероприятий может вызвать у ребят чувство усталости и неблагоприятно скажется на их работоспособности на следующем занятии.       В то же время через 1-2 месяца с ростом тренированности организма эта же нагрузка может стать оптимальной  </vt:lpstr>
      <vt:lpstr>Утренняя гимнастика</vt:lpstr>
      <vt:lpstr>Презентация PowerPoint</vt:lpstr>
      <vt:lpstr>Презентация PowerPoint</vt:lpstr>
      <vt:lpstr>Утренняя гимнастика хотя и непродолжительна по времени, однако оказывает огромное оздоровительное влияние, повышая возбудимость нервной системы, и способствует быстрому вхождению в работу.</vt:lpstr>
      <vt:lpstr>Утренняя гимнастика ежедневно компенсирует до5% суточного объёма ДА детей</vt:lpstr>
      <vt:lpstr>Физкультминутка положительно влияет на аналитико-синтетическую деятельность мозга, активизирует сердечно-сосудистую и дыхательную системы, улучшает кровоснабжение внутренних органов и работоспособность нервной системы.</vt:lpstr>
      <vt:lpstr>В физкультурные минутки помимо упражнений, требующих напряжения и расслабления крупных мышц туловища и конечностей, необходимо вводить упражнения для мышц кисти и пальцев рук. Это повышает работоспособность, содействует развитию мышц кисти,  благоприятствует развитию речи. </vt:lpstr>
      <vt:lpstr>В физкультминутки целесообразно включать упражнения для глаз</vt:lpstr>
      <vt:lpstr>Бодрящая, коррегирующая, тактильная гимнастика после сна</vt:lpstr>
      <vt:lpstr>Сначала детям предлагают пройти по лежащему на полу канату, затем по ребристой доске, далее по рельефному коврику с мелкими шипами, далее идёт влажный солевой коврик, влажный водный коврик и в заключении дети высушивают ноги о байковый коврик</vt:lpstr>
      <vt:lpstr>Коррегирующая ходьба</vt:lpstr>
      <vt:lpstr>Фломастер ножками берём</vt:lpstr>
      <vt:lpstr>Самостоятельная двигательная деятельность с разными физкультурными пособиями: утром , после завтрака, на прогулке, после сна, на вечерней прогулке. </vt:lpstr>
      <vt:lpstr>Организация системы закаливания- важнейшая часть физического воспитания детей дошкольного возраста. Лучшими средствами закаливания являются естественные силы природы: воздух, солнце и вода. Цель закаливания- выработать способность организма быстро приводить работу органов и систем в соответствие с меняющейся внешней средой. Закаливание воздухом-наиболее доступное средство закаливания в любое время года. Систематическое пребывание детей на воздухе способствует более быстрой адаптации организма к смене температурных условий. Положительное воздействие воздушных ванн повышается, ели сочетается с физическими упражнениями.</vt:lpstr>
      <vt:lpstr>В системе физкультурно-оздоровительной работы ДОУ</vt:lpstr>
      <vt:lpstr>Физкультурные занятия</vt:lpstr>
      <vt:lpstr>Физкультура – это жизнь, заниматься – не ленись! Физкультура даст нам силы быть здоровыми и красивыми!</vt:lpstr>
      <vt:lpstr>Презентация PowerPoint</vt:lpstr>
      <vt:lpstr>Уважаемые коллеги! Благодарю вас за внимание! Желаю вам, чтобы наши воспитанники были самыми спортивными, крепкими и здоровыми!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Оксана</cp:lastModifiedBy>
  <cp:revision>55</cp:revision>
  <dcterms:created xsi:type="dcterms:W3CDTF">2011-10-07T11:09:24Z</dcterms:created>
  <dcterms:modified xsi:type="dcterms:W3CDTF">2020-11-22T13:51:54Z</dcterms:modified>
</cp:coreProperties>
</file>