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60" r:id="rId3"/>
    <p:sldId id="261" r:id="rId4"/>
    <p:sldId id="257" r:id="rId5"/>
    <p:sldId id="286" r:id="rId6"/>
    <p:sldId id="262" r:id="rId7"/>
    <p:sldId id="259" r:id="rId8"/>
    <p:sldId id="263" r:id="rId9"/>
    <p:sldId id="265" r:id="rId10"/>
    <p:sldId id="266" r:id="rId11"/>
    <p:sldId id="258" r:id="rId12"/>
    <p:sldId id="269" r:id="rId13"/>
    <p:sldId id="283" r:id="rId14"/>
    <p:sldId id="271" r:id="rId15"/>
    <p:sldId id="268" r:id="rId16"/>
    <p:sldId id="284" r:id="rId17"/>
    <p:sldId id="272" r:id="rId18"/>
    <p:sldId id="270" r:id="rId19"/>
    <p:sldId id="264" r:id="rId20"/>
    <p:sldId id="274" r:id="rId21"/>
    <p:sldId id="273" r:id="rId22"/>
    <p:sldId id="275" r:id="rId23"/>
    <p:sldId id="285" r:id="rId24"/>
    <p:sldId id="267" r:id="rId25"/>
    <p:sldId id="276" r:id="rId26"/>
    <p:sldId id="279" r:id="rId27"/>
    <p:sldId id="277" r:id="rId28"/>
    <p:sldId id="278" r:id="rId29"/>
    <p:sldId id="280" r:id="rId30"/>
    <p:sldId id="281" r:id="rId31"/>
    <p:sldId id="282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99CC00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 custLinFactX="-2046" custLinFactY="-100000" custLinFactNeighborX="-100000" custLinFactNeighborY="-1133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 custLinFactY="-72226" custLinFactNeighborX="3846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 custLinFactY="-72226" custLinFactNeighborX="7743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 custLinFactY="-58758" custLinFactNeighborX="8813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181B01-5DF1-469F-9A59-486B4945B234}" type="presOf" srcId="{9E53B189-0707-4064-9012-2711E3FFAF51}" destId="{5E98A81F-6172-48FF-A315-DC20E1D6D860}" srcOrd="0" destOrd="0" presId="urn:microsoft.com/office/officeart/2005/8/layout/venn3"/>
    <dgm:cxn modelId="{69F29262-C0FC-48CA-BAE8-C277E4EC2C66}" type="presOf" srcId="{EF3DA76C-D868-4446-A08E-A80CAB3A147C}" destId="{71C6594F-E037-4259-BCD1-AAD3B842C68C}" srcOrd="0" destOrd="0" presId="urn:microsoft.com/office/officeart/2005/8/layout/venn3"/>
    <dgm:cxn modelId="{D6D1B203-9C70-4F43-B340-8872205FA39F}" type="presOf" srcId="{8FDD254B-A7A3-4B97-9FBB-6289B1A1C2D8}" destId="{F714F26A-66E6-47A5-BA72-4D05BE71D5ED}" srcOrd="0" destOrd="0" presId="urn:microsoft.com/office/officeart/2005/8/layout/venn3"/>
    <dgm:cxn modelId="{23F657A2-143C-442C-A3B9-2D38322287D1}" type="presOf" srcId="{66612BEF-459C-4E4F-BD0C-352D325DEF40}" destId="{446CA65D-CB69-46F3-B3D9-11BB3C3F4571}" srcOrd="0" destOrd="0" presId="urn:microsoft.com/office/officeart/2005/8/layout/venn3"/>
    <dgm:cxn modelId="{9FECB365-8189-4F6E-92EE-6A65AB885872}" type="presOf" srcId="{D831D0E8-FC2F-417C-8A50-B7132907CF42}" destId="{7639CDC6-C8AB-48DF-84F2-A06C8023F0E7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07D0B880-95C7-40E1-A789-3DF018836190}" type="presParOf" srcId="{446CA65D-CB69-46F3-B3D9-11BB3C3F4571}" destId="{5E98A81F-6172-48FF-A315-DC20E1D6D860}" srcOrd="0" destOrd="0" presId="urn:microsoft.com/office/officeart/2005/8/layout/venn3"/>
    <dgm:cxn modelId="{67719E88-69AB-421F-B9DB-2510B84D3FDF}" type="presParOf" srcId="{446CA65D-CB69-46F3-B3D9-11BB3C3F4571}" destId="{233A0F06-B176-4222-B794-F8A2ACEF7896}" srcOrd="1" destOrd="0" presId="urn:microsoft.com/office/officeart/2005/8/layout/venn3"/>
    <dgm:cxn modelId="{F1DDB447-F21E-4B91-9175-D0B4AE0C4088}" type="presParOf" srcId="{446CA65D-CB69-46F3-B3D9-11BB3C3F4571}" destId="{F714F26A-66E6-47A5-BA72-4D05BE71D5ED}" srcOrd="2" destOrd="0" presId="urn:microsoft.com/office/officeart/2005/8/layout/venn3"/>
    <dgm:cxn modelId="{D26820DD-42B6-438F-AC94-0D3C795438DC}" type="presParOf" srcId="{446CA65D-CB69-46F3-B3D9-11BB3C3F4571}" destId="{C1BB16E1-7DA5-48EB-B3D7-8BC424EC9F8B}" srcOrd="3" destOrd="0" presId="urn:microsoft.com/office/officeart/2005/8/layout/venn3"/>
    <dgm:cxn modelId="{0A88F14F-1485-4E1D-9519-0B0560622351}" type="presParOf" srcId="{446CA65D-CB69-46F3-B3D9-11BB3C3F4571}" destId="{71C6594F-E037-4259-BCD1-AAD3B842C68C}" srcOrd="4" destOrd="0" presId="urn:microsoft.com/office/officeart/2005/8/layout/venn3"/>
    <dgm:cxn modelId="{52119801-BBA5-4FA0-94C8-D0DD4364A884}" type="presParOf" srcId="{446CA65D-CB69-46F3-B3D9-11BB3C3F4571}" destId="{DEE0814D-27E9-4EA5-92C4-69241B91B41B}" srcOrd="5" destOrd="0" presId="urn:microsoft.com/office/officeart/2005/8/layout/venn3"/>
    <dgm:cxn modelId="{C7BE4FE8-8F40-4ADE-9B7F-9C4BE3CC2C49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/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 custLinFactY="-39304" custLinFactNeighborX="5437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 custLinFactY="-39304" custLinFactNeighborX="65904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 custLinFactY="-39304" custLinFactNeighborX="2256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 custLinFactY="-39304" custLinFactNeighborX="8279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02699E-B90A-40EF-91C8-5DCACB71A87D}" type="presOf" srcId="{9B28D258-7D84-4D3E-A4D6-4DC2CAD20B9A}" destId="{218F0263-153A-4B8C-B3FB-8AB83B00CF86}" srcOrd="0" destOrd="0" presId="urn:microsoft.com/office/officeart/2005/8/layout/venn3"/>
    <dgm:cxn modelId="{1354D9B0-7A25-468D-A740-A8B57B02901D}" type="presOf" srcId="{CD68ACB4-957B-40B2-9AB7-BA3A4F59C6F2}" destId="{6EF1AF08-9334-480F-9092-2F9E329DD69C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E85BEC3A-D462-4431-AEBA-BEECED6C650C}" type="presOf" srcId="{3C3D1718-21F3-40E3-8073-40B31DB53FAD}" destId="{F9C5F6B0-4D31-493A-9460-1EC566C3BB84}" srcOrd="0" destOrd="0" presId="urn:microsoft.com/office/officeart/2005/8/layout/venn3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F67D9252-9B74-490C-84A9-382415ED9818}" type="presOf" srcId="{EAE1088C-D00C-4178-B118-09F4A6B86C1F}" destId="{F0D1C6A0-6AE3-4478-BCA0-1963AF8130D5}" srcOrd="0" destOrd="0" presId="urn:microsoft.com/office/officeart/2005/8/layout/venn3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924D4235-45A8-46BF-B469-51BD53599241}" type="presOf" srcId="{55503469-2CDB-46B9-B6CD-6814AE157330}" destId="{6FC185DC-2AFF-4C48-ABA6-A267AA6D91B6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35DDBF15-6105-4A5F-840C-674088AF18DD}" type="presParOf" srcId="{F0D1C6A0-6AE3-4478-BCA0-1963AF8130D5}" destId="{F9C5F6B0-4D31-493A-9460-1EC566C3BB84}" srcOrd="0" destOrd="0" presId="urn:microsoft.com/office/officeart/2005/8/layout/venn3"/>
    <dgm:cxn modelId="{D4EB6264-FD90-42C1-81F9-CC7FDCD2B7C8}" type="presParOf" srcId="{F0D1C6A0-6AE3-4478-BCA0-1963AF8130D5}" destId="{B842DF3E-E78D-462F-A5CC-E16C67B01821}" srcOrd="1" destOrd="0" presId="urn:microsoft.com/office/officeart/2005/8/layout/venn3"/>
    <dgm:cxn modelId="{53BD1E04-9B53-479D-9519-466FCD3138D3}" type="presParOf" srcId="{F0D1C6A0-6AE3-4478-BCA0-1963AF8130D5}" destId="{6EF1AF08-9334-480F-9092-2F9E329DD69C}" srcOrd="2" destOrd="0" presId="urn:microsoft.com/office/officeart/2005/8/layout/venn3"/>
    <dgm:cxn modelId="{BECF7889-3291-4DB4-A38C-0EA2915EE64B}" type="presParOf" srcId="{F0D1C6A0-6AE3-4478-BCA0-1963AF8130D5}" destId="{B4C4B1EE-0694-4A8B-ADE2-6079FF95B405}" srcOrd="3" destOrd="0" presId="urn:microsoft.com/office/officeart/2005/8/layout/venn3"/>
    <dgm:cxn modelId="{5C4116DD-D1DA-42E2-91F5-360BAE6A4E98}" type="presParOf" srcId="{F0D1C6A0-6AE3-4478-BCA0-1963AF8130D5}" destId="{6FC185DC-2AFF-4C48-ABA6-A267AA6D91B6}" srcOrd="4" destOrd="0" presId="urn:microsoft.com/office/officeart/2005/8/layout/venn3"/>
    <dgm:cxn modelId="{14C2E88E-EE4A-48EF-B1F9-519210BC95D1}" type="presParOf" srcId="{F0D1C6A0-6AE3-4478-BCA0-1963AF8130D5}" destId="{8F737D8B-7FC9-4805-BF3E-0815E46E311C}" srcOrd="5" destOrd="0" presId="urn:microsoft.com/office/officeart/2005/8/layout/venn3"/>
    <dgm:cxn modelId="{C99B546C-6B08-4171-8AEE-5FAFA54A4CD5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9DEBC1B-1C45-476B-A892-2EDED21E0F58}" type="datetimeFigureOut">
              <a:rPr lang="ru-RU"/>
              <a:pPr>
                <a:defRPr/>
              </a:pPr>
              <a:t>22.11.2020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CA870BF-FAC3-48F7-A97C-36ACC1308A3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30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CDC7305-0063-4AED-90FD-786EC6C7995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5940381-C86D-4FE6-9EA3-EC32A60E77C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6014C-F6BA-450E-A486-2FE2F63A9186}" type="datetimeFigureOut">
              <a:rPr lang="ru-RU"/>
              <a:pPr>
                <a:defRPr/>
              </a:pPr>
              <a:t>22.11.2020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5A203-B044-4758-BAA9-55C43384479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95CDC-B683-4083-9E8F-D20B8C77CA91}" type="datetimeFigureOut">
              <a:rPr lang="ru-RU"/>
              <a:pPr>
                <a:defRPr/>
              </a:pPr>
              <a:t>22.11.2020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4DDE0-79A3-4BA9-9620-2304F9A32A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E98E8-08C8-46A7-A4C1-7CC4F1EEAA17}" type="datetimeFigureOut">
              <a:rPr lang="ru-RU"/>
              <a:pPr>
                <a:defRPr/>
              </a:pPr>
              <a:t>22.11.2020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A2A98-7FDA-4048-ADBC-D8FF9B71D12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3DEAC-1656-4181-A445-EA8B103EF1BF}" type="datetimeFigureOut">
              <a:rPr lang="ru-RU"/>
              <a:pPr>
                <a:defRPr/>
              </a:pPr>
              <a:t>22.11.2020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B92D2-C5B5-4D6B-B34E-15B02E2FC9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0BE93-863E-4DB3-9986-36FD6221D250}" type="datetimeFigureOut">
              <a:rPr lang="ru-RU"/>
              <a:pPr>
                <a:defRPr/>
              </a:pPr>
              <a:t>22.11.2020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C6015-BD0D-4610-A6E3-088AA918F7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57832-9351-480C-9A75-F82C730138C4}" type="datetimeFigureOut">
              <a:rPr lang="ru-RU"/>
              <a:pPr>
                <a:defRPr/>
              </a:pPr>
              <a:t>22.11.2020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407D0-27B8-4DBB-A418-D1EE8090A9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DA108-4211-44C0-8BA6-FBBEF2037EEF}" type="datetimeFigureOut">
              <a:rPr lang="ru-RU"/>
              <a:pPr>
                <a:defRPr/>
              </a:pPr>
              <a:t>22.11.2020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F0980-A6CD-470C-8578-573D362B2A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10EC9-90C2-4130-9D9C-B8CA53CC731C}" type="datetimeFigureOut">
              <a:rPr lang="ru-RU"/>
              <a:pPr>
                <a:defRPr/>
              </a:pPr>
              <a:t>22.11.2020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2D7A6-3FAF-4BFD-BB7D-B84975FB6F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6A5A6-33E0-4A54-AA7A-D20EA6FBBE7E}" type="datetimeFigureOut">
              <a:rPr lang="ru-RU"/>
              <a:pPr>
                <a:defRPr/>
              </a:pPr>
              <a:t>22.11.2020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383B8-E091-426D-B017-535B6C4EC0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65F32-9CC2-4E9F-AFBE-C8570FF5C7B4}" type="datetimeFigureOut">
              <a:rPr lang="ru-RU"/>
              <a:pPr>
                <a:defRPr/>
              </a:pPr>
              <a:t>22.11.2020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3F9B8-4260-4C21-A6D7-F2A5650845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8FE8F-2130-4E11-9163-64CA06296AA0}" type="datetimeFigureOut">
              <a:rPr lang="ru-RU"/>
              <a:pPr>
                <a:defRPr/>
              </a:pPr>
              <a:t>22.11.2020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C9993-EB1C-4F10-A814-646F6A3925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F084F0A-CB5F-4F97-96E9-CA2A9BC5C902}" type="datetimeFigureOut">
              <a:rPr lang="ru-RU"/>
              <a:pPr>
                <a:defRPr/>
              </a:pPr>
              <a:t>22.11.2020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882A1FE-40F3-41AD-B07E-DDB2BAF406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7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4" r:id="rId9"/>
    <p:sldLayoutId id="2147483670" r:id="rId10"/>
    <p:sldLayoutId id="2147483671" r:id="rId11"/>
  </p:sldLayoutIdLst>
  <p:transition>
    <p:randomBar dir="vert"/>
  </p:transition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A8CDD7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A8CDD7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C0BEAF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png"/><Relationship Id="rId4" Type="http://schemas.openxmlformats.org/officeDocument/2006/relationships/image" Target="../media/image23.jpeg"/><Relationship Id="rId9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hyperlink" Target="http://www.biodat.ru/db/rbp/pic/446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11" Type="http://schemas.openxmlformats.org/officeDocument/2006/relationships/image" Target="../media/image52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51.png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71546"/>
            <a:ext cx="7929586" cy="3200860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8800" b="1" spc="600" dirty="0" smtClean="0">
                <a:ln w="38100"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Что такое     хвоинки</a:t>
            </a:r>
            <a:endParaRPr lang="ru-RU" sz="8800" b="1" spc="600" dirty="0">
              <a:ln w="38100"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14340" name="Picture 2" descr="C:\Users\1\Pictures\КАРТИНКИ\АНИМИРОВАННЫЕ КАРТИНКИ\1 (318)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24662" y="1071546"/>
            <a:ext cx="2319338" cy="263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143108" y="5000636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Урок окружающего мира, 1 класс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Автор – составитель учитель 1 кв. категории Наумова Н.А.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6" descr="Картинка 20 из 103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11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0" descr="Картинка 108 из 365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769938"/>
            <a:ext cx="4429125" cy="608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Выноска-облако 11"/>
          <p:cNvSpPr/>
          <p:nvPr/>
        </p:nvSpPr>
        <p:spPr>
          <a:xfrm>
            <a:off x="285720" y="928670"/>
            <a:ext cx="5072098" cy="3143272"/>
          </a:xfrm>
          <a:prstGeom prst="cloudCallout">
            <a:avLst>
              <a:gd name="adj1" fmla="val -453"/>
              <a:gd name="adj2" fmla="val 8180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ели хвоинки короткие и прикрепляются                                   к веточке по одной, шишки продолговатой формы.</a:t>
            </a:r>
          </a:p>
        </p:txBody>
      </p:sp>
      <p:pic>
        <p:nvPicPr>
          <p:cNvPr id="5" name="Рисунок 4" descr="черепаха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4508056"/>
            <a:ext cx="2667000" cy="2349944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Картинка 44 из 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Картинка 176 из 69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Картинка 38 из 525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857250"/>
            <a:ext cx="45720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Выноска-облако 11"/>
          <p:cNvSpPr/>
          <p:nvPr/>
        </p:nvSpPr>
        <p:spPr>
          <a:xfrm>
            <a:off x="142844" y="1000108"/>
            <a:ext cx="4572032" cy="3214710"/>
          </a:xfrm>
          <a:prstGeom prst="cloudCallout">
            <a:avLst>
              <a:gd name="adj1" fmla="val 8316"/>
              <a:gd name="adj2" fmla="val 7755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сосны хвоинки длинные и прикрепляются                                   к веточке по две, шишки округлой формы.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786563" y="6000750"/>
            <a:ext cx="214312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429625" y="6286500"/>
            <a:ext cx="357188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715375" y="4714875"/>
            <a:ext cx="285750" cy="357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715375" y="2286000"/>
            <a:ext cx="285750" cy="4286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715375" y="2928938"/>
            <a:ext cx="28575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1" name="Рисунок 10" descr="черепаха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4508056"/>
            <a:ext cx="2667000" cy="2349944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Картинка 1 из 4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Картинка 1 из 9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Картинка 1780 из 524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2327275"/>
            <a:ext cx="2214563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8" descr="Картинка 61 из 3792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75213" y="785813"/>
            <a:ext cx="15541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>
            <a:off x="4572000" y="2571744"/>
            <a:ext cx="4429156" cy="2071702"/>
          </a:xfrm>
          <a:prstGeom prst="cloudCallout">
            <a:avLst>
              <a:gd name="adj1" fmla="val 15136"/>
              <a:gd name="adj2" fmla="val 8395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Определите, какие веточки еловые,                           а какие – сосновые. </a:t>
            </a:r>
          </a:p>
        </p:txBody>
      </p:sp>
      <p:pic>
        <p:nvPicPr>
          <p:cNvPr id="30727" name="Picture 14" descr="Картинка 168 из 106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29438" y="1000125"/>
            <a:ext cx="2071687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4" descr="Картинка 216 из 3787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14625" y="4857750"/>
            <a:ext cx="2020888" cy="188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2" descr="Картинка 216 из 3787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2875" y="1071563"/>
            <a:ext cx="1928813" cy="198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0" name="Picture 6" descr="Картинка 68 из 5246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2875" y="4625975"/>
            <a:ext cx="178593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1" name="Picture 16" descr="Картинка 18 из 108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86375" y="4714875"/>
            <a:ext cx="1571625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2" name="Picture 4" descr="Картинка 384 из 103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357438" y="928688"/>
            <a:ext cx="2135187" cy="150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мур 2.pn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>
          <a:xfrm flipH="1">
            <a:off x="7425995" y="4533904"/>
            <a:ext cx="1718005" cy="2324096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Картинка 216 из 378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38" y="4071938"/>
            <a:ext cx="23812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4" descr="Картинка 216 из 3787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857250"/>
            <a:ext cx="3214688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8" descr="Картинка 61 из 379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2030413"/>
            <a:ext cx="3500437" cy="482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14" descr="Картинка 168 из 106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14625" y="5000625"/>
            <a:ext cx="3071813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28662" y="704088"/>
            <a:ext cx="3500462" cy="86752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ЕЛЬ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Картинка 1780 из 524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3" y="2835275"/>
            <a:ext cx="3309937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6" descr="Картинка 68 из 524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2357438"/>
            <a:ext cx="3429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4" descr="Картинка 384 из 10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88" y="785813"/>
            <a:ext cx="2928937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16" descr="Картинка 18 из 108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8" y="1357313"/>
            <a:ext cx="2214562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142976" y="714356"/>
            <a:ext cx="2543164" cy="93896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СОСНА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Картинка 577 из 3787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571500"/>
            <a:ext cx="4643438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>
            <a:off x="3643306" y="1000108"/>
            <a:ext cx="5357850" cy="2428892"/>
          </a:xfrm>
          <a:prstGeom prst="cloudCallout">
            <a:avLst>
              <a:gd name="adj1" fmla="val 24289"/>
              <a:gd name="adj2" fmla="val 13289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Ее всегда в лесу найдешь.</a:t>
            </a:r>
            <a:b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Пойдем гулять и встретим:</a:t>
            </a:r>
            <a:b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Стоит колючая, как еж,</a:t>
            </a:r>
            <a:b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Зимою в платье летнем.</a:t>
            </a: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  <p:pic>
        <p:nvPicPr>
          <p:cNvPr id="5" name="Рисунок 4" descr="836185_html_71eedf3e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flipH="1">
            <a:off x="7552702" y="4500570"/>
            <a:ext cx="1591298" cy="235743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Картинка 1780 из 524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5" y="3143250"/>
            <a:ext cx="3309938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Выноска-облако 11"/>
          <p:cNvSpPr/>
          <p:nvPr/>
        </p:nvSpPr>
        <p:spPr>
          <a:xfrm>
            <a:off x="142844" y="1000108"/>
            <a:ext cx="5143536" cy="3214710"/>
          </a:xfrm>
          <a:prstGeom prst="cloudCallout">
            <a:avLst>
              <a:gd name="adj1" fmla="val 3356"/>
              <a:gd name="adj2" fmla="val 7891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Мы изучили два дерева — сосну и ель. Что же у них общего?  Благодаря хвоинкам эти деревья назвали 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хвойными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3799" name="Picture 2" descr="Картинка 216 из 3787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13" y="928688"/>
            <a:ext cx="23812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черепаха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0" y="4508056"/>
            <a:ext cx="2667000" cy="2349944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 descr="Картинка 236 из 2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2998788"/>
            <a:ext cx="3286125" cy="385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ыноска-облако 3"/>
          <p:cNvSpPr/>
          <p:nvPr/>
        </p:nvSpPr>
        <p:spPr>
          <a:xfrm>
            <a:off x="6000760" y="2285992"/>
            <a:ext cx="2857520" cy="2071702"/>
          </a:xfrm>
          <a:prstGeom prst="cloudCallout">
            <a:avLst>
              <a:gd name="adj1" fmla="val -11702"/>
              <a:gd name="adj2" fmla="val 8902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что такое хвоинки?</a:t>
            </a:r>
          </a:p>
        </p:txBody>
      </p:sp>
      <p:pic>
        <p:nvPicPr>
          <p:cNvPr id="34822" name="Picture 2" descr="Картинка 47 из 2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714375"/>
            <a:ext cx="3857625" cy="365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мур 2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flipH="1">
            <a:off x="7130465" y="4114800"/>
            <a:ext cx="2013535" cy="274320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Картинка 255 из 140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65156" flipV="1">
            <a:off x="7143750" y="2214563"/>
            <a:ext cx="2000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10" descr="Картинка 112 из 21665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6FAFB"/>
              </a:clrFrom>
              <a:clrTo>
                <a:srgbClr val="F6FA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8" y="3286125"/>
            <a:ext cx="4071937" cy="408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ыноска-облако 3"/>
          <p:cNvSpPr/>
          <p:nvPr/>
        </p:nvSpPr>
        <p:spPr>
          <a:xfrm>
            <a:off x="142844" y="714356"/>
            <a:ext cx="6786610" cy="3429024"/>
          </a:xfrm>
          <a:prstGeom prst="cloudCallout">
            <a:avLst>
              <a:gd name="adj1" fmla="val -10391"/>
              <a:gd name="adj2" fmla="val 8209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Хвоинки - это тоже листья, только особой формы – длинные и узкие. Они способны пережить зиму, потому что достаточно прочны. Восковая кожица не даёт хвоинкам пересохнуть. Хвоинки и зимой обеспечивают дерево небольшим количеством пищи. </a:t>
            </a:r>
          </a:p>
        </p:txBody>
      </p:sp>
      <p:pic>
        <p:nvPicPr>
          <p:cNvPr id="35848" name="Picture 2" descr="Картинка 255 из 1408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63" y="1714500"/>
            <a:ext cx="23574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9" name="Picture 2" descr="Картинка 255 из 1408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742370" flipV="1">
            <a:off x="6419057" y="1620044"/>
            <a:ext cx="257175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0" name="Picture 2" descr="Картинка 255 из 1408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479130" flipV="1">
            <a:off x="7164388" y="2084388"/>
            <a:ext cx="1976437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черепаха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0" y="4508056"/>
            <a:ext cx="2667000" cy="2349944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3071802" y="785794"/>
            <a:ext cx="5857916" cy="3214710"/>
          </a:xfrm>
          <a:prstGeom prst="cloudCallout">
            <a:avLst>
              <a:gd name="adj1" fmla="val 3985"/>
              <a:gd name="adj2" fmla="val 8513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Эти листья живут несколько лет. Затем они буреют и опадают. Но не все сразу, так что на дереве всегда сохраняется листва. Вот отсюда и название «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вечнозелёные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».</a:t>
            </a:r>
          </a:p>
        </p:txBody>
      </p:sp>
      <p:pic>
        <p:nvPicPr>
          <p:cNvPr id="36869" name="Picture 12" descr="Картинка 52 из 200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14375"/>
            <a:ext cx="500062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черепаха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3182" y="4508056"/>
            <a:ext cx="2690818" cy="2349944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 descr="Картинка 725 из 10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785813"/>
            <a:ext cx="5033963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 flipH="1">
            <a:off x="6572250" y="1643063"/>
            <a:ext cx="276225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8572500" y="1643063"/>
            <a:ext cx="357188" cy="438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500034" y="1785926"/>
            <a:ext cx="3429024" cy="2000264"/>
          </a:xfrm>
          <a:prstGeom prst="cloudCallout">
            <a:avLst>
              <a:gd name="adj1" fmla="val 16338"/>
              <a:gd name="adj2" fmla="val 11589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Можно ли это дерево отнести к хвойным? </a:t>
            </a:r>
          </a:p>
        </p:txBody>
      </p:sp>
      <p:pic>
        <p:nvPicPr>
          <p:cNvPr id="8" name="Рисунок 7" descr="черепаха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4508056"/>
            <a:ext cx="2667000" cy="2349944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Картинка 137 из 779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75" y="857250"/>
            <a:ext cx="557212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>
            <a:off x="214282" y="1785926"/>
            <a:ext cx="3429024" cy="2000264"/>
          </a:xfrm>
          <a:prstGeom prst="cloudCallout">
            <a:avLst>
              <a:gd name="adj1" fmla="val 28223"/>
              <a:gd name="adj2" fmla="val 11011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 расположены хвоинки? </a:t>
            </a:r>
          </a:p>
        </p:txBody>
      </p:sp>
      <p:pic>
        <p:nvPicPr>
          <p:cNvPr id="5" name="Рисунок 4" descr="черепаха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0" y="4508056"/>
            <a:ext cx="2667000" cy="2349944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Картинка 2 из 77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Картинка 86 из 78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93788"/>
            <a:ext cx="5072063" cy="576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ыноска-облако 3"/>
          <p:cNvSpPr/>
          <p:nvPr/>
        </p:nvSpPr>
        <p:spPr>
          <a:xfrm>
            <a:off x="4714876" y="1785926"/>
            <a:ext cx="4286280" cy="2571768"/>
          </a:xfrm>
          <a:prstGeom prst="cloudCallout">
            <a:avLst>
              <a:gd name="adj1" fmla="val 9443"/>
              <a:gd name="adj2" fmla="val 7533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чем же это дерево отличается от других хвойных деревьев?</a:t>
            </a:r>
          </a:p>
        </p:txBody>
      </p:sp>
      <p:pic>
        <p:nvPicPr>
          <p:cNvPr id="5" name="Рисунок 4" descr="836185_html_71eedf3e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flipH="1">
            <a:off x="7552702" y="4500570"/>
            <a:ext cx="1591298" cy="235743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носка-облако 6"/>
          <p:cNvSpPr/>
          <p:nvPr/>
        </p:nvSpPr>
        <p:spPr>
          <a:xfrm>
            <a:off x="3357522" y="1000108"/>
            <a:ext cx="5643634" cy="2571768"/>
          </a:xfrm>
          <a:prstGeom prst="cloudCallout">
            <a:avLst>
              <a:gd name="adj1" fmla="val 23356"/>
              <a:gd name="adj2" fmla="val 6248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sz="24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Есть у родственницы елки</a:t>
            </a:r>
            <a:b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Неколючие иголки.</a:t>
            </a:r>
            <a:b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Но, в отличие от елки,</a:t>
            </a:r>
            <a:b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Опадают те иголки.</a:t>
            </a:r>
            <a:endParaRPr lang="ru-RU" sz="2400" b="1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/>
            <a:endParaRPr lang="ru-RU" sz="24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2571736" y="4857760"/>
            <a:ext cx="4857784" cy="1785950"/>
          </a:xfrm>
          <a:prstGeom prst="cloudCallout">
            <a:avLst>
              <a:gd name="adj1" fmla="val -51590"/>
              <a:gd name="adj2" fmla="val -2406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Это – 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лиственница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Осенью она желтеет и сбрасывает хвою.</a:t>
            </a:r>
          </a:p>
        </p:txBody>
      </p:sp>
      <p:pic>
        <p:nvPicPr>
          <p:cNvPr id="41993" name="Picture 3" descr="Картинка 210 из 3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857250"/>
            <a:ext cx="271462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черепаха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0" y="4508056"/>
            <a:ext cx="2667000" cy="2349944"/>
          </a:xfrm>
          <a:prstGeom prst="rect">
            <a:avLst/>
          </a:prstGeom>
        </p:spPr>
      </p:pic>
      <p:pic>
        <p:nvPicPr>
          <p:cNvPr id="10" name="Рисунок 9" descr="836185_html_71eedf3e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flipH="1">
            <a:off x="7552702" y="3143248"/>
            <a:ext cx="1591298" cy="235743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6" descr="Картинка 198 из 77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5" y="0"/>
            <a:ext cx="4714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Picture 8" descr="Картинка 46 из 779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429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Картинка 1946 из 5246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0" y="714375"/>
            <a:ext cx="4143375" cy="591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-облако 2"/>
          <p:cNvSpPr/>
          <p:nvPr/>
        </p:nvSpPr>
        <p:spPr>
          <a:xfrm>
            <a:off x="3428992" y="928670"/>
            <a:ext cx="5572164" cy="3071834"/>
          </a:xfrm>
          <a:prstGeom prst="cloudCallout">
            <a:avLst>
              <a:gd name="adj1" fmla="val 25596"/>
              <a:gd name="adj2" fmla="val 7774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 меня длинней иголки,</a:t>
            </a:r>
            <a:b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Чем у елки.</a:t>
            </a:r>
            <a:b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Очень прямо я расту</a:t>
            </a:r>
            <a:b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 высоту.</a:t>
            </a:r>
            <a:b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Если я не на опушке,</a:t>
            </a:r>
            <a:b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Ветви — только на макушке.</a:t>
            </a: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  <p:pic>
        <p:nvPicPr>
          <p:cNvPr id="5" name="Рисунок 4" descr="836185_html_71eedf3e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flipH="1">
            <a:off x="7552702" y="4500570"/>
            <a:ext cx="1591298" cy="235743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4" descr="Картинка 109 из 194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88" y="4786313"/>
            <a:ext cx="3167062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>
            <a:off x="3286116" y="857232"/>
            <a:ext cx="5715008" cy="4000528"/>
          </a:xfrm>
          <a:prstGeom prst="cloudCallout">
            <a:avLst>
              <a:gd name="adj1" fmla="val 25151"/>
              <a:gd name="adj2" fmla="val 6458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Даже елки мы вначале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От сосны не отличали: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 торчат иголочки —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Значит, это елочки. 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 когда на ветку ели 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Мы получше посмотрели, 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Оказалось, что она 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 такая, как сосна.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5062" name="Picture 6" descr="Картинка 128 из 194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1062038"/>
            <a:ext cx="3143250" cy="565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836185_html_71eedf3e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flipH="1">
            <a:off x="7552702" y="4500570"/>
            <a:ext cx="1591298" cy="235743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0" y="0"/>
          <a:ext cx="4714876" cy="1714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4500562" y="0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5" name="Рисунок 4" descr="P8W848ArqM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4714876" y="1214422"/>
            <a:ext cx="4016895" cy="5320391"/>
          </a:xfrm>
          <a:prstGeom prst="rect">
            <a:avLst/>
          </a:prstGeom>
        </p:spPr>
      </p:pic>
      <p:pic>
        <p:nvPicPr>
          <p:cNvPr id="6" name="Рисунок 5" descr="мур 2.png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>
          <a:xfrm>
            <a:off x="1357290" y="3643314"/>
            <a:ext cx="1914856" cy="261461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 descr="Картинка 1946 из 524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38" y="876300"/>
            <a:ext cx="3643312" cy="598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8" descr="Картинка 577 из 37877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714375"/>
            <a:ext cx="4643438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5072074"/>
            <a:ext cx="9144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ель                 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сосна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Картинка 1946 из 5246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714375"/>
            <a:ext cx="3643312" cy="598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8" descr="Картинка 577 из 37877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8" y="714375"/>
            <a:ext cx="4643437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Выноска-облако 8"/>
          <p:cNvSpPr/>
          <p:nvPr/>
        </p:nvSpPr>
        <p:spPr>
          <a:xfrm>
            <a:off x="357158" y="4500570"/>
            <a:ext cx="8501122" cy="2071702"/>
          </a:xfrm>
          <a:prstGeom prst="cloudCallout">
            <a:avLst>
              <a:gd name="adj1" fmla="val 42896"/>
              <a:gd name="adj2" fmla="val -47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Сосны больше других деревьев любят свет, поэтому их ветви подняты высоко от земли, они  тянутся к свету. Ели стоят, опустив колючие ветви почти до земли. 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Картинка 239 из 3787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714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8" descr="Картинка 309 из 524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Картинка 214 из 378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Картинка 284 из 5246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Картинка 250 из 378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2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260</TotalTime>
  <Words>214</Words>
  <Application>Microsoft Office PowerPoint</Application>
  <PresentationFormat>Экран (4:3)</PresentationFormat>
  <Paragraphs>36</Paragraphs>
  <Slides>31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Поток</vt:lpstr>
      <vt:lpstr>Слайд 1</vt:lpstr>
      <vt:lpstr>Слайд 2</vt:lpstr>
      <vt:lpstr>Слайд 3</vt:lpstr>
      <vt:lpstr>         ель                                                                                                                                                                                           сосна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ЕЛЬ</vt:lpstr>
      <vt:lpstr>СОСНА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Ирина</dc:creator>
  <cp:lastModifiedBy>Наталья</cp:lastModifiedBy>
  <cp:revision>35</cp:revision>
  <dcterms:created xsi:type="dcterms:W3CDTF">2009-07-24T21:26:18Z</dcterms:created>
  <dcterms:modified xsi:type="dcterms:W3CDTF">2020-11-22T14:46:18Z</dcterms:modified>
</cp:coreProperties>
</file>